
<file path=[Content_Types].xml><?xml version="1.0" encoding="utf-8"?>
<Types xmlns="http://schemas.openxmlformats.org/package/2006/content-types">
  <Default Extension="png" ContentType="image/png"/>
  <Default Extension="tmp"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notesSlides/notesSlide19.xml" ContentType="application/vnd.openxmlformats-officedocument.presentationml.notesSlide+xml"/>
  <Override PartName="/ppt/charts/chart16.xml" ContentType="application/vnd.openxmlformats-officedocument.drawingml.chart+xml"/>
  <Override PartName="/ppt/theme/themeOverride3.xml" ContentType="application/vnd.openxmlformats-officedocument.themeOverride+xml"/>
  <Override PartName="/ppt/charts/chart17.xml" ContentType="application/vnd.openxmlformats-officedocument.drawingml.chart+xml"/>
  <Override PartName="/ppt/theme/themeOverride4.xml" ContentType="application/vnd.openxmlformats-officedocument.themeOverride+xml"/>
  <Override PartName="/ppt/charts/chart18.xml" ContentType="application/vnd.openxmlformats-officedocument.drawingml.chart+xml"/>
  <Override PartName="/ppt/drawings/drawing3.xml" ContentType="application/vnd.openxmlformats-officedocument.drawingml.chartshapes+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8.xml" ContentType="application/vnd.ms-office.chartstyle+xml"/>
  <Override PartName="/ppt/charts/colors8.xml" ContentType="application/vnd.ms-office.chartcolorstyl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notesSlides/notesSlide20.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style9.xml" ContentType="application/vnd.ms-office.chartstyle+xml"/>
  <Override PartName="/ppt/charts/colors9.xml" ContentType="application/vnd.ms-office.chartcolorstyle+xml"/>
  <Override PartName="/ppt/charts/chart4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3"/>
    <p:sldMasterId id="2147486078" r:id="rId4"/>
    <p:sldMasterId id="2147486094" r:id="rId5"/>
    <p:sldMasterId id="2147486106" r:id="rId6"/>
    <p:sldMasterId id="2147486113" r:id="rId7"/>
    <p:sldMasterId id="2147486120" r:id="rId8"/>
    <p:sldMasterId id="2147486125" r:id="rId9"/>
    <p:sldMasterId id="2147486131" r:id="rId10"/>
    <p:sldMasterId id="2147486139" r:id="rId11"/>
    <p:sldMasterId id="2147486151" r:id="rId12"/>
    <p:sldMasterId id="2147486154" r:id="rId13"/>
    <p:sldMasterId id="2147486174" r:id="rId14"/>
    <p:sldMasterId id="2147486213" r:id="rId15"/>
  </p:sldMasterIdLst>
  <p:notesMasterIdLst>
    <p:notesMasterId r:id="rId66"/>
  </p:notesMasterIdLst>
  <p:handoutMasterIdLst>
    <p:handoutMasterId r:id="rId67"/>
  </p:handoutMasterIdLst>
  <p:sldIdLst>
    <p:sldId id="466" r:id="rId16"/>
    <p:sldId id="6415" r:id="rId17"/>
    <p:sldId id="2147477104" r:id="rId18"/>
    <p:sldId id="556" r:id="rId19"/>
    <p:sldId id="2147477105" r:id="rId20"/>
    <p:sldId id="2147471119" r:id="rId21"/>
    <p:sldId id="2147471053" r:id="rId22"/>
    <p:sldId id="394" r:id="rId23"/>
    <p:sldId id="2147477106" r:id="rId24"/>
    <p:sldId id="2147471094" r:id="rId25"/>
    <p:sldId id="2147470995" r:id="rId26"/>
    <p:sldId id="440" r:id="rId27"/>
    <p:sldId id="441" r:id="rId28"/>
    <p:sldId id="552" r:id="rId29"/>
    <p:sldId id="493" r:id="rId30"/>
    <p:sldId id="457" r:id="rId31"/>
    <p:sldId id="1450" r:id="rId32"/>
    <p:sldId id="464" r:id="rId33"/>
    <p:sldId id="459" r:id="rId34"/>
    <p:sldId id="463" r:id="rId35"/>
    <p:sldId id="460" r:id="rId36"/>
    <p:sldId id="461" r:id="rId37"/>
    <p:sldId id="570" r:id="rId38"/>
    <p:sldId id="589" r:id="rId39"/>
    <p:sldId id="2147470996" r:id="rId40"/>
    <p:sldId id="2147470997" r:id="rId41"/>
    <p:sldId id="2147470998" r:id="rId42"/>
    <p:sldId id="1433" r:id="rId43"/>
    <p:sldId id="594" r:id="rId44"/>
    <p:sldId id="595" r:id="rId45"/>
    <p:sldId id="596" r:id="rId46"/>
    <p:sldId id="597" r:id="rId47"/>
    <p:sldId id="598" r:id="rId48"/>
    <p:sldId id="599" r:id="rId49"/>
    <p:sldId id="2147477107" r:id="rId50"/>
    <p:sldId id="1453" r:id="rId51"/>
    <p:sldId id="602" r:id="rId52"/>
    <p:sldId id="540" r:id="rId53"/>
    <p:sldId id="576" r:id="rId54"/>
    <p:sldId id="519" r:id="rId55"/>
    <p:sldId id="520" r:id="rId56"/>
    <p:sldId id="539" r:id="rId57"/>
    <p:sldId id="500" r:id="rId58"/>
    <p:sldId id="2147471002" r:id="rId59"/>
    <p:sldId id="1499" r:id="rId60"/>
    <p:sldId id="1506" r:id="rId61"/>
    <p:sldId id="2147470939" r:id="rId62"/>
    <p:sldId id="2147470943" r:id="rId63"/>
    <p:sldId id="2147470942" r:id="rId64"/>
    <p:sldId id="1487" r:id="rId65"/>
  </p:sldIdLst>
  <p:sldSz cx="9906000" cy="6858000" type="A4"/>
  <p:notesSz cx="6735763" cy="9866313"/>
  <p:defaultTextStyle>
    <a:defPPr>
      <a:defRPr lang="ja-JP"/>
    </a:defPPr>
    <a:lvl1pPr algn="l" rtl="0" fontAlgn="base">
      <a:spcBef>
        <a:spcPct val="0"/>
      </a:spcBef>
      <a:spcAft>
        <a:spcPct val="0"/>
      </a:spcAft>
      <a:defRPr kumimoji="1" kern="1200">
        <a:solidFill>
          <a:schemeClr val="tx1"/>
        </a:solidFill>
        <a:latin typeface="ＭＳ 明朝" pitchFamily="17" charset="-128"/>
        <a:ea typeface="ＭＳ Ｐゴシック" charset="-128"/>
        <a:cs typeface="+mn-cs"/>
      </a:defRPr>
    </a:lvl1pPr>
    <a:lvl2pPr marL="455613" indent="1588" algn="l" rtl="0" fontAlgn="base">
      <a:spcBef>
        <a:spcPct val="0"/>
      </a:spcBef>
      <a:spcAft>
        <a:spcPct val="0"/>
      </a:spcAft>
      <a:defRPr kumimoji="1" kern="1200">
        <a:solidFill>
          <a:schemeClr val="tx1"/>
        </a:solidFill>
        <a:latin typeface="ＭＳ 明朝" pitchFamily="17" charset="-128"/>
        <a:ea typeface="ＭＳ Ｐゴシック" charset="-128"/>
        <a:cs typeface="+mn-cs"/>
      </a:defRPr>
    </a:lvl2pPr>
    <a:lvl3pPr marL="912813" indent="1588" algn="l" rtl="0" fontAlgn="base">
      <a:spcBef>
        <a:spcPct val="0"/>
      </a:spcBef>
      <a:spcAft>
        <a:spcPct val="0"/>
      </a:spcAft>
      <a:defRPr kumimoji="1" kern="1200">
        <a:solidFill>
          <a:schemeClr val="tx1"/>
        </a:solidFill>
        <a:latin typeface="ＭＳ 明朝" pitchFamily="17" charset="-128"/>
        <a:ea typeface="ＭＳ Ｐゴシック" charset="-128"/>
        <a:cs typeface="+mn-cs"/>
      </a:defRPr>
    </a:lvl3pPr>
    <a:lvl4pPr marL="1370013" indent="1588" algn="l" rtl="0" fontAlgn="base">
      <a:spcBef>
        <a:spcPct val="0"/>
      </a:spcBef>
      <a:spcAft>
        <a:spcPct val="0"/>
      </a:spcAft>
      <a:defRPr kumimoji="1" kern="1200">
        <a:solidFill>
          <a:schemeClr val="tx1"/>
        </a:solidFill>
        <a:latin typeface="ＭＳ 明朝" pitchFamily="17" charset="-128"/>
        <a:ea typeface="ＭＳ Ｐゴシック" charset="-128"/>
        <a:cs typeface="+mn-cs"/>
      </a:defRPr>
    </a:lvl4pPr>
    <a:lvl5pPr marL="1827213" indent="1588" algn="l" rtl="0" fontAlgn="base">
      <a:spcBef>
        <a:spcPct val="0"/>
      </a:spcBef>
      <a:spcAft>
        <a:spcPct val="0"/>
      </a:spcAft>
      <a:defRPr kumimoji="1" kern="1200">
        <a:solidFill>
          <a:schemeClr val="tx1"/>
        </a:solidFill>
        <a:latin typeface="ＭＳ 明朝" pitchFamily="17" charset="-128"/>
        <a:ea typeface="ＭＳ Ｐゴシック" charset="-128"/>
        <a:cs typeface="+mn-cs"/>
      </a:defRPr>
    </a:lvl5pPr>
    <a:lvl6pPr marL="2286000" algn="l" defTabSz="914400" rtl="0" eaLnBrk="1" latinLnBrk="0" hangingPunct="1">
      <a:defRPr kumimoji="1" kern="1200">
        <a:solidFill>
          <a:schemeClr val="tx1"/>
        </a:solidFill>
        <a:latin typeface="ＭＳ 明朝" pitchFamily="17" charset="-128"/>
        <a:ea typeface="ＭＳ Ｐゴシック" charset="-128"/>
        <a:cs typeface="+mn-cs"/>
      </a:defRPr>
    </a:lvl6pPr>
    <a:lvl7pPr marL="2743200" algn="l" defTabSz="914400" rtl="0" eaLnBrk="1" latinLnBrk="0" hangingPunct="1">
      <a:defRPr kumimoji="1" kern="1200">
        <a:solidFill>
          <a:schemeClr val="tx1"/>
        </a:solidFill>
        <a:latin typeface="ＭＳ 明朝" pitchFamily="17" charset="-128"/>
        <a:ea typeface="ＭＳ Ｐゴシック" charset="-128"/>
        <a:cs typeface="+mn-cs"/>
      </a:defRPr>
    </a:lvl7pPr>
    <a:lvl8pPr marL="3200400" algn="l" defTabSz="914400" rtl="0" eaLnBrk="1" latinLnBrk="0" hangingPunct="1">
      <a:defRPr kumimoji="1" kern="1200">
        <a:solidFill>
          <a:schemeClr val="tx1"/>
        </a:solidFill>
        <a:latin typeface="ＭＳ 明朝" pitchFamily="17" charset="-128"/>
        <a:ea typeface="ＭＳ Ｐゴシック" charset="-128"/>
        <a:cs typeface="+mn-cs"/>
      </a:defRPr>
    </a:lvl8pPr>
    <a:lvl9pPr marL="3657600" algn="l" defTabSz="914400" rtl="0" eaLnBrk="1" latinLnBrk="0" hangingPunct="1">
      <a:defRPr kumimoji="1" kern="1200">
        <a:solidFill>
          <a:schemeClr val="tx1"/>
        </a:solidFill>
        <a:latin typeface="ＭＳ 明朝" pitchFamily="17" charset="-128"/>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3121">
          <p15:clr>
            <a:srgbClr val="A4A3A4"/>
          </p15:clr>
        </p15:guide>
      </p15:sldGuideLst>
    </p:ext>
    <p:ext uri="{2D200454-40CA-4A62-9FC3-DE9A4176ACB9}">
      <p15:notesGuideLst xmlns:p15="http://schemas.microsoft.com/office/powerpoint/2012/main">
        <p15:guide id="1" orient="horz" pos="3107" userDrawn="1">
          <p15:clr>
            <a:srgbClr val="A4A3A4"/>
          </p15:clr>
        </p15:guide>
        <p15:guide id="2" pos="212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FFC000"/>
    <a:srgbClr val="E1FFF8"/>
    <a:srgbClr val="FFEEB9"/>
    <a:srgbClr val="FFFFCC"/>
    <a:srgbClr val="FFF4D1"/>
    <a:srgbClr val="FFCC99"/>
    <a:srgbClr val="FFCCCC"/>
    <a:srgbClr val="FFCC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49" autoAdjust="0"/>
    <p:restoredTop sz="96636" autoAdjust="0"/>
  </p:normalViewPr>
  <p:slideViewPr>
    <p:cSldViewPr>
      <p:cViewPr varScale="1">
        <p:scale>
          <a:sx n="85" d="100"/>
          <a:sy n="85" d="100"/>
        </p:scale>
        <p:origin x="858" y="84"/>
      </p:cViewPr>
      <p:guideLst>
        <p:guide orient="horz" pos="2160"/>
        <p:guide pos="31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4" d="100"/>
          <a:sy n="64" d="100"/>
        </p:scale>
        <p:origin x="-2976" y="-120"/>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1.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presProps" Target="presProps.xml"/><Relationship Id="rId7" Type="http://schemas.openxmlformats.org/officeDocument/2006/relationships/slideMaster" Target="slideMasters/slideMaster5.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Master" Target="slideMasters/slideMaster9.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notesMaster" Target="notesMasters/notesMaster1.xml"/><Relationship Id="rId5" Type="http://schemas.openxmlformats.org/officeDocument/2006/relationships/slideMaster" Target="slideMasters/slideMaster3.xml"/><Relationship Id="rId15" Type="http://schemas.openxmlformats.org/officeDocument/2006/relationships/slideMaster" Target="slideMasters/slideMaster13.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8.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Master" Target="slideMasters/slideMaster12.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viewProps" Target="viewProps.xml"/><Relationship Id="rId8" Type="http://schemas.openxmlformats.org/officeDocument/2006/relationships/slideMaster" Target="slideMasters/slideMaster6.xml"/><Relationship Id="rId51" Type="http://schemas.openxmlformats.org/officeDocument/2006/relationships/slide" Target="slides/slide36.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handoutMaster" Target="handoutMasters/handoutMaster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fmsmns-sv003c.mic4.soumu.go.jp\org1106\&#33258;&#27835;&#34892;&#25919;&#23616;(1106)\%23&#20303;&#27665;&#21046;&#24230;&#35506;G\4&#34892;&#25919;&#32076;&#21942;&#25903;&#25588;&#23460;\F&#25152;&#31649;&#20107;&#21209;\F220&#35506;&#23460;&#12398;&#22996;&#21729;&#20250;&#12539;&#30740;&#31350;&#20250;\H29%20&#30740;&#31350;&#20250;\&#20154;&#21475;&#28187;&#23569;&#19979;&#12398;&#12524;&#12472;&#12522;&#12456;&#12531;&#12473;&#30740;&#31350;&#20250;&#65288;&#20206;&#31216;&#65289;\170999%20&#9679;&#23616;&#35696;&#65288;&#31532;&#65297;&#22238;&#36039;&#26009;&#65289;\&#20154;&#21475;&#12497;&#12540;&#12488;&#26908;&#35342;\&#12464;&#12521;&#12501;&#9317;&#24180;&#40802;&#65300;&#21306;&#20998;&#20154;&#21475;&#25512;&#31227;&#65288;1947&#65374;2060&#65289;.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3.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4.xm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2.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8.xml"/><Relationship Id="rId1" Type="http://schemas.microsoft.com/office/2011/relationships/chartStyle" Target="style8.xml"/></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9.xml"/><Relationship Id="rId1" Type="http://schemas.microsoft.com/office/2011/relationships/chartStyle" Target="style9.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10.xml"/><Relationship Id="rId1" Type="http://schemas.microsoft.com/office/2011/relationships/chartStyle" Target="style10.xml"/></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s-02.mic5.soumu.go.jp\org1106\&#32102;&#19982;&#33021;&#29575;&#25512;&#36914;&#23460;(1106010101)\02&#12304;&#26908;&#35342;&#20013;&#12501;&#12457;&#12523;&#12480;&#12305;\04_&#23450;&#21729;&#31649;&#29702;&#20418;\2022&#24180;&#24230;&#65288;20280331&#24259;&#26820;&#65289;\&#12304;&#22823;&#20998;&#39006;&#12305;&#23450;&#21729;&#31649;&#29702;\01_&#12304;&#20013;&#20998;&#39006;&#12305;&#22320;&#26041;&#20844;&#20849;&#22243;&#20307;&#23450;&#21729;&#31649;&#29702;&#35519;&#26619;\&#12304;&#23567;&#20998;&#39006;&#12305;&#20196;&#21644;&#65300;&#24180;&#22320;&#26041;&#20844;&#20849;&#22243;&#20307;&#23450;&#21729;&#31649;&#29702;&#35519;&#26619;&#20381;&#38972;&#65288;5&#24180;&#12539;&#24259;&#26820;&#65289;\10_&#20844;&#34920;\02_&#20844;&#34920;&#36039;&#26009;\R4&#20844;&#34920;&#36039;&#26009;&#29992;&#12496;&#12483;&#12463;&#12487;&#12540;&#12479;(1109&#26178;&#28857;).xlsx" TargetMode="External"/><Relationship Id="rId1" Type="http://schemas.openxmlformats.org/officeDocument/2006/relationships/themeOverride" Target="../theme/themeOverride2.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1.xml"/><Relationship Id="rId1" Type="http://schemas.microsoft.com/office/2011/relationships/chartStyle" Target="style11.xml"/></Relationships>
</file>

<file path=ppt/charts/_rels/chart6.xml.rels><?xml version="1.0" encoding="UTF-8" standalone="yes"?>
<Relationships xmlns="http://schemas.openxmlformats.org/package/2006/relationships"><Relationship Id="rId1" Type="http://schemas.openxmlformats.org/officeDocument/2006/relationships/oleObject" Target="file:///\\fmsmns-sv003c.mic4.soumu.go.jp\org1106\&#33258;&#27835;&#34892;&#25919;&#23616;(1106)\%23&#20303;&#27665;&#21046;&#24230;&#35506;G\4&#34892;&#25919;&#32076;&#21942;&#25903;&#25588;&#23460;\F&#25152;&#31649;&#20107;&#21209;\F220&#35506;&#23460;&#12398;&#22996;&#21729;&#20250;&#12539;&#30740;&#31350;&#20250;\H29%20&#30740;&#31350;&#20250;\&#20154;&#21475;&#28187;&#23569;&#19979;&#12398;&#12524;&#12472;&#12522;&#12456;&#12531;&#12473;&#30740;&#31350;&#20250;&#65288;&#20206;&#31216;&#65289;\180223%20&#9734;&#31532;&#65304;&#22238;\&#36039;&#26009;&#26908;&#35342;\&#21513;&#26449;&#20316;&#26989;\&#12304;&#36039;&#26009;&#12305;&#27507;&#20837;&#27507;&#20986;.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fmsmns-sv003c.mic4.soumu.go.jp\org1106\&#33258;&#27835;&#34892;&#25919;&#23616;(1106)\%23&#20303;&#27665;&#21046;&#24230;&#35506;G\4&#34892;&#25919;&#32076;&#21942;&#25903;&#25588;&#23460;\F&#25152;&#31649;&#20107;&#21209;\F220&#35506;&#23460;&#12398;&#22996;&#21729;&#20250;&#12539;&#30740;&#31350;&#20250;\H29%20&#30740;&#31350;&#20250;\&#20154;&#21475;&#28187;&#23569;&#19979;&#12398;&#12524;&#12472;&#12522;&#12456;&#12531;&#12473;&#30740;&#31350;&#20250;&#65288;&#20206;&#31216;&#65289;\180223%20&#9734;&#31532;&#65304;&#22238;\&#36039;&#26009;&#26908;&#35342;\&#21513;&#26449;&#20316;&#26989;\&#12304;&#36039;&#26009;&#12305;&#27507;&#20837;&#27507;&#20986;.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file:///\\fmsmns-sv003c.mic4.soumu.go.jp\org1106\&#33258;&#27835;&#34892;&#25919;&#23616;(1106)\%23&#20303;&#27665;&#21046;&#24230;&#35506;G\4&#34892;&#25919;&#32076;&#21942;&#25903;&#25588;&#23460;\F&#25152;&#31649;&#20107;&#21209;\F220&#35506;&#23460;&#12398;&#22996;&#21729;&#20250;&#12539;&#30740;&#31350;&#20250;\H29%20&#30740;&#31350;&#20250;\&#20154;&#21475;&#28187;&#23569;&#19979;&#12398;&#12524;&#12472;&#12522;&#12456;&#12531;&#12473;&#30740;&#31350;&#20250;&#65288;&#20206;&#31216;&#65289;\180223%20&#9734;&#31532;&#65304;&#22238;\&#36039;&#26009;&#26908;&#35342;\&#21513;&#26449;&#20316;&#26989;\&#12304;&#36039;&#26009;&#12305;&#27507;&#20837;&#27507;&#20986;.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485995019853285E-2"/>
          <c:y val="2.7480082349761452E-2"/>
          <c:w val="0.90639553132781481"/>
          <c:h val="0.86664331089159397"/>
        </c:manualLayout>
      </c:layout>
      <c:areaChart>
        <c:grouping val="stacked"/>
        <c:varyColors val="0"/>
        <c:ser>
          <c:idx val="0"/>
          <c:order val="0"/>
          <c:tx>
            <c:strRef>
              <c:f>整理!$A$27</c:f>
              <c:strCache>
                <c:ptCount val="1"/>
                <c:pt idx="0">
                  <c:v>75歳以上</c:v>
                </c:pt>
              </c:strCache>
            </c:strRef>
          </c:tx>
          <c:spPr>
            <a:solidFill>
              <a:srgbClr val="FF7C80"/>
            </a:solidFill>
            <a:ln>
              <a:noFill/>
            </a:ln>
            <a:effectLst/>
          </c:spPr>
          <c:cat>
            <c:numRef>
              <c:f>整理!$B$26:$DK$26</c:f>
              <c:numCache>
                <c:formatCode>General</c:formatCode>
                <c:ptCount val="114"/>
                <c:pt idx="0">
                  <c:v>1947</c:v>
                </c:pt>
                <c:pt idx="1">
                  <c:v>1948</c:v>
                </c:pt>
                <c:pt idx="2">
                  <c:v>1949</c:v>
                </c:pt>
                <c:pt idx="3">
                  <c:v>1950</c:v>
                </c:pt>
                <c:pt idx="4">
                  <c:v>1951</c:v>
                </c:pt>
                <c:pt idx="5">
                  <c:v>1952</c:v>
                </c:pt>
                <c:pt idx="6">
                  <c:v>1953</c:v>
                </c:pt>
                <c:pt idx="7">
                  <c:v>1954</c:v>
                </c:pt>
                <c:pt idx="8">
                  <c:v>1955</c:v>
                </c:pt>
                <c:pt idx="9">
                  <c:v>1956</c:v>
                </c:pt>
                <c:pt idx="10">
                  <c:v>1957</c:v>
                </c:pt>
                <c:pt idx="11">
                  <c:v>1958</c:v>
                </c:pt>
                <c:pt idx="12">
                  <c:v>1959</c:v>
                </c:pt>
                <c:pt idx="13">
                  <c:v>1960</c:v>
                </c:pt>
                <c:pt idx="14">
                  <c:v>1961</c:v>
                </c:pt>
                <c:pt idx="15">
                  <c:v>1962</c:v>
                </c:pt>
                <c:pt idx="16">
                  <c:v>1963</c:v>
                </c:pt>
                <c:pt idx="17">
                  <c:v>1964</c:v>
                </c:pt>
                <c:pt idx="18">
                  <c:v>1965</c:v>
                </c:pt>
                <c:pt idx="19">
                  <c:v>1966</c:v>
                </c:pt>
                <c:pt idx="20">
                  <c:v>1967</c:v>
                </c:pt>
                <c:pt idx="21">
                  <c:v>1968</c:v>
                </c:pt>
                <c:pt idx="22">
                  <c:v>1969</c:v>
                </c:pt>
                <c:pt idx="23">
                  <c:v>1970</c:v>
                </c:pt>
                <c:pt idx="24">
                  <c:v>1971</c:v>
                </c:pt>
                <c:pt idx="25">
                  <c:v>1972</c:v>
                </c:pt>
                <c:pt idx="26">
                  <c:v>1973</c:v>
                </c:pt>
                <c:pt idx="27">
                  <c:v>1974</c:v>
                </c:pt>
                <c:pt idx="28">
                  <c:v>1975</c:v>
                </c:pt>
                <c:pt idx="29">
                  <c:v>1976</c:v>
                </c:pt>
                <c:pt idx="30">
                  <c:v>1977</c:v>
                </c:pt>
                <c:pt idx="31">
                  <c:v>1978</c:v>
                </c:pt>
                <c:pt idx="32">
                  <c:v>1979</c:v>
                </c:pt>
                <c:pt idx="33">
                  <c:v>1980</c:v>
                </c:pt>
                <c:pt idx="34">
                  <c:v>1981</c:v>
                </c:pt>
                <c:pt idx="35">
                  <c:v>1982</c:v>
                </c:pt>
                <c:pt idx="36">
                  <c:v>1983</c:v>
                </c:pt>
                <c:pt idx="37">
                  <c:v>1984</c:v>
                </c:pt>
                <c:pt idx="38">
                  <c:v>1985</c:v>
                </c:pt>
                <c:pt idx="39">
                  <c:v>1986</c:v>
                </c:pt>
                <c:pt idx="40">
                  <c:v>1987</c:v>
                </c:pt>
                <c:pt idx="41">
                  <c:v>1988</c:v>
                </c:pt>
                <c:pt idx="42">
                  <c:v>1989</c:v>
                </c:pt>
                <c:pt idx="43">
                  <c:v>1990</c:v>
                </c:pt>
                <c:pt idx="44">
                  <c:v>1991</c:v>
                </c:pt>
                <c:pt idx="45">
                  <c:v>1992</c:v>
                </c:pt>
                <c:pt idx="46">
                  <c:v>1993</c:v>
                </c:pt>
                <c:pt idx="47">
                  <c:v>1994</c:v>
                </c:pt>
                <c:pt idx="48">
                  <c:v>1995</c:v>
                </c:pt>
                <c:pt idx="49">
                  <c:v>1996</c:v>
                </c:pt>
                <c:pt idx="50">
                  <c:v>1997</c:v>
                </c:pt>
                <c:pt idx="51">
                  <c:v>1998</c:v>
                </c:pt>
                <c:pt idx="52">
                  <c:v>1999</c:v>
                </c:pt>
                <c:pt idx="53">
                  <c:v>2000</c:v>
                </c:pt>
                <c:pt idx="54">
                  <c:v>2001</c:v>
                </c:pt>
                <c:pt idx="55">
                  <c:v>2002</c:v>
                </c:pt>
                <c:pt idx="56">
                  <c:v>2003</c:v>
                </c:pt>
                <c:pt idx="57">
                  <c:v>2004</c:v>
                </c:pt>
                <c:pt idx="58">
                  <c:v>2005</c:v>
                </c:pt>
                <c:pt idx="59">
                  <c:v>2006</c:v>
                </c:pt>
                <c:pt idx="60">
                  <c:v>2007</c:v>
                </c:pt>
                <c:pt idx="61">
                  <c:v>2008</c:v>
                </c:pt>
                <c:pt idx="62">
                  <c:v>2009</c:v>
                </c:pt>
                <c:pt idx="63">
                  <c:v>2010</c:v>
                </c:pt>
                <c:pt idx="64">
                  <c:v>2011</c:v>
                </c:pt>
                <c:pt idx="65">
                  <c:v>2012</c:v>
                </c:pt>
                <c:pt idx="66">
                  <c:v>2013</c:v>
                </c:pt>
                <c:pt idx="67">
                  <c:v>2014</c:v>
                </c:pt>
                <c:pt idx="68">
                  <c:v>2015</c:v>
                </c:pt>
                <c:pt idx="69">
                  <c:v>2016</c:v>
                </c:pt>
                <c:pt idx="70">
                  <c:v>2017</c:v>
                </c:pt>
                <c:pt idx="71">
                  <c:v>2018</c:v>
                </c:pt>
                <c:pt idx="72">
                  <c:v>2019</c:v>
                </c:pt>
                <c:pt idx="73">
                  <c:v>2020</c:v>
                </c:pt>
                <c:pt idx="74">
                  <c:v>2021</c:v>
                </c:pt>
                <c:pt idx="75">
                  <c:v>2022</c:v>
                </c:pt>
                <c:pt idx="76">
                  <c:v>2023</c:v>
                </c:pt>
                <c:pt idx="77">
                  <c:v>2024</c:v>
                </c:pt>
                <c:pt idx="78">
                  <c:v>2025</c:v>
                </c:pt>
                <c:pt idx="79">
                  <c:v>2026</c:v>
                </c:pt>
                <c:pt idx="80">
                  <c:v>2027</c:v>
                </c:pt>
                <c:pt idx="81">
                  <c:v>2028</c:v>
                </c:pt>
                <c:pt idx="82">
                  <c:v>2029</c:v>
                </c:pt>
                <c:pt idx="83">
                  <c:v>2030</c:v>
                </c:pt>
                <c:pt idx="84">
                  <c:v>2031</c:v>
                </c:pt>
                <c:pt idx="85">
                  <c:v>2032</c:v>
                </c:pt>
                <c:pt idx="86">
                  <c:v>2033</c:v>
                </c:pt>
                <c:pt idx="87">
                  <c:v>2034</c:v>
                </c:pt>
                <c:pt idx="88">
                  <c:v>2035</c:v>
                </c:pt>
                <c:pt idx="89">
                  <c:v>2036</c:v>
                </c:pt>
                <c:pt idx="90">
                  <c:v>2037</c:v>
                </c:pt>
                <c:pt idx="91">
                  <c:v>2038</c:v>
                </c:pt>
                <c:pt idx="92">
                  <c:v>2039</c:v>
                </c:pt>
                <c:pt idx="93">
                  <c:v>2040</c:v>
                </c:pt>
                <c:pt idx="94">
                  <c:v>2041</c:v>
                </c:pt>
                <c:pt idx="95">
                  <c:v>2042</c:v>
                </c:pt>
                <c:pt idx="96">
                  <c:v>2043</c:v>
                </c:pt>
                <c:pt idx="97">
                  <c:v>2044</c:v>
                </c:pt>
                <c:pt idx="98">
                  <c:v>2045</c:v>
                </c:pt>
                <c:pt idx="99">
                  <c:v>2046</c:v>
                </c:pt>
                <c:pt idx="100">
                  <c:v>2047</c:v>
                </c:pt>
                <c:pt idx="101">
                  <c:v>2048</c:v>
                </c:pt>
                <c:pt idx="102">
                  <c:v>2049</c:v>
                </c:pt>
                <c:pt idx="103">
                  <c:v>2050</c:v>
                </c:pt>
                <c:pt idx="104">
                  <c:v>2051</c:v>
                </c:pt>
                <c:pt idx="105">
                  <c:v>2052</c:v>
                </c:pt>
                <c:pt idx="106">
                  <c:v>2053</c:v>
                </c:pt>
                <c:pt idx="107">
                  <c:v>2054</c:v>
                </c:pt>
                <c:pt idx="108">
                  <c:v>2055</c:v>
                </c:pt>
                <c:pt idx="109">
                  <c:v>2056</c:v>
                </c:pt>
                <c:pt idx="110">
                  <c:v>2057</c:v>
                </c:pt>
                <c:pt idx="111">
                  <c:v>2058</c:v>
                </c:pt>
                <c:pt idx="112">
                  <c:v>2059</c:v>
                </c:pt>
                <c:pt idx="113">
                  <c:v>2060</c:v>
                </c:pt>
              </c:numCache>
            </c:numRef>
          </c:cat>
          <c:val>
            <c:numRef>
              <c:f>整理!$B$27:$DK$27</c:f>
              <c:numCache>
                <c:formatCode>0</c:formatCode>
                <c:ptCount val="114"/>
                <c:pt idx="0">
                  <c:v>86.5</c:v>
                </c:pt>
                <c:pt idx="1">
                  <c:v>91.7</c:v>
                </c:pt>
                <c:pt idx="2">
                  <c:v>98</c:v>
                </c:pt>
                <c:pt idx="3">
                  <c:v>105.6</c:v>
                </c:pt>
                <c:pt idx="4">
                  <c:v>113.4</c:v>
                </c:pt>
                <c:pt idx="5">
                  <c:v>119</c:v>
                </c:pt>
                <c:pt idx="6">
                  <c:v>125.1</c:v>
                </c:pt>
                <c:pt idx="7">
                  <c:v>132.1</c:v>
                </c:pt>
                <c:pt idx="8">
                  <c:v>138.69999999999999</c:v>
                </c:pt>
                <c:pt idx="9">
                  <c:v>145.1</c:v>
                </c:pt>
                <c:pt idx="10">
                  <c:v>148.30000000000001</c:v>
                </c:pt>
                <c:pt idx="11">
                  <c:v>154</c:v>
                </c:pt>
                <c:pt idx="12">
                  <c:v>159.30000000000001</c:v>
                </c:pt>
                <c:pt idx="13">
                  <c:v>162.6</c:v>
                </c:pt>
                <c:pt idx="14">
                  <c:v>164.9</c:v>
                </c:pt>
                <c:pt idx="15">
                  <c:v>168.5</c:v>
                </c:pt>
                <c:pt idx="16">
                  <c:v>174.7</c:v>
                </c:pt>
                <c:pt idx="17">
                  <c:v>183</c:v>
                </c:pt>
                <c:pt idx="18">
                  <c:v>187.4</c:v>
                </c:pt>
                <c:pt idx="19">
                  <c:v>192.2</c:v>
                </c:pt>
                <c:pt idx="20">
                  <c:v>199.3</c:v>
                </c:pt>
                <c:pt idx="21">
                  <c:v>205.1</c:v>
                </c:pt>
                <c:pt idx="22">
                  <c:v>213.4</c:v>
                </c:pt>
                <c:pt idx="23">
                  <c:v>221.3</c:v>
                </c:pt>
                <c:pt idx="24">
                  <c:v>231.2</c:v>
                </c:pt>
                <c:pt idx="25">
                  <c:v>244.8</c:v>
                </c:pt>
                <c:pt idx="26">
                  <c:v>257</c:v>
                </c:pt>
                <c:pt idx="27">
                  <c:v>266.89999999999998</c:v>
                </c:pt>
                <c:pt idx="28">
                  <c:v>284.2</c:v>
                </c:pt>
                <c:pt idx="29">
                  <c:v>299.89999999999998</c:v>
                </c:pt>
                <c:pt idx="30">
                  <c:v>317</c:v>
                </c:pt>
                <c:pt idx="31">
                  <c:v>334.5</c:v>
                </c:pt>
                <c:pt idx="32">
                  <c:v>350.7</c:v>
                </c:pt>
                <c:pt idx="33">
                  <c:v>366.1</c:v>
                </c:pt>
                <c:pt idx="34">
                  <c:v>379.3</c:v>
                </c:pt>
                <c:pt idx="35">
                  <c:v>400.5</c:v>
                </c:pt>
                <c:pt idx="36">
                  <c:v>421.1</c:v>
                </c:pt>
                <c:pt idx="37">
                  <c:v>443.8</c:v>
                </c:pt>
                <c:pt idx="38">
                  <c:v>471.3</c:v>
                </c:pt>
                <c:pt idx="39">
                  <c:v>495.3</c:v>
                </c:pt>
                <c:pt idx="40">
                  <c:v>522.70000000000005</c:v>
                </c:pt>
                <c:pt idx="41">
                  <c:v>547.9</c:v>
                </c:pt>
                <c:pt idx="42">
                  <c:v>574.6</c:v>
                </c:pt>
                <c:pt idx="43">
                  <c:v>598.70000000000005</c:v>
                </c:pt>
                <c:pt idx="44">
                  <c:v>624.20000000000005</c:v>
                </c:pt>
                <c:pt idx="45">
                  <c:v>646.79999999999995</c:v>
                </c:pt>
                <c:pt idx="46">
                  <c:v>667.8</c:v>
                </c:pt>
                <c:pt idx="47">
                  <c:v>686.6</c:v>
                </c:pt>
                <c:pt idx="48">
                  <c:v>717.6</c:v>
                </c:pt>
                <c:pt idx="49">
                  <c:v>746.9</c:v>
                </c:pt>
                <c:pt idx="50">
                  <c:v>778.5</c:v>
                </c:pt>
                <c:pt idx="51">
                  <c:v>813.6</c:v>
                </c:pt>
                <c:pt idx="52">
                  <c:v>849.8</c:v>
                </c:pt>
                <c:pt idx="53">
                  <c:v>901.3</c:v>
                </c:pt>
                <c:pt idx="54">
                  <c:v>984.1</c:v>
                </c:pt>
                <c:pt idx="55">
                  <c:v>1029.2</c:v>
                </c:pt>
                <c:pt idx="56">
                  <c:v>1072.5999999999999</c:v>
                </c:pt>
                <c:pt idx="57">
                  <c:v>1111.2</c:v>
                </c:pt>
                <c:pt idx="58">
                  <c:v>1195.2</c:v>
                </c:pt>
                <c:pt idx="59">
                  <c:v>1248.3</c:v>
                </c:pt>
                <c:pt idx="60">
                  <c:v>1302.5999999999999</c:v>
                </c:pt>
                <c:pt idx="61">
                  <c:v>1345.6</c:v>
                </c:pt>
                <c:pt idx="62">
                  <c:v>1400.7</c:v>
                </c:pt>
                <c:pt idx="63">
                  <c:v>1418.8</c:v>
                </c:pt>
                <c:pt idx="64">
                  <c:v>1446.2</c:v>
                </c:pt>
                <c:pt idx="65">
                  <c:v>1574.8</c:v>
                </c:pt>
                <c:pt idx="66">
                  <c:v>1629.8</c:v>
                </c:pt>
                <c:pt idx="67">
                  <c:v>1670.5</c:v>
                </c:pt>
                <c:pt idx="68">
                  <c:v>1678.6</c:v>
                </c:pt>
                <c:pt idx="69">
                  <c:v>1690.8</c:v>
                </c:pt>
                <c:pt idx="70" formatCode="#,##0;&quot;▲ &quot;#,##0">
                  <c:v>1749.2179000000001</c:v>
                </c:pt>
                <c:pt idx="71" formatCode="#,##0;&quot;▲ &quot;#,##0">
                  <c:v>1799.8552</c:v>
                </c:pt>
                <c:pt idx="72" formatCode="#,##0;&quot;▲ &quot;#,##0">
                  <c:v>1851.6428000000001</c:v>
                </c:pt>
                <c:pt idx="73" formatCode="#,##0;&quot;▲ &quot;#,##0">
                  <c:v>1871.9899</c:v>
                </c:pt>
                <c:pt idx="74" formatCode="#,##0;&quot;▲ &quot;#,##0">
                  <c:v>1880.7442999999998</c:v>
                </c:pt>
                <c:pt idx="75" formatCode="#,##0;&quot;▲ &quot;#,##0">
                  <c:v>1957.4497999999999</c:v>
                </c:pt>
                <c:pt idx="76" formatCode="#,##0;&quot;▲ &quot;#,##0">
                  <c:v>2040.2296999999999</c:v>
                </c:pt>
                <c:pt idx="77" formatCode="#,##0;&quot;▲ &quot;#,##0">
                  <c:v>2120.7078000000001</c:v>
                </c:pt>
                <c:pt idx="78" formatCode="#,##0;&quot;▲ &quot;#,##0">
                  <c:v>2179.9723999999997</c:v>
                </c:pt>
                <c:pt idx="79" formatCode="#,##0;&quot;▲ &quot;#,##0">
                  <c:v>2223.3942999999999</c:v>
                </c:pt>
                <c:pt idx="80" formatCode="#,##0;&quot;▲ &quot;#,##0">
                  <c:v>2254.4567999999999</c:v>
                </c:pt>
                <c:pt idx="81" formatCode="#,##0;&quot;▲ &quot;#,##0">
                  <c:v>2274.0455999999999</c:v>
                </c:pt>
                <c:pt idx="82" formatCode="#,##0;&quot;▲ &quot;#,##0">
                  <c:v>2282.3373999999999</c:v>
                </c:pt>
                <c:pt idx="83" formatCode="#,##0;&quot;▲ &quot;#,##0">
                  <c:v>2288.4330999999997</c:v>
                </c:pt>
                <c:pt idx="84" formatCode="#,##0;&quot;▲ &quot;#,##0">
                  <c:v>2287.9643000000001</c:v>
                </c:pt>
                <c:pt idx="85" formatCode="#,##0;&quot;▲ &quot;#,##0">
                  <c:v>2279.1855999999998</c:v>
                </c:pt>
                <c:pt idx="86" formatCode="#,##0;&quot;▲ &quot;#,##0">
                  <c:v>2272.4996999999998</c:v>
                </c:pt>
                <c:pt idx="87" formatCode="#,##0;&quot;▲ &quot;#,##0">
                  <c:v>2267.9908999999998</c:v>
                </c:pt>
                <c:pt idx="88" formatCode="#,##0;&quot;▲ &quot;#,##0">
                  <c:v>2259.7260999999999</c:v>
                </c:pt>
                <c:pt idx="89" formatCode="#,##0;&quot;▲ &quot;#,##0">
                  <c:v>2249.4728</c:v>
                </c:pt>
                <c:pt idx="90" formatCode="#,##0;&quot;▲ &quot;#,##0">
                  <c:v>2240.3687999999997</c:v>
                </c:pt>
                <c:pt idx="91" formatCode="#,##0;&quot;▲ &quot;#,##0">
                  <c:v>2235.0358999999999</c:v>
                </c:pt>
                <c:pt idx="92" formatCode="#,##0;&quot;▲ &quot;#,##0">
                  <c:v>2232.6287000000002</c:v>
                </c:pt>
                <c:pt idx="93" formatCode="#,##0;&quot;▲ &quot;#,##0">
                  <c:v>2239.1806000000001</c:v>
                </c:pt>
                <c:pt idx="94" formatCode="#,##0;&quot;▲ &quot;#,##0">
                  <c:v>2217.2200000000003</c:v>
                </c:pt>
                <c:pt idx="95" formatCode="#,##0;&quot;▲ &quot;#,##0">
                  <c:v>2229.1881000000003</c:v>
                </c:pt>
                <c:pt idx="96" formatCode="#,##0;&quot;▲ &quot;#,##0">
                  <c:v>2241.5382</c:v>
                </c:pt>
                <c:pt idx="97" formatCode="#,##0;&quot;▲ &quot;#,##0">
                  <c:v>2257.6606000000002</c:v>
                </c:pt>
                <c:pt idx="98" formatCode="#,##0;&quot;▲ &quot;#,##0">
                  <c:v>2276.6642000000002</c:v>
                </c:pt>
                <c:pt idx="99" formatCode="#,##0;&quot;▲ &quot;#,##0">
                  <c:v>2301.1575000000003</c:v>
                </c:pt>
                <c:pt idx="100" formatCode="#,##0;&quot;▲ &quot;#,##0">
                  <c:v>2330.7002000000002</c:v>
                </c:pt>
                <c:pt idx="101" formatCode="#,##0;&quot;▲ &quot;#,##0">
                  <c:v>2363.9450999999999</c:v>
                </c:pt>
                <c:pt idx="102" formatCode="#,##0;&quot;▲ &quot;#,##0">
                  <c:v>2394.7003</c:v>
                </c:pt>
                <c:pt idx="103" formatCode="#,##0;&quot;▲ &quot;#,##0">
                  <c:v>2417.0319</c:v>
                </c:pt>
                <c:pt idx="104" formatCode="#,##0;&quot;▲ &quot;#,##0">
                  <c:v>2433.0654999999997</c:v>
                </c:pt>
                <c:pt idx="105" formatCode="#,##0;&quot;▲ &quot;#,##0">
                  <c:v>2442.4402</c:v>
                </c:pt>
                <c:pt idx="106" formatCode="#,##0;&quot;▲ &quot;#,##0">
                  <c:v>2448.3476000000001</c:v>
                </c:pt>
                <c:pt idx="107" formatCode="#,##0;&quot;▲ &quot;#,##0">
                  <c:v>2449.0042000000003</c:v>
                </c:pt>
                <c:pt idx="108" formatCode="#,##0;&quot;▲ &quot;#,##0">
                  <c:v>2446.1709999999998</c:v>
                </c:pt>
                <c:pt idx="109" formatCode="#,##0;&quot;▲ &quot;#,##0">
                  <c:v>2437.6486</c:v>
                </c:pt>
                <c:pt idx="110" formatCode="#,##0;&quot;▲ &quot;#,##0">
                  <c:v>2427.5194999999999</c:v>
                </c:pt>
                <c:pt idx="111" formatCode="#,##0;&quot;▲ &quot;#,##0">
                  <c:v>2416.8663999999999</c:v>
                </c:pt>
                <c:pt idx="112" formatCode="#,##0;&quot;▲ &quot;#,##0">
                  <c:v>2403.9375</c:v>
                </c:pt>
                <c:pt idx="113" formatCode="#,##0;&quot;▲ &quot;#,##0">
                  <c:v>2386.6415999999999</c:v>
                </c:pt>
              </c:numCache>
            </c:numRef>
          </c:val>
          <c:extLst>
            <c:ext xmlns:c16="http://schemas.microsoft.com/office/drawing/2014/chart" uri="{C3380CC4-5D6E-409C-BE32-E72D297353CC}">
              <c16:uniqueId val="{00000000-0D23-4AFB-8C73-D735B69C2C08}"/>
            </c:ext>
          </c:extLst>
        </c:ser>
        <c:ser>
          <c:idx val="1"/>
          <c:order val="1"/>
          <c:tx>
            <c:strRef>
              <c:f>整理!$A$28</c:f>
              <c:strCache>
                <c:ptCount val="1"/>
                <c:pt idx="0">
                  <c:v>65-74歳</c:v>
                </c:pt>
              </c:strCache>
            </c:strRef>
          </c:tx>
          <c:spPr>
            <a:gradFill flip="none" rotWithShape="1">
              <a:gsLst>
                <a:gs pos="0">
                  <a:srgbClr val="FF6600">
                    <a:tint val="66000"/>
                    <a:satMod val="160000"/>
                  </a:srgbClr>
                </a:gs>
                <a:gs pos="50000">
                  <a:srgbClr val="FF6600">
                    <a:tint val="44500"/>
                    <a:satMod val="160000"/>
                  </a:srgbClr>
                </a:gs>
                <a:gs pos="100000">
                  <a:srgbClr val="FF6600">
                    <a:tint val="23500"/>
                    <a:satMod val="160000"/>
                  </a:srgbClr>
                </a:gs>
              </a:gsLst>
              <a:lin ang="5400000" scaled="1"/>
              <a:tileRect/>
            </a:gradFill>
            <a:ln>
              <a:noFill/>
            </a:ln>
            <a:effectLst/>
          </c:spPr>
          <c:cat>
            <c:numRef>
              <c:f>整理!$B$26:$DK$26</c:f>
              <c:numCache>
                <c:formatCode>General</c:formatCode>
                <c:ptCount val="114"/>
                <c:pt idx="0">
                  <c:v>1947</c:v>
                </c:pt>
                <c:pt idx="1">
                  <c:v>1948</c:v>
                </c:pt>
                <c:pt idx="2">
                  <c:v>1949</c:v>
                </c:pt>
                <c:pt idx="3">
                  <c:v>1950</c:v>
                </c:pt>
                <c:pt idx="4">
                  <c:v>1951</c:v>
                </c:pt>
                <c:pt idx="5">
                  <c:v>1952</c:v>
                </c:pt>
                <c:pt idx="6">
                  <c:v>1953</c:v>
                </c:pt>
                <c:pt idx="7">
                  <c:v>1954</c:v>
                </c:pt>
                <c:pt idx="8">
                  <c:v>1955</c:v>
                </c:pt>
                <c:pt idx="9">
                  <c:v>1956</c:v>
                </c:pt>
                <c:pt idx="10">
                  <c:v>1957</c:v>
                </c:pt>
                <c:pt idx="11">
                  <c:v>1958</c:v>
                </c:pt>
                <c:pt idx="12">
                  <c:v>1959</c:v>
                </c:pt>
                <c:pt idx="13">
                  <c:v>1960</c:v>
                </c:pt>
                <c:pt idx="14">
                  <c:v>1961</c:v>
                </c:pt>
                <c:pt idx="15">
                  <c:v>1962</c:v>
                </c:pt>
                <c:pt idx="16">
                  <c:v>1963</c:v>
                </c:pt>
                <c:pt idx="17">
                  <c:v>1964</c:v>
                </c:pt>
                <c:pt idx="18">
                  <c:v>1965</c:v>
                </c:pt>
                <c:pt idx="19">
                  <c:v>1966</c:v>
                </c:pt>
                <c:pt idx="20">
                  <c:v>1967</c:v>
                </c:pt>
                <c:pt idx="21">
                  <c:v>1968</c:v>
                </c:pt>
                <c:pt idx="22">
                  <c:v>1969</c:v>
                </c:pt>
                <c:pt idx="23">
                  <c:v>1970</c:v>
                </c:pt>
                <c:pt idx="24">
                  <c:v>1971</c:v>
                </c:pt>
                <c:pt idx="25">
                  <c:v>1972</c:v>
                </c:pt>
                <c:pt idx="26">
                  <c:v>1973</c:v>
                </c:pt>
                <c:pt idx="27">
                  <c:v>1974</c:v>
                </c:pt>
                <c:pt idx="28">
                  <c:v>1975</c:v>
                </c:pt>
                <c:pt idx="29">
                  <c:v>1976</c:v>
                </c:pt>
                <c:pt idx="30">
                  <c:v>1977</c:v>
                </c:pt>
                <c:pt idx="31">
                  <c:v>1978</c:v>
                </c:pt>
                <c:pt idx="32">
                  <c:v>1979</c:v>
                </c:pt>
                <c:pt idx="33">
                  <c:v>1980</c:v>
                </c:pt>
                <c:pt idx="34">
                  <c:v>1981</c:v>
                </c:pt>
                <c:pt idx="35">
                  <c:v>1982</c:v>
                </c:pt>
                <c:pt idx="36">
                  <c:v>1983</c:v>
                </c:pt>
                <c:pt idx="37">
                  <c:v>1984</c:v>
                </c:pt>
                <c:pt idx="38">
                  <c:v>1985</c:v>
                </c:pt>
                <c:pt idx="39">
                  <c:v>1986</c:v>
                </c:pt>
                <c:pt idx="40">
                  <c:v>1987</c:v>
                </c:pt>
                <c:pt idx="41">
                  <c:v>1988</c:v>
                </c:pt>
                <c:pt idx="42">
                  <c:v>1989</c:v>
                </c:pt>
                <c:pt idx="43">
                  <c:v>1990</c:v>
                </c:pt>
                <c:pt idx="44">
                  <c:v>1991</c:v>
                </c:pt>
                <c:pt idx="45">
                  <c:v>1992</c:v>
                </c:pt>
                <c:pt idx="46">
                  <c:v>1993</c:v>
                </c:pt>
                <c:pt idx="47">
                  <c:v>1994</c:v>
                </c:pt>
                <c:pt idx="48">
                  <c:v>1995</c:v>
                </c:pt>
                <c:pt idx="49">
                  <c:v>1996</c:v>
                </c:pt>
                <c:pt idx="50">
                  <c:v>1997</c:v>
                </c:pt>
                <c:pt idx="51">
                  <c:v>1998</c:v>
                </c:pt>
                <c:pt idx="52">
                  <c:v>1999</c:v>
                </c:pt>
                <c:pt idx="53">
                  <c:v>2000</c:v>
                </c:pt>
                <c:pt idx="54">
                  <c:v>2001</c:v>
                </c:pt>
                <c:pt idx="55">
                  <c:v>2002</c:v>
                </c:pt>
                <c:pt idx="56">
                  <c:v>2003</c:v>
                </c:pt>
                <c:pt idx="57">
                  <c:v>2004</c:v>
                </c:pt>
                <c:pt idx="58">
                  <c:v>2005</c:v>
                </c:pt>
                <c:pt idx="59">
                  <c:v>2006</c:v>
                </c:pt>
                <c:pt idx="60">
                  <c:v>2007</c:v>
                </c:pt>
                <c:pt idx="61">
                  <c:v>2008</c:v>
                </c:pt>
                <c:pt idx="62">
                  <c:v>2009</c:v>
                </c:pt>
                <c:pt idx="63">
                  <c:v>2010</c:v>
                </c:pt>
                <c:pt idx="64">
                  <c:v>2011</c:v>
                </c:pt>
                <c:pt idx="65">
                  <c:v>2012</c:v>
                </c:pt>
                <c:pt idx="66">
                  <c:v>2013</c:v>
                </c:pt>
                <c:pt idx="67">
                  <c:v>2014</c:v>
                </c:pt>
                <c:pt idx="68">
                  <c:v>2015</c:v>
                </c:pt>
                <c:pt idx="69">
                  <c:v>2016</c:v>
                </c:pt>
                <c:pt idx="70">
                  <c:v>2017</c:v>
                </c:pt>
                <c:pt idx="71">
                  <c:v>2018</c:v>
                </c:pt>
                <c:pt idx="72">
                  <c:v>2019</c:v>
                </c:pt>
                <c:pt idx="73">
                  <c:v>2020</c:v>
                </c:pt>
                <c:pt idx="74">
                  <c:v>2021</c:v>
                </c:pt>
                <c:pt idx="75">
                  <c:v>2022</c:v>
                </c:pt>
                <c:pt idx="76">
                  <c:v>2023</c:v>
                </c:pt>
                <c:pt idx="77">
                  <c:v>2024</c:v>
                </c:pt>
                <c:pt idx="78">
                  <c:v>2025</c:v>
                </c:pt>
                <c:pt idx="79">
                  <c:v>2026</c:v>
                </c:pt>
                <c:pt idx="80">
                  <c:v>2027</c:v>
                </c:pt>
                <c:pt idx="81">
                  <c:v>2028</c:v>
                </c:pt>
                <c:pt idx="82">
                  <c:v>2029</c:v>
                </c:pt>
                <c:pt idx="83">
                  <c:v>2030</c:v>
                </c:pt>
                <c:pt idx="84">
                  <c:v>2031</c:v>
                </c:pt>
                <c:pt idx="85">
                  <c:v>2032</c:v>
                </c:pt>
                <c:pt idx="86">
                  <c:v>2033</c:v>
                </c:pt>
                <c:pt idx="87">
                  <c:v>2034</c:v>
                </c:pt>
                <c:pt idx="88">
                  <c:v>2035</c:v>
                </c:pt>
                <c:pt idx="89">
                  <c:v>2036</c:v>
                </c:pt>
                <c:pt idx="90">
                  <c:v>2037</c:v>
                </c:pt>
                <c:pt idx="91">
                  <c:v>2038</c:v>
                </c:pt>
                <c:pt idx="92">
                  <c:v>2039</c:v>
                </c:pt>
                <c:pt idx="93">
                  <c:v>2040</c:v>
                </c:pt>
                <c:pt idx="94">
                  <c:v>2041</c:v>
                </c:pt>
                <c:pt idx="95">
                  <c:v>2042</c:v>
                </c:pt>
                <c:pt idx="96">
                  <c:v>2043</c:v>
                </c:pt>
                <c:pt idx="97">
                  <c:v>2044</c:v>
                </c:pt>
                <c:pt idx="98">
                  <c:v>2045</c:v>
                </c:pt>
                <c:pt idx="99">
                  <c:v>2046</c:v>
                </c:pt>
                <c:pt idx="100">
                  <c:v>2047</c:v>
                </c:pt>
                <c:pt idx="101">
                  <c:v>2048</c:v>
                </c:pt>
                <c:pt idx="102">
                  <c:v>2049</c:v>
                </c:pt>
                <c:pt idx="103">
                  <c:v>2050</c:v>
                </c:pt>
                <c:pt idx="104">
                  <c:v>2051</c:v>
                </c:pt>
                <c:pt idx="105">
                  <c:v>2052</c:v>
                </c:pt>
                <c:pt idx="106">
                  <c:v>2053</c:v>
                </c:pt>
                <c:pt idx="107">
                  <c:v>2054</c:v>
                </c:pt>
                <c:pt idx="108">
                  <c:v>2055</c:v>
                </c:pt>
                <c:pt idx="109">
                  <c:v>2056</c:v>
                </c:pt>
                <c:pt idx="110">
                  <c:v>2057</c:v>
                </c:pt>
                <c:pt idx="111">
                  <c:v>2058</c:v>
                </c:pt>
                <c:pt idx="112">
                  <c:v>2059</c:v>
                </c:pt>
                <c:pt idx="113">
                  <c:v>2060</c:v>
                </c:pt>
              </c:numCache>
            </c:numRef>
          </c:cat>
          <c:val>
            <c:numRef>
              <c:f>整理!$B$28:$DK$28</c:f>
              <c:numCache>
                <c:formatCode>0</c:formatCode>
                <c:ptCount val="114"/>
                <c:pt idx="0">
                  <c:v>288</c:v>
                </c:pt>
                <c:pt idx="1">
                  <c:v>292.7</c:v>
                </c:pt>
                <c:pt idx="2">
                  <c:v>298.8</c:v>
                </c:pt>
                <c:pt idx="3">
                  <c:v>305.3</c:v>
                </c:pt>
                <c:pt idx="4">
                  <c:v>304.3</c:v>
                </c:pt>
                <c:pt idx="5">
                  <c:v>311.60000000000002</c:v>
                </c:pt>
                <c:pt idx="6">
                  <c:v>317.7</c:v>
                </c:pt>
                <c:pt idx="7">
                  <c:v>327.9</c:v>
                </c:pt>
                <c:pt idx="8">
                  <c:v>336</c:v>
                </c:pt>
                <c:pt idx="9">
                  <c:v>339.2</c:v>
                </c:pt>
                <c:pt idx="10">
                  <c:v>345.5</c:v>
                </c:pt>
                <c:pt idx="11">
                  <c:v>352.5</c:v>
                </c:pt>
                <c:pt idx="12">
                  <c:v>361.6</c:v>
                </c:pt>
                <c:pt idx="13">
                  <c:v>372.4</c:v>
                </c:pt>
                <c:pt idx="14">
                  <c:v>385.4</c:v>
                </c:pt>
                <c:pt idx="15">
                  <c:v>395.7</c:v>
                </c:pt>
                <c:pt idx="16">
                  <c:v>408.9</c:v>
                </c:pt>
                <c:pt idx="17">
                  <c:v>418.6</c:v>
                </c:pt>
                <c:pt idx="18">
                  <c:v>430.7</c:v>
                </c:pt>
                <c:pt idx="19">
                  <c:v>449.8</c:v>
                </c:pt>
                <c:pt idx="20">
                  <c:v>467.3</c:v>
                </c:pt>
                <c:pt idx="21">
                  <c:v>484.8</c:v>
                </c:pt>
                <c:pt idx="22">
                  <c:v>497.5</c:v>
                </c:pt>
                <c:pt idx="23">
                  <c:v>511.8</c:v>
                </c:pt>
                <c:pt idx="24">
                  <c:v>521.20000000000005</c:v>
                </c:pt>
                <c:pt idx="25">
                  <c:v>543.1</c:v>
                </c:pt>
                <c:pt idx="26">
                  <c:v>559</c:v>
                </c:pt>
                <c:pt idx="27">
                  <c:v>578.79999999999995</c:v>
                </c:pt>
                <c:pt idx="28">
                  <c:v>602.70000000000005</c:v>
                </c:pt>
                <c:pt idx="29">
                  <c:v>620.20000000000005</c:v>
                </c:pt>
                <c:pt idx="30">
                  <c:v>639.1</c:v>
                </c:pt>
                <c:pt idx="31">
                  <c:v>657.6</c:v>
                </c:pt>
                <c:pt idx="32">
                  <c:v>680.2</c:v>
                </c:pt>
                <c:pt idx="33">
                  <c:v>699.2</c:v>
                </c:pt>
                <c:pt idx="34">
                  <c:v>721.6</c:v>
                </c:pt>
                <c:pt idx="35">
                  <c:v>734.5</c:v>
                </c:pt>
                <c:pt idx="36">
                  <c:v>746.1</c:v>
                </c:pt>
                <c:pt idx="37">
                  <c:v>751.8</c:v>
                </c:pt>
                <c:pt idx="38">
                  <c:v>775.9</c:v>
                </c:pt>
                <c:pt idx="39">
                  <c:v>791.7</c:v>
                </c:pt>
                <c:pt idx="40">
                  <c:v>809.5</c:v>
                </c:pt>
                <c:pt idx="41">
                  <c:v>830.6</c:v>
                </c:pt>
                <c:pt idx="42">
                  <c:v>856.3</c:v>
                </c:pt>
                <c:pt idx="43">
                  <c:v>894.1</c:v>
                </c:pt>
                <c:pt idx="44">
                  <c:v>934</c:v>
                </c:pt>
                <c:pt idx="45">
                  <c:v>977.4</c:v>
                </c:pt>
                <c:pt idx="46">
                  <c:v>1022.2</c:v>
                </c:pt>
                <c:pt idx="47">
                  <c:v>1071.9000000000001</c:v>
                </c:pt>
                <c:pt idx="48">
                  <c:v>1110.0999999999999</c:v>
                </c:pt>
                <c:pt idx="49">
                  <c:v>1154.8</c:v>
                </c:pt>
                <c:pt idx="50">
                  <c:v>1197.3</c:v>
                </c:pt>
                <c:pt idx="51">
                  <c:v>1237.2</c:v>
                </c:pt>
                <c:pt idx="52">
                  <c:v>1268.8</c:v>
                </c:pt>
                <c:pt idx="53">
                  <c:v>1302.8</c:v>
                </c:pt>
                <c:pt idx="54">
                  <c:v>1302.8</c:v>
                </c:pt>
                <c:pt idx="55">
                  <c:v>1333.6</c:v>
                </c:pt>
                <c:pt idx="56">
                  <c:v>1358.5</c:v>
                </c:pt>
                <c:pt idx="57">
                  <c:v>1376.4</c:v>
                </c:pt>
                <c:pt idx="58">
                  <c:v>1380.9</c:v>
                </c:pt>
                <c:pt idx="59">
                  <c:v>1412.1</c:v>
                </c:pt>
                <c:pt idx="60">
                  <c:v>1443.8</c:v>
                </c:pt>
                <c:pt idx="61">
                  <c:v>1476</c:v>
                </c:pt>
                <c:pt idx="62">
                  <c:v>1499.8</c:v>
                </c:pt>
                <c:pt idx="63">
                  <c:v>1529.6</c:v>
                </c:pt>
                <c:pt idx="64">
                  <c:v>1529</c:v>
                </c:pt>
                <c:pt idx="65">
                  <c:v>1504.5</c:v>
                </c:pt>
                <c:pt idx="66">
                  <c:v>1560</c:v>
                </c:pt>
                <c:pt idx="67">
                  <c:v>1629.5</c:v>
                </c:pt>
                <c:pt idx="68">
                  <c:v>1708.2</c:v>
                </c:pt>
                <c:pt idx="69">
                  <c:v>1768.3</c:v>
                </c:pt>
                <c:pt idx="70" formatCode="#,##0;&quot;▲ &quot;#,##0">
                  <c:v>1767.1145000000001</c:v>
                </c:pt>
                <c:pt idx="71" formatCode="#,##0;&quot;▲ &quot;#,##0">
                  <c:v>1760.7859000000001</c:v>
                </c:pt>
                <c:pt idx="72" formatCode="#,##0;&quot;▲ &quot;#,##0">
                  <c:v>1739.9294999999997</c:v>
                </c:pt>
                <c:pt idx="73" formatCode="#,##0;&quot;▲ &quot;#,##0">
                  <c:v>1747.2079000000001</c:v>
                </c:pt>
                <c:pt idx="74" formatCode="#,##0;&quot;▲ &quot;#,##0">
                  <c:v>1757.8749</c:v>
                </c:pt>
                <c:pt idx="75" formatCode="#,##0;&quot;▲ &quot;#,##0">
                  <c:v>1690.404</c:v>
                </c:pt>
                <c:pt idx="76" formatCode="#,##0;&quot;▲ &quot;#,##0">
                  <c:v>1618.17</c:v>
                </c:pt>
                <c:pt idx="77" formatCode="#,##0;&quot;▲ &quot;#,##0">
                  <c:v>1549.6442999999999</c:v>
                </c:pt>
                <c:pt idx="78" formatCode="#,##0;&quot;▲ &quot;#,##0">
                  <c:v>1497.1125</c:v>
                </c:pt>
                <c:pt idx="79" formatCode="#,##0;&quot;▲ &quot;#,##0">
                  <c:v>1457.1204</c:v>
                </c:pt>
                <c:pt idx="80" formatCode="#,##0;&quot;▲ &quot;#,##0">
                  <c:v>1429.5911000000001</c:v>
                </c:pt>
                <c:pt idx="81" formatCode="#,##0;&quot;▲ &quot;#,##0">
                  <c:v>1416.4892</c:v>
                </c:pt>
                <c:pt idx="82" formatCode="#,##0;&quot;▲ &quot;#,##0">
                  <c:v>1416.6423</c:v>
                </c:pt>
                <c:pt idx="83" formatCode="#,##0;&quot;▲ &quot;#,##0">
                  <c:v>1427.5254</c:v>
                </c:pt>
                <c:pt idx="84" formatCode="#,##0;&quot;▲ &quot;#,##0">
                  <c:v>1412.0246999999999</c:v>
                </c:pt>
                <c:pt idx="85" formatCode="#,##0;&quot;▲ &quot;#,##0">
                  <c:v>1440.5433</c:v>
                </c:pt>
                <c:pt idx="86" formatCode="#,##0;&quot;▲ &quot;#,##0">
                  <c:v>1465.7531000000001</c:v>
                </c:pt>
                <c:pt idx="87" formatCode="#,##0;&quot;▲ &quot;#,##0">
                  <c:v>1491.2377000000001</c:v>
                </c:pt>
                <c:pt idx="88" formatCode="#,##0;&quot;▲ &quot;#,##0">
                  <c:v>1521.9340999999999</c:v>
                </c:pt>
                <c:pt idx="89" formatCode="#,##0;&quot;▲ &quot;#,##0">
                  <c:v>1558.9493</c:v>
                </c:pt>
                <c:pt idx="90" formatCode="#,##0;&quot;▲ &quot;#,##0">
                  <c:v>1598.7537</c:v>
                </c:pt>
                <c:pt idx="91" formatCode="#,##0;&quot;▲ &quot;#,##0">
                  <c:v>1637.3490999999999</c:v>
                </c:pt>
                <c:pt idx="92" formatCode="#,##0;&quot;▲ &quot;#,##0">
                  <c:v>1669.0145</c:v>
                </c:pt>
                <c:pt idx="93" formatCode="#,##0;&quot;▲ &quot;#,##0">
                  <c:v>1681.3907999999999</c:v>
                </c:pt>
                <c:pt idx="94" formatCode="#,##0;&quot;▲ &quot;#,##0">
                  <c:v>1714.5495999999998</c:v>
                </c:pt>
                <c:pt idx="95" formatCode="#,##0;&quot;▲ &quot;#,##0">
                  <c:v>1705.9771000000001</c:v>
                </c:pt>
                <c:pt idx="96" formatCode="#,##0;&quot;▲ &quot;#,##0">
                  <c:v>1693.0693999999999</c:v>
                </c:pt>
                <c:pt idx="97" formatCode="#,##0;&quot;▲ &quot;#,##0">
                  <c:v>1670.8769</c:v>
                </c:pt>
                <c:pt idx="98" formatCode="#,##0;&quot;▲ &quot;#,##0">
                  <c:v>1642.5633999999998</c:v>
                </c:pt>
                <c:pt idx="99" formatCode="#,##0;&quot;▲ &quot;#,##0">
                  <c:v>1603.4458</c:v>
                </c:pt>
                <c:pt idx="100" formatCode="#,##0;&quot;▲ &quot;#,##0">
                  <c:v>1558.6618000000001</c:v>
                </c:pt>
                <c:pt idx="101" formatCode="#,##0;&quot;▲ &quot;#,##0">
                  <c:v>1510.9521</c:v>
                </c:pt>
                <c:pt idx="102" formatCode="#,##0;&quot;▲ &quot;#,##0">
                  <c:v>1464.6947</c:v>
                </c:pt>
                <c:pt idx="103" formatCode="#,##0;&quot;▲ &quot;#,##0">
                  <c:v>1423.5499</c:v>
                </c:pt>
                <c:pt idx="104" formatCode="#,##0;&quot;▲ &quot;#,##0">
                  <c:v>1384.6042</c:v>
                </c:pt>
                <c:pt idx="105" formatCode="#,##0;&quot;▲ &quot;#,##0">
                  <c:v>1350.9665</c:v>
                </c:pt>
                <c:pt idx="106" formatCode="#,##0;&quot;▲ &quot;#,##0">
                  <c:v>1318.1958</c:v>
                </c:pt>
                <c:pt idx="107" formatCode="#,##0;&quot;▲ &quot;#,##0">
                  <c:v>1287.4733000000001</c:v>
                </c:pt>
                <c:pt idx="108" formatCode="#,##0;&quot;▲ &quot;#,##0">
                  <c:v>1258.0535</c:v>
                </c:pt>
                <c:pt idx="109" formatCode="#,##0;&quot;▲ &quot;#,##0">
                  <c:v>1232.6806000000001</c:v>
                </c:pt>
                <c:pt idx="110" formatCode="#,##0;&quot;▲ &quot;#,##0">
                  <c:v>1209.6790999999998</c:v>
                </c:pt>
                <c:pt idx="111" formatCode="#,##0;&quot;▲ &quot;#,##0">
                  <c:v>1185.9864</c:v>
                </c:pt>
                <c:pt idx="112" formatCode="#,##0;&quot;▲ &quot;#,##0">
                  <c:v>1167.1442999999999</c:v>
                </c:pt>
                <c:pt idx="113" formatCode="#,##0;&quot;▲ &quot;#,##0">
                  <c:v>1153.6479999999999</c:v>
                </c:pt>
              </c:numCache>
            </c:numRef>
          </c:val>
          <c:extLst>
            <c:ext xmlns:c16="http://schemas.microsoft.com/office/drawing/2014/chart" uri="{C3380CC4-5D6E-409C-BE32-E72D297353CC}">
              <c16:uniqueId val="{00000001-0D23-4AFB-8C73-D735B69C2C08}"/>
            </c:ext>
          </c:extLst>
        </c:ser>
        <c:ser>
          <c:idx val="2"/>
          <c:order val="2"/>
          <c:tx>
            <c:strRef>
              <c:f>整理!$A$29</c:f>
              <c:strCache>
                <c:ptCount val="1"/>
                <c:pt idx="0">
                  <c:v>15-64歳</c:v>
                </c:pt>
              </c:strCache>
            </c:strRef>
          </c:tx>
          <c:spPr>
            <a:gradFill flip="none" rotWithShape="1">
              <a:gsLst>
                <a:gs pos="0">
                  <a:srgbClr val="33CC33">
                    <a:tint val="66000"/>
                    <a:satMod val="160000"/>
                  </a:srgbClr>
                </a:gs>
                <a:gs pos="50000">
                  <a:srgbClr val="33CC33">
                    <a:tint val="44500"/>
                    <a:satMod val="160000"/>
                  </a:srgbClr>
                </a:gs>
                <a:gs pos="100000">
                  <a:srgbClr val="33CC33">
                    <a:tint val="23500"/>
                    <a:satMod val="160000"/>
                  </a:srgbClr>
                </a:gs>
              </a:gsLst>
              <a:lin ang="5400000" scaled="1"/>
              <a:tileRect/>
            </a:gradFill>
            <a:ln>
              <a:noFill/>
            </a:ln>
            <a:effectLst/>
          </c:spPr>
          <c:cat>
            <c:numRef>
              <c:f>整理!$B$26:$DK$26</c:f>
              <c:numCache>
                <c:formatCode>General</c:formatCode>
                <c:ptCount val="114"/>
                <c:pt idx="0">
                  <c:v>1947</c:v>
                </c:pt>
                <c:pt idx="1">
                  <c:v>1948</c:v>
                </c:pt>
                <c:pt idx="2">
                  <c:v>1949</c:v>
                </c:pt>
                <c:pt idx="3">
                  <c:v>1950</c:v>
                </c:pt>
                <c:pt idx="4">
                  <c:v>1951</c:v>
                </c:pt>
                <c:pt idx="5">
                  <c:v>1952</c:v>
                </c:pt>
                <c:pt idx="6">
                  <c:v>1953</c:v>
                </c:pt>
                <c:pt idx="7">
                  <c:v>1954</c:v>
                </c:pt>
                <c:pt idx="8">
                  <c:v>1955</c:v>
                </c:pt>
                <c:pt idx="9">
                  <c:v>1956</c:v>
                </c:pt>
                <c:pt idx="10">
                  <c:v>1957</c:v>
                </c:pt>
                <c:pt idx="11">
                  <c:v>1958</c:v>
                </c:pt>
                <c:pt idx="12">
                  <c:v>1959</c:v>
                </c:pt>
                <c:pt idx="13">
                  <c:v>1960</c:v>
                </c:pt>
                <c:pt idx="14">
                  <c:v>1961</c:v>
                </c:pt>
                <c:pt idx="15">
                  <c:v>1962</c:v>
                </c:pt>
                <c:pt idx="16">
                  <c:v>1963</c:v>
                </c:pt>
                <c:pt idx="17">
                  <c:v>1964</c:v>
                </c:pt>
                <c:pt idx="18">
                  <c:v>1965</c:v>
                </c:pt>
                <c:pt idx="19">
                  <c:v>1966</c:v>
                </c:pt>
                <c:pt idx="20">
                  <c:v>1967</c:v>
                </c:pt>
                <c:pt idx="21">
                  <c:v>1968</c:v>
                </c:pt>
                <c:pt idx="22">
                  <c:v>1969</c:v>
                </c:pt>
                <c:pt idx="23">
                  <c:v>1970</c:v>
                </c:pt>
                <c:pt idx="24">
                  <c:v>1971</c:v>
                </c:pt>
                <c:pt idx="25">
                  <c:v>1972</c:v>
                </c:pt>
                <c:pt idx="26">
                  <c:v>1973</c:v>
                </c:pt>
                <c:pt idx="27">
                  <c:v>1974</c:v>
                </c:pt>
                <c:pt idx="28">
                  <c:v>1975</c:v>
                </c:pt>
                <c:pt idx="29">
                  <c:v>1976</c:v>
                </c:pt>
                <c:pt idx="30">
                  <c:v>1977</c:v>
                </c:pt>
                <c:pt idx="31">
                  <c:v>1978</c:v>
                </c:pt>
                <c:pt idx="32">
                  <c:v>1979</c:v>
                </c:pt>
                <c:pt idx="33">
                  <c:v>1980</c:v>
                </c:pt>
                <c:pt idx="34">
                  <c:v>1981</c:v>
                </c:pt>
                <c:pt idx="35">
                  <c:v>1982</c:v>
                </c:pt>
                <c:pt idx="36">
                  <c:v>1983</c:v>
                </c:pt>
                <c:pt idx="37">
                  <c:v>1984</c:v>
                </c:pt>
                <c:pt idx="38">
                  <c:v>1985</c:v>
                </c:pt>
                <c:pt idx="39">
                  <c:v>1986</c:v>
                </c:pt>
                <c:pt idx="40">
                  <c:v>1987</c:v>
                </c:pt>
                <c:pt idx="41">
                  <c:v>1988</c:v>
                </c:pt>
                <c:pt idx="42">
                  <c:v>1989</c:v>
                </c:pt>
                <c:pt idx="43">
                  <c:v>1990</c:v>
                </c:pt>
                <c:pt idx="44">
                  <c:v>1991</c:v>
                </c:pt>
                <c:pt idx="45">
                  <c:v>1992</c:v>
                </c:pt>
                <c:pt idx="46">
                  <c:v>1993</c:v>
                </c:pt>
                <c:pt idx="47">
                  <c:v>1994</c:v>
                </c:pt>
                <c:pt idx="48">
                  <c:v>1995</c:v>
                </c:pt>
                <c:pt idx="49">
                  <c:v>1996</c:v>
                </c:pt>
                <c:pt idx="50">
                  <c:v>1997</c:v>
                </c:pt>
                <c:pt idx="51">
                  <c:v>1998</c:v>
                </c:pt>
                <c:pt idx="52">
                  <c:v>1999</c:v>
                </c:pt>
                <c:pt idx="53">
                  <c:v>2000</c:v>
                </c:pt>
                <c:pt idx="54">
                  <c:v>2001</c:v>
                </c:pt>
                <c:pt idx="55">
                  <c:v>2002</c:v>
                </c:pt>
                <c:pt idx="56">
                  <c:v>2003</c:v>
                </c:pt>
                <c:pt idx="57">
                  <c:v>2004</c:v>
                </c:pt>
                <c:pt idx="58">
                  <c:v>2005</c:v>
                </c:pt>
                <c:pt idx="59">
                  <c:v>2006</c:v>
                </c:pt>
                <c:pt idx="60">
                  <c:v>2007</c:v>
                </c:pt>
                <c:pt idx="61">
                  <c:v>2008</c:v>
                </c:pt>
                <c:pt idx="62">
                  <c:v>2009</c:v>
                </c:pt>
                <c:pt idx="63">
                  <c:v>2010</c:v>
                </c:pt>
                <c:pt idx="64">
                  <c:v>2011</c:v>
                </c:pt>
                <c:pt idx="65">
                  <c:v>2012</c:v>
                </c:pt>
                <c:pt idx="66">
                  <c:v>2013</c:v>
                </c:pt>
                <c:pt idx="67">
                  <c:v>2014</c:v>
                </c:pt>
                <c:pt idx="68">
                  <c:v>2015</c:v>
                </c:pt>
                <c:pt idx="69">
                  <c:v>2016</c:v>
                </c:pt>
                <c:pt idx="70">
                  <c:v>2017</c:v>
                </c:pt>
                <c:pt idx="71">
                  <c:v>2018</c:v>
                </c:pt>
                <c:pt idx="72">
                  <c:v>2019</c:v>
                </c:pt>
                <c:pt idx="73">
                  <c:v>2020</c:v>
                </c:pt>
                <c:pt idx="74">
                  <c:v>2021</c:v>
                </c:pt>
                <c:pt idx="75">
                  <c:v>2022</c:v>
                </c:pt>
                <c:pt idx="76">
                  <c:v>2023</c:v>
                </c:pt>
                <c:pt idx="77">
                  <c:v>2024</c:v>
                </c:pt>
                <c:pt idx="78">
                  <c:v>2025</c:v>
                </c:pt>
                <c:pt idx="79">
                  <c:v>2026</c:v>
                </c:pt>
                <c:pt idx="80">
                  <c:v>2027</c:v>
                </c:pt>
                <c:pt idx="81">
                  <c:v>2028</c:v>
                </c:pt>
                <c:pt idx="82">
                  <c:v>2029</c:v>
                </c:pt>
                <c:pt idx="83">
                  <c:v>2030</c:v>
                </c:pt>
                <c:pt idx="84">
                  <c:v>2031</c:v>
                </c:pt>
                <c:pt idx="85">
                  <c:v>2032</c:v>
                </c:pt>
                <c:pt idx="86">
                  <c:v>2033</c:v>
                </c:pt>
                <c:pt idx="87">
                  <c:v>2034</c:v>
                </c:pt>
                <c:pt idx="88">
                  <c:v>2035</c:v>
                </c:pt>
                <c:pt idx="89">
                  <c:v>2036</c:v>
                </c:pt>
                <c:pt idx="90">
                  <c:v>2037</c:v>
                </c:pt>
                <c:pt idx="91">
                  <c:v>2038</c:v>
                </c:pt>
                <c:pt idx="92">
                  <c:v>2039</c:v>
                </c:pt>
                <c:pt idx="93">
                  <c:v>2040</c:v>
                </c:pt>
                <c:pt idx="94">
                  <c:v>2041</c:v>
                </c:pt>
                <c:pt idx="95">
                  <c:v>2042</c:v>
                </c:pt>
                <c:pt idx="96">
                  <c:v>2043</c:v>
                </c:pt>
                <c:pt idx="97">
                  <c:v>2044</c:v>
                </c:pt>
                <c:pt idx="98">
                  <c:v>2045</c:v>
                </c:pt>
                <c:pt idx="99">
                  <c:v>2046</c:v>
                </c:pt>
                <c:pt idx="100">
                  <c:v>2047</c:v>
                </c:pt>
                <c:pt idx="101">
                  <c:v>2048</c:v>
                </c:pt>
                <c:pt idx="102">
                  <c:v>2049</c:v>
                </c:pt>
                <c:pt idx="103">
                  <c:v>2050</c:v>
                </c:pt>
                <c:pt idx="104">
                  <c:v>2051</c:v>
                </c:pt>
                <c:pt idx="105">
                  <c:v>2052</c:v>
                </c:pt>
                <c:pt idx="106">
                  <c:v>2053</c:v>
                </c:pt>
                <c:pt idx="107">
                  <c:v>2054</c:v>
                </c:pt>
                <c:pt idx="108">
                  <c:v>2055</c:v>
                </c:pt>
                <c:pt idx="109">
                  <c:v>2056</c:v>
                </c:pt>
                <c:pt idx="110">
                  <c:v>2057</c:v>
                </c:pt>
                <c:pt idx="111">
                  <c:v>2058</c:v>
                </c:pt>
                <c:pt idx="112">
                  <c:v>2059</c:v>
                </c:pt>
                <c:pt idx="113">
                  <c:v>2060</c:v>
                </c:pt>
              </c:numCache>
            </c:numRef>
          </c:cat>
          <c:val>
            <c:numRef>
              <c:f>整理!$B$29:$DK$29</c:f>
              <c:numCache>
                <c:formatCode>0</c:formatCode>
                <c:ptCount val="114"/>
                <c:pt idx="0">
                  <c:v>4678.3</c:v>
                </c:pt>
                <c:pt idx="1">
                  <c:v>4786.2</c:v>
                </c:pt>
                <c:pt idx="2">
                  <c:v>4877.5</c:v>
                </c:pt>
                <c:pt idx="3">
                  <c:v>4966.1000000000004</c:v>
                </c:pt>
                <c:pt idx="4">
                  <c:v>5073.3999999999996</c:v>
                </c:pt>
                <c:pt idx="5">
                  <c:v>5184.5</c:v>
                </c:pt>
                <c:pt idx="6">
                  <c:v>5285.4</c:v>
                </c:pt>
                <c:pt idx="7">
                  <c:v>5380.5</c:v>
                </c:pt>
                <c:pt idx="8">
                  <c:v>5473</c:v>
                </c:pt>
                <c:pt idx="9">
                  <c:v>5600.2</c:v>
                </c:pt>
                <c:pt idx="10">
                  <c:v>5724.1</c:v>
                </c:pt>
                <c:pt idx="11">
                  <c:v>5843.3</c:v>
                </c:pt>
                <c:pt idx="12">
                  <c:v>5965.6</c:v>
                </c:pt>
                <c:pt idx="13">
                  <c:v>6000.2</c:v>
                </c:pt>
                <c:pt idx="14">
                  <c:v>6071.5</c:v>
                </c:pt>
                <c:pt idx="15">
                  <c:v>6226.1</c:v>
                </c:pt>
                <c:pt idx="16">
                  <c:v>6390.3</c:v>
                </c:pt>
                <c:pt idx="17">
                  <c:v>6558</c:v>
                </c:pt>
                <c:pt idx="18">
                  <c:v>6692.8</c:v>
                </c:pt>
                <c:pt idx="19">
                  <c:v>6811.2</c:v>
                </c:pt>
                <c:pt idx="20">
                  <c:v>6916.1</c:v>
                </c:pt>
                <c:pt idx="21">
                  <c:v>7008.6</c:v>
                </c:pt>
                <c:pt idx="22">
                  <c:v>7093.8</c:v>
                </c:pt>
                <c:pt idx="23">
                  <c:v>7156.6</c:v>
                </c:pt>
                <c:pt idx="24">
                  <c:v>7232.1</c:v>
                </c:pt>
                <c:pt idx="25">
                  <c:v>7348.3</c:v>
                </c:pt>
                <c:pt idx="26">
                  <c:v>7410.4</c:v>
                </c:pt>
                <c:pt idx="27">
                  <c:v>7474.2</c:v>
                </c:pt>
                <c:pt idx="28">
                  <c:v>7583.9</c:v>
                </c:pt>
                <c:pt idx="29">
                  <c:v>7639.5</c:v>
                </c:pt>
                <c:pt idx="30">
                  <c:v>7694.4</c:v>
                </c:pt>
                <c:pt idx="31">
                  <c:v>7754.5</c:v>
                </c:pt>
                <c:pt idx="32">
                  <c:v>7816.1</c:v>
                </c:pt>
                <c:pt idx="33">
                  <c:v>7888.4</c:v>
                </c:pt>
                <c:pt idx="34">
                  <c:v>7927.2</c:v>
                </c:pt>
                <c:pt idx="35">
                  <c:v>8008.9</c:v>
                </c:pt>
                <c:pt idx="36">
                  <c:v>8090.4</c:v>
                </c:pt>
                <c:pt idx="37">
                  <c:v>8177.6</c:v>
                </c:pt>
                <c:pt idx="38">
                  <c:v>8253.5</c:v>
                </c:pt>
                <c:pt idx="39">
                  <c:v>8336.7999999999993</c:v>
                </c:pt>
                <c:pt idx="40">
                  <c:v>8418.9</c:v>
                </c:pt>
                <c:pt idx="41">
                  <c:v>8501.2999999999993</c:v>
                </c:pt>
                <c:pt idx="42">
                  <c:v>8574.5</c:v>
                </c:pt>
                <c:pt idx="43">
                  <c:v>8614</c:v>
                </c:pt>
                <c:pt idx="44">
                  <c:v>8655.7000000000007</c:v>
                </c:pt>
                <c:pt idx="45">
                  <c:v>8684.5</c:v>
                </c:pt>
                <c:pt idx="46">
                  <c:v>8702.2999999999993</c:v>
                </c:pt>
                <c:pt idx="47">
                  <c:v>8703.4</c:v>
                </c:pt>
                <c:pt idx="48">
                  <c:v>8726</c:v>
                </c:pt>
                <c:pt idx="49">
                  <c:v>8716.1</c:v>
                </c:pt>
                <c:pt idx="50">
                  <c:v>8704.2000000000007</c:v>
                </c:pt>
                <c:pt idx="51">
                  <c:v>8692</c:v>
                </c:pt>
                <c:pt idx="52">
                  <c:v>8675.7999999999993</c:v>
                </c:pt>
                <c:pt idx="53">
                  <c:v>8638</c:v>
                </c:pt>
                <c:pt idx="54">
                  <c:v>8613.9</c:v>
                </c:pt>
                <c:pt idx="55">
                  <c:v>8570.6</c:v>
                </c:pt>
                <c:pt idx="56">
                  <c:v>8540.4</c:v>
                </c:pt>
                <c:pt idx="57">
                  <c:v>8507.7000000000007</c:v>
                </c:pt>
                <c:pt idx="58">
                  <c:v>8442.2000000000007</c:v>
                </c:pt>
                <c:pt idx="59">
                  <c:v>8373.1</c:v>
                </c:pt>
                <c:pt idx="60">
                  <c:v>8301.5</c:v>
                </c:pt>
                <c:pt idx="61">
                  <c:v>8230</c:v>
                </c:pt>
                <c:pt idx="62">
                  <c:v>8149.3</c:v>
                </c:pt>
                <c:pt idx="63">
                  <c:v>8173.5</c:v>
                </c:pt>
                <c:pt idx="64">
                  <c:v>8134.2</c:v>
                </c:pt>
                <c:pt idx="65">
                  <c:v>8017.5</c:v>
                </c:pt>
                <c:pt idx="66">
                  <c:v>7901</c:v>
                </c:pt>
                <c:pt idx="67">
                  <c:v>7785</c:v>
                </c:pt>
                <c:pt idx="68">
                  <c:v>7728.2</c:v>
                </c:pt>
                <c:pt idx="69">
                  <c:v>7656.2</c:v>
                </c:pt>
                <c:pt idx="70" formatCode="#,##0;&quot;▲ &quot;#,##0">
                  <c:v>7578.1810999999998</c:v>
                </c:pt>
                <c:pt idx="71" formatCode="#,##0;&quot;▲ &quot;#,##0">
                  <c:v>7515.7542000000003</c:v>
                </c:pt>
                <c:pt idx="72" formatCode="#,##0;&quot;▲ &quot;#,##0">
                  <c:v>7462.2323000000006</c:v>
                </c:pt>
                <c:pt idx="73" formatCode="#,##0;&quot;▲ &quot;#,##0">
                  <c:v>7405.7906000000003</c:v>
                </c:pt>
                <c:pt idx="74" formatCode="#,##0;&quot;▲ &quot;#,##0">
                  <c:v>7355.0208000000002</c:v>
                </c:pt>
                <c:pt idx="75" formatCode="#,##0;&quot;▲ &quot;#,##0">
                  <c:v>7312.9793999999993</c:v>
                </c:pt>
                <c:pt idx="76" formatCode="#,##0;&quot;▲ &quot;#,##0">
                  <c:v>7268.2839000000004</c:v>
                </c:pt>
                <c:pt idx="77" formatCode="#,##0;&quot;▲ &quot;#,##0">
                  <c:v>7218.0804000000007</c:v>
                </c:pt>
                <c:pt idx="78" formatCode="#,##0;&quot;▲ &quot;#,##0">
                  <c:v>7170.0511999999999</c:v>
                </c:pt>
                <c:pt idx="79" formatCode="#,##0;&quot;▲ &quot;#,##0">
                  <c:v>7123.1392000000005</c:v>
                </c:pt>
                <c:pt idx="80" formatCode="#,##0;&quot;▲ &quot;#,##0">
                  <c:v>7071.5529999999999</c:v>
                </c:pt>
                <c:pt idx="81" formatCode="#,##0;&quot;▲ &quot;#,##0">
                  <c:v>7014.7363999999998</c:v>
                </c:pt>
                <c:pt idx="82" formatCode="#,##0;&quot;▲ &quot;#,##0">
                  <c:v>6950.7291999999998</c:v>
                </c:pt>
                <c:pt idx="83" formatCode="#,##0;&quot;▲ &quot;#,##0">
                  <c:v>6875.3638999999994</c:v>
                </c:pt>
                <c:pt idx="84" formatCode="#,##0;&quot;▲ &quot;#,##0">
                  <c:v>6835.2653000000009</c:v>
                </c:pt>
                <c:pt idx="85" formatCode="#,##0;&quot;▲ &quot;#,##0">
                  <c:v>6755.705899999999</c:v>
                </c:pt>
                <c:pt idx="86" formatCode="#,##0;&quot;▲ &quot;#,##0">
                  <c:v>6673.8233999999993</c:v>
                </c:pt>
                <c:pt idx="87" formatCode="#,##0;&quot;▲ &quot;#,##0">
                  <c:v>6586.1479999999992</c:v>
                </c:pt>
                <c:pt idx="88" formatCode="#,##0;&quot;▲ &quot;#,##0">
                  <c:v>6494.1881999999996</c:v>
                </c:pt>
                <c:pt idx="89" formatCode="#,##0;&quot;▲ &quot;#,##0">
                  <c:v>6395.3891999999996</c:v>
                </c:pt>
                <c:pt idx="90" formatCode="#,##0;&quot;▲ &quot;#,##0">
                  <c:v>6290.5048000000006</c:v>
                </c:pt>
                <c:pt idx="91" formatCode="#,##0;&quot;▲ &quot;#,##0">
                  <c:v>6181.3150999999998</c:v>
                </c:pt>
                <c:pt idx="92" formatCode="#,##0;&quot;▲ &quot;#,##0">
                  <c:v>6074.8023000000003</c:v>
                </c:pt>
                <c:pt idx="93" formatCode="#,##0;&quot;▲ &quot;#,##0">
                  <c:v>5977.6889000000001</c:v>
                </c:pt>
                <c:pt idx="94" formatCode="#,##0;&quot;▲ &quot;#,##0">
                  <c:v>5887.7281999999996</c:v>
                </c:pt>
                <c:pt idx="95" formatCode="#,##0;&quot;▲ &quot;#,##0">
                  <c:v>5805.2883999999995</c:v>
                </c:pt>
                <c:pt idx="96" formatCode="#,##0;&quot;▲ &quot;#,##0">
                  <c:v>5726.7564000000002</c:v>
                </c:pt>
                <c:pt idx="97" formatCode="#,##0;&quot;▲ &quot;#,##0">
                  <c:v>5653.8683000000001</c:v>
                </c:pt>
                <c:pt idx="98" formatCode="#,##0;&quot;▲ &quot;#,##0">
                  <c:v>5584.4718000000003</c:v>
                </c:pt>
                <c:pt idx="99" formatCode="#,##0;&quot;▲ &quot;#,##0">
                  <c:v>5520.7188999999998</c:v>
                </c:pt>
                <c:pt idx="100" formatCode="#,##0;&quot;▲ &quot;#,##0">
                  <c:v>5457.9583000000002</c:v>
                </c:pt>
                <c:pt idx="101" formatCode="#,##0;&quot;▲ &quot;#,##0">
                  <c:v>5394.8145999999997</c:v>
                </c:pt>
                <c:pt idx="102" formatCode="#,##0;&quot;▲ &quot;#,##0">
                  <c:v>5333.0897999999997</c:v>
                </c:pt>
                <c:pt idx="103" formatCode="#,##0;&quot;▲ &quot;#,##0">
                  <c:v>5275.0105999999996</c:v>
                </c:pt>
                <c:pt idx="104" formatCode="#,##0;&quot;▲ &quot;#,##0">
                  <c:v>5221.2782999999999</c:v>
                </c:pt>
                <c:pt idx="105" formatCode="#,##0;&quot;▲ &quot;#,##0">
                  <c:v>5169.0154000000002</c:v>
                </c:pt>
                <c:pt idx="106" formatCode="#,##0;&quot;▲ &quot;#,##0">
                  <c:v>5119.3052000000007</c:v>
                </c:pt>
                <c:pt idx="107" formatCode="#,##0;&quot;▲ &quot;#,##0">
                  <c:v>5072.5589999999993</c:v>
                </c:pt>
                <c:pt idx="108" formatCode="#,##0;&quot;▲ &quot;#,##0">
                  <c:v>5027.5588000000007</c:v>
                </c:pt>
                <c:pt idx="109" formatCode="#,##0;&quot;▲ &quot;#,##0">
                  <c:v>4983.5632999999998</c:v>
                </c:pt>
                <c:pt idx="110" formatCode="#,##0;&quot;▲ &quot;#,##0">
                  <c:v>4937.9940999999999</c:v>
                </c:pt>
                <c:pt idx="111" formatCode="#,##0;&quot;▲ &quot;#,##0">
                  <c:v>4892.6966000000002</c:v>
                </c:pt>
                <c:pt idx="112" formatCode="#,##0;&quot;▲ &quot;#,##0">
                  <c:v>4843.7911000000004</c:v>
                </c:pt>
                <c:pt idx="113" formatCode="#,##0;&quot;▲ &quot;#,##0">
                  <c:v>4792.8330999999998</c:v>
                </c:pt>
              </c:numCache>
            </c:numRef>
          </c:val>
          <c:extLst>
            <c:ext xmlns:c16="http://schemas.microsoft.com/office/drawing/2014/chart" uri="{C3380CC4-5D6E-409C-BE32-E72D297353CC}">
              <c16:uniqueId val="{00000002-0D23-4AFB-8C73-D735B69C2C08}"/>
            </c:ext>
          </c:extLst>
        </c:ser>
        <c:ser>
          <c:idx val="3"/>
          <c:order val="3"/>
          <c:tx>
            <c:strRef>
              <c:f>整理!$A$30</c:f>
              <c:strCache>
                <c:ptCount val="1"/>
                <c:pt idx="0">
                  <c:v>0-14歳</c:v>
                </c:pt>
              </c:strCache>
            </c:strRef>
          </c:tx>
          <c:spPr>
            <a:gradFill flip="none" rotWithShape="1">
              <a:gsLst>
                <a:gs pos="0">
                  <a:srgbClr val="33CCFF">
                    <a:tint val="66000"/>
                    <a:satMod val="160000"/>
                  </a:srgbClr>
                </a:gs>
                <a:gs pos="50000">
                  <a:srgbClr val="33CCFF">
                    <a:tint val="44500"/>
                    <a:satMod val="160000"/>
                  </a:srgbClr>
                </a:gs>
                <a:gs pos="100000">
                  <a:srgbClr val="33CCFF">
                    <a:tint val="23500"/>
                    <a:satMod val="160000"/>
                  </a:srgbClr>
                </a:gs>
              </a:gsLst>
              <a:path path="circle">
                <a:fillToRect l="50000" t="50000" r="50000" b="50000"/>
              </a:path>
              <a:tileRect/>
            </a:gradFill>
            <a:ln>
              <a:noFill/>
            </a:ln>
            <a:effectLst/>
          </c:spPr>
          <c:cat>
            <c:numRef>
              <c:f>整理!$B$26:$DK$26</c:f>
              <c:numCache>
                <c:formatCode>General</c:formatCode>
                <c:ptCount val="114"/>
                <c:pt idx="0">
                  <c:v>1947</c:v>
                </c:pt>
                <c:pt idx="1">
                  <c:v>1948</c:v>
                </c:pt>
                <c:pt idx="2">
                  <c:v>1949</c:v>
                </c:pt>
                <c:pt idx="3">
                  <c:v>1950</c:v>
                </c:pt>
                <c:pt idx="4">
                  <c:v>1951</c:v>
                </c:pt>
                <c:pt idx="5">
                  <c:v>1952</c:v>
                </c:pt>
                <c:pt idx="6">
                  <c:v>1953</c:v>
                </c:pt>
                <c:pt idx="7">
                  <c:v>1954</c:v>
                </c:pt>
                <c:pt idx="8">
                  <c:v>1955</c:v>
                </c:pt>
                <c:pt idx="9">
                  <c:v>1956</c:v>
                </c:pt>
                <c:pt idx="10">
                  <c:v>1957</c:v>
                </c:pt>
                <c:pt idx="11">
                  <c:v>1958</c:v>
                </c:pt>
                <c:pt idx="12">
                  <c:v>1959</c:v>
                </c:pt>
                <c:pt idx="13">
                  <c:v>1960</c:v>
                </c:pt>
                <c:pt idx="14">
                  <c:v>1961</c:v>
                </c:pt>
                <c:pt idx="15">
                  <c:v>1962</c:v>
                </c:pt>
                <c:pt idx="16">
                  <c:v>1963</c:v>
                </c:pt>
                <c:pt idx="17">
                  <c:v>1964</c:v>
                </c:pt>
                <c:pt idx="18">
                  <c:v>1965</c:v>
                </c:pt>
                <c:pt idx="19">
                  <c:v>1966</c:v>
                </c:pt>
                <c:pt idx="20">
                  <c:v>1967</c:v>
                </c:pt>
                <c:pt idx="21">
                  <c:v>1968</c:v>
                </c:pt>
                <c:pt idx="22">
                  <c:v>1969</c:v>
                </c:pt>
                <c:pt idx="23">
                  <c:v>1970</c:v>
                </c:pt>
                <c:pt idx="24">
                  <c:v>1971</c:v>
                </c:pt>
                <c:pt idx="25">
                  <c:v>1972</c:v>
                </c:pt>
                <c:pt idx="26">
                  <c:v>1973</c:v>
                </c:pt>
                <c:pt idx="27">
                  <c:v>1974</c:v>
                </c:pt>
                <c:pt idx="28">
                  <c:v>1975</c:v>
                </c:pt>
                <c:pt idx="29">
                  <c:v>1976</c:v>
                </c:pt>
                <c:pt idx="30">
                  <c:v>1977</c:v>
                </c:pt>
                <c:pt idx="31">
                  <c:v>1978</c:v>
                </c:pt>
                <c:pt idx="32">
                  <c:v>1979</c:v>
                </c:pt>
                <c:pt idx="33">
                  <c:v>1980</c:v>
                </c:pt>
                <c:pt idx="34">
                  <c:v>1981</c:v>
                </c:pt>
                <c:pt idx="35">
                  <c:v>1982</c:v>
                </c:pt>
                <c:pt idx="36">
                  <c:v>1983</c:v>
                </c:pt>
                <c:pt idx="37">
                  <c:v>1984</c:v>
                </c:pt>
                <c:pt idx="38">
                  <c:v>1985</c:v>
                </c:pt>
                <c:pt idx="39">
                  <c:v>1986</c:v>
                </c:pt>
                <c:pt idx="40">
                  <c:v>1987</c:v>
                </c:pt>
                <c:pt idx="41">
                  <c:v>1988</c:v>
                </c:pt>
                <c:pt idx="42">
                  <c:v>1989</c:v>
                </c:pt>
                <c:pt idx="43">
                  <c:v>1990</c:v>
                </c:pt>
                <c:pt idx="44">
                  <c:v>1991</c:v>
                </c:pt>
                <c:pt idx="45">
                  <c:v>1992</c:v>
                </c:pt>
                <c:pt idx="46">
                  <c:v>1993</c:v>
                </c:pt>
                <c:pt idx="47">
                  <c:v>1994</c:v>
                </c:pt>
                <c:pt idx="48">
                  <c:v>1995</c:v>
                </c:pt>
                <c:pt idx="49">
                  <c:v>1996</c:v>
                </c:pt>
                <c:pt idx="50">
                  <c:v>1997</c:v>
                </c:pt>
                <c:pt idx="51">
                  <c:v>1998</c:v>
                </c:pt>
                <c:pt idx="52">
                  <c:v>1999</c:v>
                </c:pt>
                <c:pt idx="53">
                  <c:v>2000</c:v>
                </c:pt>
                <c:pt idx="54">
                  <c:v>2001</c:v>
                </c:pt>
                <c:pt idx="55">
                  <c:v>2002</c:v>
                </c:pt>
                <c:pt idx="56">
                  <c:v>2003</c:v>
                </c:pt>
                <c:pt idx="57">
                  <c:v>2004</c:v>
                </c:pt>
                <c:pt idx="58">
                  <c:v>2005</c:v>
                </c:pt>
                <c:pt idx="59">
                  <c:v>2006</c:v>
                </c:pt>
                <c:pt idx="60">
                  <c:v>2007</c:v>
                </c:pt>
                <c:pt idx="61">
                  <c:v>2008</c:v>
                </c:pt>
                <c:pt idx="62">
                  <c:v>2009</c:v>
                </c:pt>
                <c:pt idx="63">
                  <c:v>2010</c:v>
                </c:pt>
                <c:pt idx="64">
                  <c:v>2011</c:v>
                </c:pt>
                <c:pt idx="65">
                  <c:v>2012</c:v>
                </c:pt>
                <c:pt idx="66">
                  <c:v>2013</c:v>
                </c:pt>
                <c:pt idx="67">
                  <c:v>2014</c:v>
                </c:pt>
                <c:pt idx="68">
                  <c:v>2015</c:v>
                </c:pt>
                <c:pt idx="69">
                  <c:v>2016</c:v>
                </c:pt>
                <c:pt idx="70">
                  <c:v>2017</c:v>
                </c:pt>
                <c:pt idx="71">
                  <c:v>2018</c:v>
                </c:pt>
                <c:pt idx="72">
                  <c:v>2019</c:v>
                </c:pt>
                <c:pt idx="73">
                  <c:v>2020</c:v>
                </c:pt>
                <c:pt idx="74">
                  <c:v>2021</c:v>
                </c:pt>
                <c:pt idx="75">
                  <c:v>2022</c:v>
                </c:pt>
                <c:pt idx="76">
                  <c:v>2023</c:v>
                </c:pt>
                <c:pt idx="77">
                  <c:v>2024</c:v>
                </c:pt>
                <c:pt idx="78">
                  <c:v>2025</c:v>
                </c:pt>
                <c:pt idx="79">
                  <c:v>2026</c:v>
                </c:pt>
                <c:pt idx="80">
                  <c:v>2027</c:v>
                </c:pt>
                <c:pt idx="81">
                  <c:v>2028</c:v>
                </c:pt>
                <c:pt idx="82">
                  <c:v>2029</c:v>
                </c:pt>
                <c:pt idx="83">
                  <c:v>2030</c:v>
                </c:pt>
                <c:pt idx="84">
                  <c:v>2031</c:v>
                </c:pt>
                <c:pt idx="85">
                  <c:v>2032</c:v>
                </c:pt>
                <c:pt idx="86">
                  <c:v>2033</c:v>
                </c:pt>
                <c:pt idx="87">
                  <c:v>2034</c:v>
                </c:pt>
                <c:pt idx="88">
                  <c:v>2035</c:v>
                </c:pt>
                <c:pt idx="89">
                  <c:v>2036</c:v>
                </c:pt>
                <c:pt idx="90">
                  <c:v>2037</c:v>
                </c:pt>
                <c:pt idx="91">
                  <c:v>2038</c:v>
                </c:pt>
                <c:pt idx="92">
                  <c:v>2039</c:v>
                </c:pt>
                <c:pt idx="93">
                  <c:v>2040</c:v>
                </c:pt>
                <c:pt idx="94">
                  <c:v>2041</c:v>
                </c:pt>
                <c:pt idx="95">
                  <c:v>2042</c:v>
                </c:pt>
                <c:pt idx="96">
                  <c:v>2043</c:v>
                </c:pt>
                <c:pt idx="97">
                  <c:v>2044</c:v>
                </c:pt>
                <c:pt idx="98">
                  <c:v>2045</c:v>
                </c:pt>
                <c:pt idx="99">
                  <c:v>2046</c:v>
                </c:pt>
                <c:pt idx="100">
                  <c:v>2047</c:v>
                </c:pt>
                <c:pt idx="101">
                  <c:v>2048</c:v>
                </c:pt>
                <c:pt idx="102">
                  <c:v>2049</c:v>
                </c:pt>
                <c:pt idx="103">
                  <c:v>2050</c:v>
                </c:pt>
                <c:pt idx="104">
                  <c:v>2051</c:v>
                </c:pt>
                <c:pt idx="105">
                  <c:v>2052</c:v>
                </c:pt>
                <c:pt idx="106">
                  <c:v>2053</c:v>
                </c:pt>
                <c:pt idx="107">
                  <c:v>2054</c:v>
                </c:pt>
                <c:pt idx="108">
                  <c:v>2055</c:v>
                </c:pt>
                <c:pt idx="109">
                  <c:v>2056</c:v>
                </c:pt>
                <c:pt idx="110">
                  <c:v>2057</c:v>
                </c:pt>
                <c:pt idx="111">
                  <c:v>2058</c:v>
                </c:pt>
                <c:pt idx="112">
                  <c:v>2059</c:v>
                </c:pt>
                <c:pt idx="113">
                  <c:v>2060</c:v>
                </c:pt>
              </c:numCache>
            </c:numRef>
          </c:cat>
          <c:val>
            <c:numRef>
              <c:f>整理!$B$30:$DK$30</c:f>
              <c:numCache>
                <c:formatCode>0</c:formatCode>
                <c:ptCount val="114"/>
                <c:pt idx="0">
                  <c:v>2757.3</c:v>
                </c:pt>
                <c:pt idx="1">
                  <c:v>2829.6</c:v>
                </c:pt>
                <c:pt idx="2">
                  <c:v>2903</c:v>
                </c:pt>
                <c:pt idx="3">
                  <c:v>2943</c:v>
                </c:pt>
                <c:pt idx="4">
                  <c:v>2966.2</c:v>
                </c:pt>
                <c:pt idx="5">
                  <c:v>2970</c:v>
                </c:pt>
                <c:pt idx="6">
                  <c:v>2975.2</c:v>
                </c:pt>
                <c:pt idx="7">
                  <c:v>2988.8</c:v>
                </c:pt>
                <c:pt idx="8">
                  <c:v>2979.8</c:v>
                </c:pt>
                <c:pt idx="9">
                  <c:v>2941.4</c:v>
                </c:pt>
                <c:pt idx="10">
                  <c:v>2890.9</c:v>
                </c:pt>
                <c:pt idx="11">
                  <c:v>2851.3</c:v>
                </c:pt>
                <c:pt idx="12">
                  <c:v>2810.9</c:v>
                </c:pt>
                <c:pt idx="13">
                  <c:v>2806.7</c:v>
                </c:pt>
                <c:pt idx="14">
                  <c:v>2806.7</c:v>
                </c:pt>
                <c:pt idx="15">
                  <c:v>2727.4</c:v>
                </c:pt>
                <c:pt idx="16">
                  <c:v>2641.6</c:v>
                </c:pt>
                <c:pt idx="17">
                  <c:v>2559</c:v>
                </c:pt>
                <c:pt idx="18">
                  <c:v>2516.6</c:v>
                </c:pt>
                <c:pt idx="19">
                  <c:v>2452.1</c:v>
                </c:pt>
                <c:pt idx="20">
                  <c:v>2441.6</c:v>
                </c:pt>
                <c:pt idx="21">
                  <c:v>2442.1999999999998</c:v>
                </c:pt>
                <c:pt idx="22">
                  <c:v>2460.1</c:v>
                </c:pt>
                <c:pt idx="23">
                  <c:v>2482.3000000000002</c:v>
                </c:pt>
                <c:pt idx="24">
                  <c:v>2516.9</c:v>
                </c:pt>
                <c:pt idx="25">
                  <c:v>2597</c:v>
                </c:pt>
                <c:pt idx="26">
                  <c:v>2644.7</c:v>
                </c:pt>
                <c:pt idx="27">
                  <c:v>2685</c:v>
                </c:pt>
                <c:pt idx="28">
                  <c:v>2723.2</c:v>
                </c:pt>
                <c:pt idx="29">
                  <c:v>2749.2</c:v>
                </c:pt>
                <c:pt idx="30">
                  <c:v>2764.9</c:v>
                </c:pt>
                <c:pt idx="31">
                  <c:v>2770.8</c:v>
                </c:pt>
                <c:pt idx="32">
                  <c:v>2766.4</c:v>
                </c:pt>
                <c:pt idx="33">
                  <c:v>2752.4</c:v>
                </c:pt>
                <c:pt idx="34">
                  <c:v>2760.3</c:v>
                </c:pt>
                <c:pt idx="35">
                  <c:v>2725.4</c:v>
                </c:pt>
                <c:pt idx="36">
                  <c:v>2690.7</c:v>
                </c:pt>
                <c:pt idx="37">
                  <c:v>2650.4</c:v>
                </c:pt>
                <c:pt idx="38">
                  <c:v>2604.1999999999998</c:v>
                </c:pt>
                <c:pt idx="39">
                  <c:v>2543.4</c:v>
                </c:pt>
                <c:pt idx="40">
                  <c:v>2475.3000000000002</c:v>
                </c:pt>
                <c:pt idx="41">
                  <c:v>2398.5</c:v>
                </c:pt>
                <c:pt idx="42">
                  <c:v>2320.1</c:v>
                </c:pt>
                <c:pt idx="43">
                  <c:v>2254.4</c:v>
                </c:pt>
                <c:pt idx="44">
                  <c:v>2190.4</c:v>
                </c:pt>
                <c:pt idx="45">
                  <c:v>2136.4</c:v>
                </c:pt>
                <c:pt idx="46">
                  <c:v>2084.1</c:v>
                </c:pt>
                <c:pt idx="47">
                  <c:v>2041.5</c:v>
                </c:pt>
                <c:pt idx="48">
                  <c:v>2003.3</c:v>
                </c:pt>
                <c:pt idx="49">
                  <c:v>1968.6</c:v>
                </c:pt>
                <c:pt idx="50">
                  <c:v>1936.6</c:v>
                </c:pt>
                <c:pt idx="51">
                  <c:v>1905.9</c:v>
                </c:pt>
                <c:pt idx="52">
                  <c:v>1874.2</c:v>
                </c:pt>
                <c:pt idx="53">
                  <c:v>1850.5</c:v>
                </c:pt>
                <c:pt idx="54">
                  <c:v>1828.3</c:v>
                </c:pt>
                <c:pt idx="55">
                  <c:v>1810.2</c:v>
                </c:pt>
                <c:pt idx="56">
                  <c:v>1790.5</c:v>
                </c:pt>
                <c:pt idx="57">
                  <c:v>1773.4</c:v>
                </c:pt>
                <c:pt idx="58">
                  <c:v>1758.5</c:v>
                </c:pt>
                <c:pt idx="59">
                  <c:v>1743.5</c:v>
                </c:pt>
                <c:pt idx="60">
                  <c:v>1729.3</c:v>
                </c:pt>
                <c:pt idx="61">
                  <c:v>1717.6</c:v>
                </c:pt>
                <c:pt idx="62">
                  <c:v>1701.1</c:v>
                </c:pt>
                <c:pt idx="63">
                  <c:v>1683.9</c:v>
                </c:pt>
                <c:pt idx="64">
                  <c:v>1670.5</c:v>
                </c:pt>
                <c:pt idx="65">
                  <c:v>1654.7</c:v>
                </c:pt>
                <c:pt idx="66">
                  <c:v>1639</c:v>
                </c:pt>
                <c:pt idx="67">
                  <c:v>1623.3</c:v>
                </c:pt>
                <c:pt idx="68">
                  <c:v>1594.5</c:v>
                </c:pt>
                <c:pt idx="69">
                  <c:v>1578</c:v>
                </c:pt>
                <c:pt idx="70" formatCode="#,##0;&quot;▲ &quot;#,##0">
                  <c:v>1558.7234000000001</c:v>
                </c:pt>
                <c:pt idx="71" formatCode="#,##0;&quot;▲ &quot;#,##0">
                  <c:v>1541.3051</c:v>
                </c:pt>
                <c:pt idx="72" formatCode="#,##0;&quot;▲ &quot;#,##0">
                  <c:v>1523.4899</c:v>
                </c:pt>
                <c:pt idx="73" formatCode="#,##0;&quot;▲ &quot;#,##0">
                  <c:v>1507.4958000000001</c:v>
                </c:pt>
                <c:pt idx="74" formatCode="#,##0;&quot;▲ &quot;#,##0">
                  <c:v>1489.9789000000001</c:v>
                </c:pt>
                <c:pt idx="75" formatCode="#,##0;&quot;▲ &quot;#,##0">
                  <c:v>1470.1906999999999</c:v>
                </c:pt>
                <c:pt idx="76" formatCode="#,##0;&quot;▲ &quot;#,##0">
                  <c:v>1448.3753000000002</c:v>
                </c:pt>
                <c:pt idx="77" formatCode="#,##0;&quot;▲ &quot;#,##0">
                  <c:v>1427.6478999999999</c:v>
                </c:pt>
                <c:pt idx="78" formatCode="#,##0;&quot;▲ &quot;#,##0">
                  <c:v>1407.2739999999999</c:v>
                </c:pt>
                <c:pt idx="79" formatCode="#,##0;&quot;▲ &quot;#,##0">
                  <c:v>1386.6558</c:v>
                </c:pt>
                <c:pt idx="80" formatCode="#,##0;&quot;▲ &quot;#,##0">
                  <c:v>1368.3683999999998</c:v>
                </c:pt>
                <c:pt idx="81" formatCode="#,##0;&quot;▲ &quot;#,##0">
                  <c:v>1350.2431000000001</c:v>
                </c:pt>
                <c:pt idx="82" formatCode="#,##0;&quot;▲ &quot;#,##0">
                  <c:v>1335.3079</c:v>
                </c:pt>
                <c:pt idx="83" formatCode="#,##0;&quot;▲ &quot;#,##0">
                  <c:v>1321.1913</c:v>
                </c:pt>
                <c:pt idx="84" formatCode="#,##0;&quot;▲ &quot;#,##0">
                  <c:v>1302.7782</c:v>
                </c:pt>
                <c:pt idx="85" formatCode="#,##0;&quot;▲ &quot;#,##0">
                  <c:v>1286.1812</c:v>
                </c:pt>
                <c:pt idx="86" formatCode="#,##0;&quot;▲ &quot;#,##0">
                  <c:v>1271.2574</c:v>
                </c:pt>
                <c:pt idx="87" formatCode="#,##0;&quot;▲ &quot;#,##0">
                  <c:v>1257.9032</c:v>
                </c:pt>
                <c:pt idx="88" formatCode="#,##0;&quot;▲ &quot;#,##0">
                  <c:v>1245.7213999999999</c:v>
                </c:pt>
                <c:pt idx="89" formatCode="#,##0;&quot;▲ &quot;#,##0">
                  <c:v>1234.4484</c:v>
                </c:pt>
                <c:pt idx="90" formatCode="#,##0;&quot;▲ &quot;#,##0">
                  <c:v>1223.857</c:v>
                </c:pt>
                <c:pt idx="91" formatCode="#,##0;&quot;▲ &quot;#,##0">
                  <c:v>1213.6862999999998</c:v>
                </c:pt>
                <c:pt idx="92" formatCode="#,##0;&quot;▲ &quot;#,##0">
                  <c:v>1203.6759</c:v>
                </c:pt>
                <c:pt idx="93" formatCode="#,##0;&quot;▲ &quot;#,##0">
                  <c:v>1193.5951</c:v>
                </c:pt>
                <c:pt idx="94" formatCode="#,##0;&quot;▲ &quot;#,##0">
                  <c:v>1183.2707</c:v>
                </c:pt>
                <c:pt idx="95" formatCode="#,##0;&quot;▲ &quot;#,##0">
                  <c:v>1172.6026999999999</c:v>
                </c:pt>
                <c:pt idx="96" formatCode="#,##0;&quot;▲ &quot;#,##0">
                  <c:v>1161.5554</c:v>
                </c:pt>
                <c:pt idx="97" formatCode="#,##0;&quot;▲ &quot;#,##0">
                  <c:v>1150.1446000000001</c:v>
                </c:pt>
                <c:pt idx="98" formatCode="#,##0;&quot;▲ &quot;#,##0">
                  <c:v>1138.4190000000001</c:v>
                </c:pt>
                <c:pt idx="99" formatCode="#,##0;&quot;▲ &quot;#,##0">
                  <c:v>1126.4355</c:v>
                </c:pt>
                <c:pt idx="100" formatCode="#,##0;&quot;▲ &quot;#,##0">
                  <c:v>1114.2441999999999</c:v>
                </c:pt>
                <c:pt idx="101" formatCode="#,##0;&quot;▲ &quot;#,##0">
                  <c:v>1101.8816000000002</c:v>
                </c:pt>
                <c:pt idx="102" formatCode="#,##0;&quot;▲ &quot;#,##0">
                  <c:v>1089.3690000000001</c:v>
                </c:pt>
                <c:pt idx="103" formatCode="#,##0;&quot;▲ &quot;#,##0">
                  <c:v>1076.7182</c:v>
                </c:pt>
                <c:pt idx="104" formatCode="#,##0;&quot;▲ &quot;#,##0">
                  <c:v>1063.9424999999999</c:v>
                </c:pt>
                <c:pt idx="105" formatCode="#,##0;&quot;▲ &quot;#,##0">
                  <c:v>1051.0673000000002</c:v>
                </c:pt>
                <c:pt idx="106" formatCode="#,##0;&quot;▲ &quot;#,##0">
                  <c:v>1038.133</c:v>
                </c:pt>
                <c:pt idx="107" formatCode="#,##0;&quot;▲ &quot;#,##0">
                  <c:v>1025.1931</c:v>
                </c:pt>
                <c:pt idx="108" formatCode="#,##0;&quot;▲ &quot;#,##0">
                  <c:v>1012.3119</c:v>
                </c:pt>
                <c:pt idx="109" formatCode="#,##0;&quot;▲ &quot;#,##0">
                  <c:v>999.55650000000003</c:v>
                </c:pt>
                <c:pt idx="110" formatCode="#,##0;&quot;▲ &quot;#,##0">
                  <c:v>986.98690000000011</c:v>
                </c:pt>
                <c:pt idx="111" formatCode="#,##0;&quot;▲ &quot;#,##0">
                  <c:v>974.65310000000011</c:v>
                </c:pt>
                <c:pt idx="112" formatCode="#,##0;&quot;▲ &quot;#,##0">
                  <c:v>962.59500000000003</c:v>
                </c:pt>
                <c:pt idx="113" formatCode="#,##0;&quot;▲ &quot;#,##0">
                  <c:v>950.84460000000001</c:v>
                </c:pt>
              </c:numCache>
            </c:numRef>
          </c:val>
          <c:extLst>
            <c:ext xmlns:c16="http://schemas.microsoft.com/office/drawing/2014/chart" uri="{C3380CC4-5D6E-409C-BE32-E72D297353CC}">
              <c16:uniqueId val="{00000003-0D23-4AFB-8C73-D735B69C2C08}"/>
            </c:ext>
          </c:extLst>
        </c:ser>
        <c:dLbls>
          <c:showLegendKey val="0"/>
          <c:showVal val="0"/>
          <c:showCatName val="0"/>
          <c:showSerName val="0"/>
          <c:showPercent val="0"/>
          <c:showBubbleSize val="0"/>
        </c:dLbls>
        <c:axId val="198522280"/>
        <c:axId val="199958944"/>
      </c:areaChart>
      <c:lineChart>
        <c:grouping val="standard"/>
        <c:varyColors val="0"/>
        <c:ser>
          <c:idx val="4"/>
          <c:order val="4"/>
          <c:tx>
            <c:strRef>
              <c:f>整理!$A$31</c:f>
              <c:strCache>
                <c:ptCount val="1"/>
                <c:pt idx="0">
                  <c:v>75歳以上人口の割合</c:v>
                </c:pt>
              </c:strCache>
            </c:strRef>
          </c:tx>
          <c:spPr>
            <a:ln w="28575" cap="rnd">
              <a:solidFill>
                <a:srgbClr val="FF3300"/>
              </a:solidFill>
              <a:round/>
            </a:ln>
            <a:effectLst/>
          </c:spPr>
          <c:marker>
            <c:symbol val="none"/>
          </c:marker>
          <c:cat>
            <c:numRef>
              <c:f>整理!$B$26:$DK$26</c:f>
              <c:numCache>
                <c:formatCode>General</c:formatCode>
                <c:ptCount val="114"/>
                <c:pt idx="0">
                  <c:v>1947</c:v>
                </c:pt>
                <c:pt idx="1">
                  <c:v>1948</c:v>
                </c:pt>
                <c:pt idx="2">
                  <c:v>1949</c:v>
                </c:pt>
                <c:pt idx="3">
                  <c:v>1950</c:v>
                </c:pt>
                <c:pt idx="4">
                  <c:v>1951</c:v>
                </c:pt>
                <c:pt idx="5">
                  <c:v>1952</c:v>
                </c:pt>
                <c:pt idx="6">
                  <c:v>1953</c:v>
                </c:pt>
                <c:pt idx="7">
                  <c:v>1954</c:v>
                </c:pt>
                <c:pt idx="8">
                  <c:v>1955</c:v>
                </c:pt>
                <c:pt idx="9">
                  <c:v>1956</c:v>
                </c:pt>
                <c:pt idx="10">
                  <c:v>1957</c:v>
                </c:pt>
                <c:pt idx="11">
                  <c:v>1958</c:v>
                </c:pt>
                <c:pt idx="12">
                  <c:v>1959</c:v>
                </c:pt>
                <c:pt idx="13">
                  <c:v>1960</c:v>
                </c:pt>
                <c:pt idx="14">
                  <c:v>1961</c:v>
                </c:pt>
                <c:pt idx="15">
                  <c:v>1962</c:v>
                </c:pt>
                <c:pt idx="16">
                  <c:v>1963</c:v>
                </c:pt>
                <c:pt idx="17">
                  <c:v>1964</c:v>
                </c:pt>
                <c:pt idx="18">
                  <c:v>1965</c:v>
                </c:pt>
                <c:pt idx="19">
                  <c:v>1966</c:v>
                </c:pt>
                <c:pt idx="20">
                  <c:v>1967</c:v>
                </c:pt>
                <c:pt idx="21">
                  <c:v>1968</c:v>
                </c:pt>
                <c:pt idx="22">
                  <c:v>1969</c:v>
                </c:pt>
                <c:pt idx="23">
                  <c:v>1970</c:v>
                </c:pt>
                <c:pt idx="24">
                  <c:v>1971</c:v>
                </c:pt>
                <c:pt idx="25">
                  <c:v>1972</c:v>
                </c:pt>
                <c:pt idx="26">
                  <c:v>1973</c:v>
                </c:pt>
                <c:pt idx="27">
                  <c:v>1974</c:v>
                </c:pt>
                <c:pt idx="28">
                  <c:v>1975</c:v>
                </c:pt>
                <c:pt idx="29">
                  <c:v>1976</c:v>
                </c:pt>
                <c:pt idx="30">
                  <c:v>1977</c:v>
                </c:pt>
                <c:pt idx="31">
                  <c:v>1978</c:v>
                </c:pt>
                <c:pt idx="32">
                  <c:v>1979</c:v>
                </c:pt>
                <c:pt idx="33">
                  <c:v>1980</c:v>
                </c:pt>
                <c:pt idx="34">
                  <c:v>1981</c:v>
                </c:pt>
                <c:pt idx="35">
                  <c:v>1982</c:v>
                </c:pt>
                <c:pt idx="36">
                  <c:v>1983</c:v>
                </c:pt>
                <c:pt idx="37">
                  <c:v>1984</c:v>
                </c:pt>
                <c:pt idx="38">
                  <c:v>1985</c:v>
                </c:pt>
                <c:pt idx="39">
                  <c:v>1986</c:v>
                </c:pt>
                <c:pt idx="40">
                  <c:v>1987</c:v>
                </c:pt>
                <c:pt idx="41">
                  <c:v>1988</c:v>
                </c:pt>
                <c:pt idx="42">
                  <c:v>1989</c:v>
                </c:pt>
                <c:pt idx="43">
                  <c:v>1990</c:v>
                </c:pt>
                <c:pt idx="44">
                  <c:v>1991</c:v>
                </c:pt>
                <c:pt idx="45">
                  <c:v>1992</c:v>
                </c:pt>
                <c:pt idx="46">
                  <c:v>1993</c:v>
                </c:pt>
                <c:pt idx="47">
                  <c:v>1994</c:v>
                </c:pt>
                <c:pt idx="48">
                  <c:v>1995</c:v>
                </c:pt>
                <c:pt idx="49">
                  <c:v>1996</c:v>
                </c:pt>
                <c:pt idx="50">
                  <c:v>1997</c:v>
                </c:pt>
                <c:pt idx="51">
                  <c:v>1998</c:v>
                </c:pt>
                <c:pt idx="52">
                  <c:v>1999</c:v>
                </c:pt>
                <c:pt idx="53">
                  <c:v>2000</c:v>
                </c:pt>
                <c:pt idx="54">
                  <c:v>2001</c:v>
                </c:pt>
                <c:pt idx="55">
                  <c:v>2002</c:v>
                </c:pt>
                <c:pt idx="56">
                  <c:v>2003</c:v>
                </c:pt>
                <c:pt idx="57">
                  <c:v>2004</c:v>
                </c:pt>
                <c:pt idx="58">
                  <c:v>2005</c:v>
                </c:pt>
                <c:pt idx="59">
                  <c:v>2006</c:v>
                </c:pt>
                <c:pt idx="60">
                  <c:v>2007</c:v>
                </c:pt>
                <c:pt idx="61">
                  <c:v>2008</c:v>
                </c:pt>
                <c:pt idx="62">
                  <c:v>2009</c:v>
                </c:pt>
                <c:pt idx="63">
                  <c:v>2010</c:v>
                </c:pt>
                <c:pt idx="64">
                  <c:v>2011</c:v>
                </c:pt>
                <c:pt idx="65">
                  <c:v>2012</c:v>
                </c:pt>
                <c:pt idx="66">
                  <c:v>2013</c:v>
                </c:pt>
                <c:pt idx="67">
                  <c:v>2014</c:v>
                </c:pt>
                <c:pt idx="68">
                  <c:v>2015</c:v>
                </c:pt>
                <c:pt idx="69">
                  <c:v>2016</c:v>
                </c:pt>
                <c:pt idx="70">
                  <c:v>2017</c:v>
                </c:pt>
                <c:pt idx="71">
                  <c:v>2018</c:v>
                </c:pt>
                <c:pt idx="72">
                  <c:v>2019</c:v>
                </c:pt>
                <c:pt idx="73">
                  <c:v>2020</c:v>
                </c:pt>
                <c:pt idx="74">
                  <c:v>2021</c:v>
                </c:pt>
                <c:pt idx="75">
                  <c:v>2022</c:v>
                </c:pt>
                <c:pt idx="76">
                  <c:v>2023</c:v>
                </c:pt>
                <c:pt idx="77">
                  <c:v>2024</c:v>
                </c:pt>
                <c:pt idx="78">
                  <c:v>2025</c:v>
                </c:pt>
                <c:pt idx="79">
                  <c:v>2026</c:v>
                </c:pt>
                <c:pt idx="80">
                  <c:v>2027</c:v>
                </c:pt>
                <c:pt idx="81">
                  <c:v>2028</c:v>
                </c:pt>
                <c:pt idx="82">
                  <c:v>2029</c:v>
                </c:pt>
                <c:pt idx="83">
                  <c:v>2030</c:v>
                </c:pt>
                <c:pt idx="84">
                  <c:v>2031</c:v>
                </c:pt>
                <c:pt idx="85">
                  <c:v>2032</c:v>
                </c:pt>
                <c:pt idx="86">
                  <c:v>2033</c:v>
                </c:pt>
                <c:pt idx="87">
                  <c:v>2034</c:v>
                </c:pt>
                <c:pt idx="88">
                  <c:v>2035</c:v>
                </c:pt>
                <c:pt idx="89">
                  <c:v>2036</c:v>
                </c:pt>
                <c:pt idx="90">
                  <c:v>2037</c:v>
                </c:pt>
                <c:pt idx="91">
                  <c:v>2038</c:v>
                </c:pt>
                <c:pt idx="92">
                  <c:v>2039</c:v>
                </c:pt>
                <c:pt idx="93">
                  <c:v>2040</c:v>
                </c:pt>
                <c:pt idx="94">
                  <c:v>2041</c:v>
                </c:pt>
                <c:pt idx="95">
                  <c:v>2042</c:v>
                </c:pt>
                <c:pt idx="96">
                  <c:v>2043</c:v>
                </c:pt>
                <c:pt idx="97">
                  <c:v>2044</c:v>
                </c:pt>
                <c:pt idx="98">
                  <c:v>2045</c:v>
                </c:pt>
                <c:pt idx="99">
                  <c:v>2046</c:v>
                </c:pt>
                <c:pt idx="100">
                  <c:v>2047</c:v>
                </c:pt>
                <c:pt idx="101">
                  <c:v>2048</c:v>
                </c:pt>
                <c:pt idx="102">
                  <c:v>2049</c:v>
                </c:pt>
                <c:pt idx="103">
                  <c:v>2050</c:v>
                </c:pt>
                <c:pt idx="104">
                  <c:v>2051</c:v>
                </c:pt>
                <c:pt idx="105">
                  <c:v>2052</c:v>
                </c:pt>
                <c:pt idx="106">
                  <c:v>2053</c:v>
                </c:pt>
                <c:pt idx="107">
                  <c:v>2054</c:v>
                </c:pt>
                <c:pt idx="108">
                  <c:v>2055</c:v>
                </c:pt>
                <c:pt idx="109">
                  <c:v>2056</c:v>
                </c:pt>
                <c:pt idx="110">
                  <c:v>2057</c:v>
                </c:pt>
                <c:pt idx="111">
                  <c:v>2058</c:v>
                </c:pt>
                <c:pt idx="112">
                  <c:v>2059</c:v>
                </c:pt>
                <c:pt idx="113">
                  <c:v>2060</c:v>
                </c:pt>
              </c:numCache>
            </c:numRef>
          </c:cat>
          <c:val>
            <c:numRef>
              <c:f>整理!$B$31:$DK$31</c:f>
              <c:numCache>
                <c:formatCode>0.0</c:formatCode>
                <c:ptCount val="114"/>
                <c:pt idx="0">
                  <c:v>1.1000000000000001</c:v>
                </c:pt>
                <c:pt idx="1">
                  <c:v>1.1000000000000001</c:v>
                </c:pt>
                <c:pt idx="2">
                  <c:v>1.2</c:v>
                </c:pt>
                <c:pt idx="3">
                  <c:v>1.3</c:v>
                </c:pt>
                <c:pt idx="4">
                  <c:v>1.3</c:v>
                </c:pt>
                <c:pt idx="5">
                  <c:v>1.4</c:v>
                </c:pt>
                <c:pt idx="6">
                  <c:v>1.4</c:v>
                </c:pt>
                <c:pt idx="7">
                  <c:v>1.5</c:v>
                </c:pt>
                <c:pt idx="8">
                  <c:v>1.6</c:v>
                </c:pt>
                <c:pt idx="9">
                  <c:v>1.6</c:v>
                </c:pt>
                <c:pt idx="10">
                  <c:v>1.6</c:v>
                </c:pt>
                <c:pt idx="11">
                  <c:v>1.7</c:v>
                </c:pt>
                <c:pt idx="12">
                  <c:v>1.7</c:v>
                </c:pt>
                <c:pt idx="13">
                  <c:v>1.7</c:v>
                </c:pt>
                <c:pt idx="14">
                  <c:v>1.7</c:v>
                </c:pt>
                <c:pt idx="15">
                  <c:v>1.8</c:v>
                </c:pt>
                <c:pt idx="16">
                  <c:v>1.8</c:v>
                </c:pt>
                <c:pt idx="17">
                  <c:v>1.9</c:v>
                </c:pt>
                <c:pt idx="18">
                  <c:v>1.9</c:v>
                </c:pt>
                <c:pt idx="19">
                  <c:v>1.9</c:v>
                </c:pt>
                <c:pt idx="20">
                  <c:v>2</c:v>
                </c:pt>
                <c:pt idx="21">
                  <c:v>2</c:v>
                </c:pt>
                <c:pt idx="22">
                  <c:v>2.1</c:v>
                </c:pt>
                <c:pt idx="23">
                  <c:v>2.1</c:v>
                </c:pt>
                <c:pt idx="24">
                  <c:v>2.2000000000000002</c:v>
                </c:pt>
                <c:pt idx="25">
                  <c:v>2.2999999999999998</c:v>
                </c:pt>
                <c:pt idx="26">
                  <c:v>2.4</c:v>
                </c:pt>
                <c:pt idx="27">
                  <c:v>2.4</c:v>
                </c:pt>
                <c:pt idx="28">
                  <c:v>2.5</c:v>
                </c:pt>
                <c:pt idx="29">
                  <c:v>2.7</c:v>
                </c:pt>
                <c:pt idx="30">
                  <c:v>2.8</c:v>
                </c:pt>
                <c:pt idx="31">
                  <c:v>2.9</c:v>
                </c:pt>
                <c:pt idx="32">
                  <c:v>3</c:v>
                </c:pt>
                <c:pt idx="33">
                  <c:v>3.1</c:v>
                </c:pt>
                <c:pt idx="34">
                  <c:v>3.2</c:v>
                </c:pt>
                <c:pt idx="35">
                  <c:v>3.4</c:v>
                </c:pt>
                <c:pt idx="36">
                  <c:v>3.5</c:v>
                </c:pt>
                <c:pt idx="37">
                  <c:v>3.7</c:v>
                </c:pt>
                <c:pt idx="38">
                  <c:v>3.9</c:v>
                </c:pt>
                <c:pt idx="39">
                  <c:v>4.0999999999999996</c:v>
                </c:pt>
                <c:pt idx="40">
                  <c:v>4.3</c:v>
                </c:pt>
                <c:pt idx="41">
                  <c:v>4.5</c:v>
                </c:pt>
                <c:pt idx="42">
                  <c:v>4.7</c:v>
                </c:pt>
                <c:pt idx="43">
                  <c:v>4.8</c:v>
                </c:pt>
                <c:pt idx="44">
                  <c:v>5</c:v>
                </c:pt>
                <c:pt idx="45">
                  <c:v>5.2</c:v>
                </c:pt>
                <c:pt idx="46">
                  <c:v>5.4</c:v>
                </c:pt>
                <c:pt idx="47">
                  <c:v>5.5</c:v>
                </c:pt>
                <c:pt idx="48">
                  <c:v>5.7</c:v>
                </c:pt>
                <c:pt idx="49">
                  <c:v>5.9</c:v>
                </c:pt>
                <c:pt idx="50">
                  <c:v>6.2</c:v>
                </c:pt>
                <c:pt idx="51">
                  <c:v>6.4</c:v>
                </c:pt>
                <c:pt idx="52">
                  <c:v>6.7</c:v>
                </c:pt>
                <c:pt idx="53">
                  <c:v>7.1</c:v>
                </c:pt>
                <c:pt idx="54">
                  <c:v>7.7</c:v>
                </c:pt>
                <c:pt idx="55">
                  <c:v>8.1</c:v>
                </c:pt>
                <c:pt idx="56">
                  <c:v>8.4</c:v>
                </c:pt>
                <c:pt idx="57">
                  <c:v>8.6999999999999993</c:v>
                </c:pt>
                <c:pt idx="58">
                  <c:v>9.4</c:v>
                </c:pt>
                <c:pt idx="59">
                  <c:v>9.8000000000000007</c:v>
                </c:pt>
                <c:pt idx="60">
                  <c:v>10.199999999999999</c:v>
                </c:pt>
                <c:pt idx="61">
                  <c:v>10.5</c:v>
                </c:pt>
                <c:pt idx="62">
                  <c:v>11</c:v>
                </c:pt>
                <c:pt idx="63">
                  <c:v>11.1</c:v>
                </c:pt>
                <c:pt idx="64">
                  <c:v>11.3</c:v>
                </c:pt>
                <c:pt idx="65">
                  <c:v>12.3</c:v>
                </c:pt>
                <c:pt idx="66">
                  <c:v>12.8</c:v>
                </c:pt>
                <c:pt idx="67">
                  <c:v>13.1</c:v>
                </c:pt>
                <c:pt idx="68">
                  <c:v>13.2</c:v>
                </c:pt>
                <c:pt idx="69">
                  <c:v>13.3</c:v>
                </c:pt>
                <c:pt idx="70">
                  <c:v>13.8</c:v>
                </c:pt>
                <c:pt idx="71">
                  <c:v>14.3</c:v>
                </c:pt>
                <c:pt idx="72">
                  <c:v>14.7</c:v>
                </c:pt>
                <c:pt idx="73">
                  <c:v>14.9</c:v>
                </c:pt>
                <c:pt idx="74">
                  <c:v>15.1</c:v>
                </c:pt>
                <c:pt idx="75">
                  <c:v>15.7</c:v>
                </c:pt>
                <c:pt idx="76">
                  <c:v>16.5</c:v>
                </c:pt>
                <c:pt idx="77">
                  <c:v>17.2</c:v>
                </c:pt>
                <c:pt idx="78">
                  <c:v>17.8</c:v>
                </c:pt>
                <c:pt idx="79">
                  <c:v>18.2</c:v>
                </c:pt>
                <c:pt idx="80">
                  <c:v>18.600000000000001</c:v>
                </c:pt>
                <c:pt idx="81">
                  <c:v>18.899999999999999</c:v>
                </c:pt>
                <c:pt idx="82">
                  <c:v>19</c:v>
                </c:pt>
                <c:pt idx="83">
                  <c:v>19.2</c:v>
                </c:pt>
                <c:pt idx="84">
                  <c:v>19.3</c:v>
                </c:pt>
                <c:pt idx="85">
                  <c:v>19.399999999999999</c:v>
                </c:pt>
                <c:pt idx="86">
                  <c:v>19.5</c:v>
                </c:pt>
                <c:pt idx="87">
                  <c:v>19.5</c:v>
                </c:pt>
                <c:pt idx="88">
                  <c:v>19.600000000000001</c:v>
                </c:pt>
                <c:pt idx="89">
                  <c:v>19.7</c:v>
                </c:pt>
                <c:pt idx="90">
                  <c:v>19.7</c:v>
                </c:pt>
                <c:pt idx="91">
                  <c:v>19.8</c:v>
                </c:pt>
                <c:pt idx="92">
                  <c:v>20</c:v>
                </c:pt>
                <c:pt idx="93">
                  <c:v>20.2</c:v>
                </c:pt>
                <c:pt idx="94">
                  <c:v>20.2</c:v>
                </c:pt>
                <c:pt idx="95">
                  <c:v>20.399999999999999</c:v>
                </c:pt>
                <c:pt idx="96">
                  <c:v>20.7</c:v>
                </c:pt>
                <c:pt idx="97">
                  <c:v>21</c:v>
                </c:pt>
                <c:pt idx="98">
                  <c:v>21.4</c:v>
                </c:pt>
                <c:pt idx="99">
                  <c:v>21.8</c:v>
                </c:pt>
                <c:pt idx="100">
                  <c:v>22.3</c:v>
                </c:pt>
                <c:pt idx="101">
                  <c:v>22.8</c:v>
                </c:pt>
                <c:pt idx="102">
                  <c:v>23.3</c:v>
                </c:pt>
                <c:pt idx="103">
                  <c:v>23.7</c:v>
                </c:pt>
                <c:pt idx="104">
                  <c:v>24.1</c:v>
                </c:pt>
                <c:pt idx="105">
                  <c:v>24.4</c:v>
                </c:pt>
                <c:pt idx="106">
                  <c:v>24.7</c:v>
                </c:pt>
                <c:pt idx="107">
                  <c:v>24.9</c:v>
                </c:pt>
                <c:pt idx="108">
                  <c:v>25.1</c:v>
                </c:pt>
                <c:pt idx="109">
                  <c:v>25.3</c:v>
                </c:pt>
                <c:pt idx="110">
                  <c:v>25.4</c:v>
                </c:pt>
                <c:pt idx="111">
                  <c:v>25.5</c:v>
                </c:pt>
                <c:pt idx="112">
                  <c:v>25.6</c:v>
                </c:pt>
                <c:pt idx="113">
                  <c:v>25.7</c:v>
                </c:pt>
              </c:numCache>
            </c:numRef>
          </c:val>
          <c:smooth val="0"/>
          <c:extLst>
            <c:ext xmlns:c16="http://schemas.microsoft.com/office/drawing/2014/chart" uri="{C3380CC4-5D6E-409C-BE32-E72D297353CC}">
              <c16:uniqueId val="{00000004-0D23-4AFB-8C73-D735B69C2C08}"/>
            </c:ext>
          </c:extLst>
        </c:ser>
        <c:ser>
          <c:idx val="5"/>
          <c:order val="5"/>
          <c:tx>
            <c:strRef>
              <c:f>整理!$A$32</c:f>
              <c:strCache>
                <c:ptCount val="1"/>
                <c:pt idx="0">
                  <c:v>65歳以上人口の割合</c:v>
                </c:pt>
              </c:strCache>
            </c:strRef>
          </c:tx>
          <c:spPr>
            <a:ln w="28575" cap="rnd">
              <a:solidFill>
                <a:srgbClr val="FF7C80"/>
              </a:solidFill>
              <a:round/>
            </a:ln>
            <a:effectLst/>
          </c:spPr>
          <c:marker>
            <c:symbol val="none"/>
          </c:marker>
          <c:cat>
            <c:numRef>
              <c:f>整理!$B$26:$DK$26</c:f>
              <c:numCache>
                <c:formatCode>General</c:formatCode>
                <c:ptCount val="114"/>
                <c:pt idx="0">
                  <c:v>1947</c:v>
                </c:pt>
                <c:pt idx="1">
                  <c:v>1948</c:v>
                </c:pt>
                <c:pt idx="2">
                  <c:v>1949</c:v>
                </c:pt>
                <c:pt idx="3">
                  <c:v>1950</c:v>
                </c:pt>
                <c:pt idx="4">
                  <c:v>1951</c:v>
                </c:pt>
                <c:pt idx="5">
                  <c:v>1952</c:v>
                </c:pt>
                <c:pt idx="6">
                  <c:v>1953</c:v>
                </c:pt>
                <c:pt idx="7">
                  <c:v>1954</c:v>
                </c:pt>
                <c:pt idx="8">
                  <c:v>1955</c:v>
                </c:pt>
                <c:pt idx="9">
                  <c:v>1956</c:v>
                </c:pt>
                <c:pt idx="10">
                  <c:v>1957</c:v>
                </c:pt>
                <c:pt idx="11">
                  <c:v>1958</c:v>
                </c:pt>
                <c:pt idx="12">
                  <c:v>1959</c:v>
                </c:pt>
                <c:pt idx="13">
                  <c:v>1960</c:v>
                </c:pt>
                <c:pt idx="14">
                  <c:v>1961</c:v>
                </c:pt>
                <c:pt idx="15">
                  <c:v>1962</c:v>
                </c:pt>
                <c:pt idx="16">
                  <c:v>1963</c:v>
                </c:pt>
                <c:pt idx="17">
                  <c:v>1964</c:v>
                </c:pt>
                <c:pt idx="18">
                  <c:v>1965</c:v>
                </c:pt>
                <c:pt idx="19">
                  <c:v>1966</c:v>
                </c:pt>
                <c:pt idx="20">
                  <c:v>1967</c:v>
                </c:pt>
                <c:pt idx="21">
                  <c:v>1968</c:v>
                </c:pt>
                <c:pt idx="22">
                  <c:v>1969</c:v>
                </c:pt>
                <c:pt idx="23">
                  <c:v>1970</c:v>
                </c:pt>
                <c:pt idx="24">
                  <c:v>1971</c:v>
                </c:pt>
                <c:pt idx="25">
                  <c:v>1972</c:v>
                </c:pt>
                <c:pt idx="26">
                  <c:v>1973</c:v>
                </c:pt>
                <c:pt idx="27">
                  <c:v>1974</c:v>
                </c:pt>
                <c:pt idx="28">
                  <c:v>1975</c:v>
                </c:pt>
                <c:pt idx="29">
                  <c:v>1976</c:v>
                </c:pt>
                <c:pt idx="30">
                  <c:v>1977</c:v>
                </c:pt>
                <c:pt idx="31">
                  <c:v>1978</c:v>
                </c:pt>
                <c:pt idx="32">
                  <c:v>1979</c:v>
                </c:pt>
                <c:pt idx="33">
                  <c:v>1980</c:v>
                </c:pt>
                <c:pt idx="34">
                  <c:v>1981</c:v>
                </c:pt>
                <c:pt idx="35">
                  <c:v>1982</c:v>
                </c:pt>
                <c:pt idx="36">
                  <c:v>1983</c:v>
                </c:pt>
                <c:pt idx="37">
                  <c:v>1984</c:v>
                </c:pt>
                <c:pt idx="38">
                  <c:v>1985</c:v>
                </c:pt>
                <c:pt idx="39">
                  <c:v>1986</c:v>
                </c:pt>
                <c:pt idx="40">
                  <c:v>1987</c:v>
                </c:pt>
                <c:pt idx="41">
                  <c:v>1988</c:v>
                </c:pt>
                <c:pt idx="42">
                  <c:v>1989</c:v>
                </c:pt>
                <c:pt idx="43">
                  <c:v>1990</c:v>
                </c:pt>
                <c:pt idx="44">
                  <c:v>1991</c:v>
                </c:pt>
                <c:pt idx="45">
                  <c:v>1992</c:v>
                </c:pt>
                <c:pt idx="46">
                  <c:v>1993</c:v>
                </c:pt>
                <c:pt idx="47">
                  <c:v>1994</c:v>
                </c:pt>
                <c:pt idx="48">
                  <c:v>1995</c:v>
                </c:pt>
                <c:pt idx="49">
                  <c:v>1996</c:v>
                </c:pt>
                <c:pt idx="50">
                  <c:v>1997</c:v>
                </c:pt>
                <c:pt idx="51">
                  <c:v>1998</c:v>
                </c:pt>
                <c:pt idx="52">
                  <c:v>1999</c:v>
                </c:pt>
                <c:pt idx="53">
                  <c:v>2000</c:v>
                </c:pt>
                <c:pt idx="54">
                  <c:v>2001</c:v>
                </c:pt>
                <c:pt idx="55">
                  <c:v>2002</c:v>
                </c:pt>
                <c:pt idx="56">
                  <c:v>2003</c:v>
                </c:pt>
                <c:pt idx="57">
                  <c:v>2004</c:v>
                </c:pt>
                <c:pt idx="58">
                  <c:v>2005</c:v>
                </c:pt>
                <c:pt idx="59">
                  <c:v>2006</c:v>
                </c:pt>
                <c:pt idx="60">
                  <c:v>2007</c:v>
                </c:pt>
                <c:pt idx="61">
                  <c:v>2008</c:v>
                </c:pt>
                <c:pt idx="62">
                  <c:v>2009</c:v>
                </c:pt>
                <c:pt idx="63">
                  <c:v>2010</c:v>
                </c:pt>
                <c:pt idx="64">
                  <c:v>2011</c:v>
                </c:pt>
                <c:pt idx="65">
                  <c:v>2012</c:v>
                </c:pt>
                <c:pt idx="66">
                  <c:v>2013</c:v>
                </c:pt>
                <c:pt idx="67">
                  <c:v>2014</c:v>
                </c:pt>
                <c:pt idx="68">
                  <c:v>2015</c:v>
                </c:pt>
                <c:pt idx="69">
                  <c:v>2016</c:v>
                </c:pt>
                <c:pt idx="70">
                  <c:v>2017</c:v>
                </c:pt>
                <c:pt idx="71">
                  <c:v>2018</c:v>
                </c:pt>
                <c:pt idx="72">
                  <c:v>2019</c:v>
                </c:pt>
                <c:pt idx="73">
                  <c:v>2020</c:v>
                </c:pt>
                <c:pt idx="74">
                  <c:v>2021</c:v>
                </c:pt>
                <c:pt idx="75">
                  <c:v>2022</c:v>
                </c:pt>
                <c:pt idx="76">
                  <c:v>2023</c:v>
                </c:pt>
                <c:pt idx="77">
                  <c:v>2024</c:v>
                </c:pt>
                <c:pt idx="78">
                  <c:v>2025</c:v>
                </c:pt>
                <c:pt idx="79">
                  <c:v>2026</c:v>
                </c:pt>
                <c:pt idx="80">
                  <c:v>2027</c:v>
                </c:pt>
                <c:pt idx="81">
                  <c:v>2028</c:v>
                </c:pt>
                <c:pt idx="82">
                  <c:v>2029</c:v>
                </c:pt>
                <c:pt idx="83">
                  <c:v>2030</c:v>
                </c:pt>
                <c:pt idx="84">
                  <c:v>2031</c:v>
                </c:pt>
                <c:pt idx="85">
                  <c:v>2032</c:v>
                </c:pt>
                <c:pt idx="86">
                  <c:v>2033</c:v>
                </c:pt>
                <c:pt idx="87">
                  <c:v>2034</c:v>
                </c:pt>
                <c:pt idx="88">
                  <c:v>2035</c:v>
                </c:pt>
                <c:pt idx="89">
                  <c:v>2036</c:v>
                </c:pt>
                <c:pt idx="90">
                  <c:v>2037</c:v>
                </c:pt>
                <c:pt idx="91">
                  <c:v>2038</c:v>
                </c:pt>
                <c:pt idx="92">
                  <c:v>2039</c:v>
                </c:pt>
                <c:pt idx="93">
                  <c:v>2040</c:v>
                </c:pt>
                <c:pt idx="94">
                  <c:v>2041</c:v>
                </c:pt>
                <c:pt idx="95">
                  <c:v>2042</c:v>
                </c:pt>
                <c:pt idx="96">
                  <c:v>2043</c:v>
                </c:pt>
                <c:pt idx="97">
                  <c:v>2044</c:v>
                </c:pt>
                <c:pt idx="98">
                  <c:v>2045</c:v>
                </c:pt>
                <c:pt idx="99">
                  <c:v>2046</c:v>
                </c:pt>
                <c:pt idx="100">
                  <c:v>2047</c:v>
                </c:pt>
                <c:pt idx="101">
                  <c:v>2048</c:v>
                </c:pt>
                <c:pt idx="102">
                  <c:v>2049</c:v>
                </c:pt>
                <c:pt idx="103">
                  <c:v>2050</c:v>
                </c:pt>
                <c:pt idx="104">
                  <c:v>2051</c:v>
                </c:pt>
                <c:pt idx="105">
                  <c:v>2052</c:v>
                </c:pt>
                <c:pt idx="106">
                  <c:v>2053</c:v>
                </c:pt>
                <c:pt idx="107">
                  <c:v>2054</c:v>
                </c:pt>
                <c:pt idx="108">
                  <c:v>2055</c:v>
                </c:pt>
                <c:pt idx="109">
                  <c:v>2056</c:v>
                </c:pt>
                <c:pt idx="110">
                  <c:v>2057</c:v>
                </c:pt>
                <c:pt idx="111">
                  <c:v>2058</c:v>
                </c:pt>
                <c:pt idx="112">
                  <c:v>2059</c:v>
                </c:pt>
                <c:pt idx="113">
                  <c:v>2060</c:v>
                </c:pt>
              </c:numCache>
            </c:numRef>
          </c:cat>
          <c:val>
            <c:numRef>
              <c:f>整理!$B$32:$DK$32</c:f>
              <c:numCache>
                <c:formatCode>0.0</c:formatCode>
                <c:ptCount val="114"/>
                <c:pt idx="0">
                  <c:v>4.8</c:v>
                </c:pt>
                <c:pt idx="1">
                  <c:v>4.8</c:v>
                </c:pt>
                <c:pt idx="2">
                  <c:v>4.9000000000000004</c:v>
                </c:pt>
                <c:pt idx="3">
                  <c:v>4.9000000000000004</c:v>
                </c:pt>
                <c:pt idx="4">
                  <c:v>4.9000000000000004</c:v>
                </c:pt>
                <c:pt idx="5">
                  <c:v>5</c:v>
                </c:pt>
                <c:pt idx="6">
                  <c:v>5.0999999999999996</c:v>
                </c:pt>
                <c:pt idx="7">
                  <c:v>5.2</c:v>
                </c:pt>
                <c:pt idx="8">
                  <c:v>5.3</c:v>
                </c:pt>
                <c:pt idx="9">
                  <c:v>5.4</c:v>
                </c:pt>
                <c:pt idx="10">
                  <c:v>5.4</c:v>
                </c:pt>
                <c:pt idx="11">
                  <c:v>5.5</c:v>
                </c:pt>
                <c:pt idx="12">
                  <c:v>5.6</c:v>
                </c:pt>
                <c:pt idx="13">
                  <c:v>5.7</c:v>
                </c:pt>
                <c:pt idx="14">
                  <c:v>5.8</c:v>
                </c:pt>
                <c:pt idx="15">
                  <c:v>5.9</c:v>
                </c:pt>
                <c:pt idx="16">
                  <c:v>6.1</c:v>
                </c:pt>
                <c:pt idx="17">
                  <c:v>6.2</c:v>
                </c:pt>
                <c:pt idx="18">
                  <c:v>6.3</c:v>
                </c:pt>
                <c:pt idx="19">
                  <c:v>6.5</c:v>
                </c:pt>
                <c:pt idx="20">
                  <c:v>6.6</c:v>
                </c:pt>
                <c:pt idx="21">
                  <c:v>6.8</c:v>
                </c:pt>
                <c:pt idx="22">
                  <c:v>6.9</c:v>
                </c:pt>
                <c:pt idx="23">
                  <c:v>7.1</c:v>
                </c:pt>
                <c:pt idx="24">
                  <c:v>7.2</c:v>
                </c:pt>
                <c:pt idx="25">
                  <c:v>7.3</c:v>
                </c:pt>
                <c:pt idx="26">
                  <c:v>7.5</c:v>
                </c:pt>
                <c:pt idx="27">
                  <c:v>7.7</c:v>
                </c:pt>
                <c:pt idx="28">
                  <c:v>7.9</c:v>
                </c:pt>
                <c:pt idx="29">
                  <c:v>8.1</c:v>
                </c:pt>
                <c:pt idx="30">
                  <c:v>8.4</c:v>
                </c:pt>
                <c:pt idx="31">
                  <c:v>8.6</c:v>
                </c:pt>
                <c:pt idx="32">
                  <c:v>8.9</c:v>
                </c:pt>
                <c:pt idx="33">
                  <c:v>9.1</c:v>
                </c:pt>
                <c:pt idx="34">
                  <c:v>9.3000000000000007</c:v>
                </c:pt>
                <c:pt idx="35">
                  <c:v>9.6</c:v>
                </c:pt>
                <c:pt idx="36">
                  <c:v>9.8000000000000007</c:v>
                </c:pt>
                <c:pt idx="37">
                  <c:v>9.9</c:v>
                </c:pt>
                <c:pt idx="38">
                  <c:v>10.3</c:v>
                </c:pt>
                <c:pt idx="39">
                  <c:v>10.6</c:v>
                </c:pt>
                <c:pt idx="40">
                  <c:v>10.9</c:v>
                </c:pt>
                <c:pt idx="41">
                  <c:v>11.2</c:v>
                </c:pt>
                <c:pt idx="42">
                  <c:v>11.6</c:v>
                </c:pt>
                <c:pt idx="43">
                  <c:v>12.1</c:v>
                </c:pt>
                <c:pt idx="44">
                  <c:v>12.6</c:v>
                </c:pt>
                <c:pt idx="45">
                  <c:v>13.1</c:v>
                </c:pt>
                <c:pt idx="46">
                  <c:v>13.5</c:v>
                </c:pt>
                <c:pt idx="47">
                  <c:v>14.1</c:v>
                </c:pt>
                <c:pt idx="48">
                  <c:v>14.6</c:v>
                </c:pt>
                <c:pt idx="49">
                  <c:v>15.1</c:v>
                </c:pt>
                <c:pt idx="50">
                  <c:v>15.7</c:v>
                </c:pt>
                <c:pt idx="51">
                  <c:v>16.2</c:v>
                </c:pt>
                <c:pt idx="52">
                  <c:v>16.7</c:v>
                </c:pt>
                <c:pt idx="53">
                  <c:v>17.399999999999999</c:v>
                </c:pt>
                <c:pt idx="54">
                  <c:v>18</c:v>
                </c:pt>
                <c:pt idx="55">
                  <c:v>18.5</c:v>
                </c:pt>
                <c:pt idx="56">
                  <c:v>19</c:v>
                </c:pt>
                <c:pt idx="57">
                  <c:v>19.5</c:v>
                </c:pt>
                <c:pt idx="58">
                  <c:v>20.2</c:v>
                </c:pt>
                <c:pt idx="59">
                  <c:v>20.8</c:v>
                </c:pt>
                <c:pt idx="60">
                  <c:v>21.5</c:v>
                </c:pt>
                <c:pt idx="61">
                  <c:v>22.1</c:v>
                </c:pt>
                <c:pt idx="62">
                  <c:v>22.7</c:v>
                </c:pt>
                <c:pt idx="63">
                  <c:v>23</c:v>
                </c:pt>
                <c:pt idx="64">
                  <c:v>23.3</c:v>
                </c:pt>
                <c:pt idx="65">
                  <c:v>24.1</c:v>
                </c:pt>
                <c:pt idx="66">
                  <c:v>25.1</c:v>
                </c:pt>
                <c:pt idx="67">
                  <c:v>26</c:v>
                </c:pt>
                <c:pt idx="68">
                  <c:v>26.6</c:v>
                </c:pt>
                <c:pt idx="69">
                  <c:v>27.3</c:v>
                </c:pt>
                <c:pt idx="70">
                  <c:v>27.8</c:v>
                </c:pt>
                <c:pt idx="71">
                  <c:v>28.2</c:v>
                </c:pt>
                <c:pt idx="72">
                  <c:v>28.6</c:v>
                </c:pt>
                <c:pt idx="73">
                  <c:v>28.9</c:v>
                </c:pt>
                <c:pt idx="74">
                  <c:v>29.1</c:v>
                </c:pt>
                <c:pt idx="75">
                  <c:v>29.3</c:v>
                </c:pt>
                <c:pt idx="76">
                  <c:v>29.6</c:v>
                </c:pt>
                <c:pt idx="77">
                  <c:v>29.8</c:v>
                </c:pt>
                <c:pt idx="78">
                  <c:v>30</c:v>
                </c:pt>
                <c:pt idx="79">
                  <c:v>30.2</c:v>
                </c:pt>
                <c:pt idx="80">
                  <c:v>30.4</c:v>
                </c:pt>
                <c:pt idx="81">
                  <c:v>30.6</c:v>
                </c:pt>
                <c:pt idx="82">
                  <c:v>30.9</c:v>
                </c:pt>
                <c:pt idx="83">
                  <c:v>31.2</c:v>
                </c:pt>
                <c:pt idx="84">
                  <c:v>31.3</c:v>
                </c:pt>
                <c:pt idx="85">
                  <c:v>31.6</c:v>
                </c:pt>
                <c:pt idx="86">
                  <c:v>32</c:v>
                </c:pt>
                <c:pt idx="87">
                  <c:v>32.4</c:v>
                </c:pt>
                <c:pt idx="88">
                  <c:v>32.799999999999997</c:v>
                </c:pt>
                <c:pt idx="89">
                  <c:v>33.299999999999997</c:v>
                </c:pt>
                <c:pt idx="90">
                  <c:v>33.799999999999997</c:v>
                </c:pt>
                <c:pt idx="91">
                  <c:v>34.4</c:v>
                </c:pt>
                <c:pt idx="92">
                  <c:v>34.9</c:v>
                </c:pt>
                <c:pt idx="93">
                  <c:v>35.299999999999997</c:v>
                </c:pt>
                <c:pt idx="94">
                  <c:v>35.700000000000003</c:v>
                </c:pt>
                <c:pt idx="95">
                  <c:v>36.1</c:v>
                </c:pt>
                <c:pt idx="96">
                  <c:v>36.4</c:v>
                </c:pt>
                <c:pt idx="97">
                  <c:v>36.6</c:v>
                </c:pt>
                <c:pt idx="98">
                  <c:v>36.799999999999997</c:v>
                </c:pt>
                <c:pt idx="99">
                  <c:v>37</c:v>
                </c:pt>
                <c:pt idx="100">
                  <c:v>37.200000000000003</c:v>
                </c:pt>
                <c:pt idx="101">
                  <c:v>37.4</c:v>
                </c:pt>
                <c:pt idx="102">
                  <c:v>37.5</c:v>
                </c:pt>
                <c:pt idx="103">
                  <c:v>37.700000000000003</c:v>
                </c:pt>
                <c:pt idx="104">
                  <c:v>37.799999999999997</c:v>
                </c:pt>
                <c:pt idx="105">
                  <c:v>37.9</c:v>
                </c:pt>
                <c:pt idx="106">
                  <c:v>38</c:v>
                </c:pt>
                <c:pt idx="107">
                  <c:v>38</c:v>
                </c:pt>
                <c:pt idx="108">
                  <c:v>38</c:v>
                </c:pt>
                <c:pt idx="109">
                  <c:v>38</c:v>
                </c:pt>
                <c:pt idx="110">
                  <c:v>38</c:v>
                </c:pt>
                <c:pt idx="111">
                  <c:v>38</c:v>
                </c:pt>
                <c:pt idx="112">
                  <c:v>38.1</c:v>
                </c:pt>
                <c:pt idx="113">
                  <c:v>38.1</c:v>
                </c:pt>
              </c:numCache>
            </c:numRef>
          </c:val>
          <c:smooth val="0"/>
          <c:extLst>
            <c:ext xmlns:c16="http://schemas.microsoft.com/office/drawing/2014/chart" uri="{C3380CC4-5D6E-409C-BE32-E72D297353CC}">
              <c16:uniqueId val="{00000005-0D23-4AFB-8C73-D735B69C2C08}"/>
            </c:ext>
          </c:extLst>
        </c:ser>
        <c:ser>
          <c:idx val="6"/>
          <c:order val="6"/>
          <c:tx>
            <c:strRef>
              <c:f>整理!$A$33</c:f>
              <c:strCache>
                <c:ptCount val="1"/>
                <c:pt idx="0">
                  <c:v>15-64歳</c:v>
                </c:pt>
              </c:strCache>
            </c:strRef>
          </c:tx>
          <c:spPr>
            <a:ln w="28575" cap="rnd">
              <a:solidFill>
                <a:srgbClr val="33CC33"/>
              </a:solidFill>
              <a:round/>
            </a:ln>
            <a:effectLst/>
          </c:spPr>
          <c:marker>
            <c:symbol val="none"/>
          </c:marker>
          <c:cat>
            <c:numRef>
              <c:f>整理!$B$26:$DK$26</c:f>
              <c:numCache>
                <c:formatCode>General</c:formatCode>
                <c:ptCount val="114"/>
                <c:pt idx="0">
                  <c:v>1947</c:v>
                </c:pt>
                <c:pt idx="1">
                  <c:v>1948</c:v>
                </c:pt>
                <c:pt idx="2">
                  <c:v>1949</c:v>
                </c:pt>
                <c:pt idx="3">
                  <c:v>1950</c:v>
                </c:pt>
                <c:pt idx="4">
                  <c:v>1951</c:v>
                </c:pt>
                <c:pt idx="5">
                  <c:v>1952</c:v>
                </c:pt>
                <c:pt idx="6">
                  <c:v>1953</c:v>
                </c:pt>
                <c:pt idx="7">
                  <c:v>1954</c:v>
                </c:pt>
                <c:pt idx="8">
                  <c:v>1955</c:v>
                </c:pt>
                <c:pt idx="9">
                  <c:v>1956</c:v>
                </c:pt>
                <c:pt idx="10">
                  <c:v>1957</c:v>
                </c:pt>
                <c:pt idx="11">
                  <c:v>1958</c:v>
                </c:pt>
                <c:pt idx="12">
                  <c:v>1959</c:v>
                </c:pt>
                <c:pt idx="13">
                  <c:v>1960</c:v>
                </c:pt>
                <c:pt idx="14">
                  <c:v>1961</c:v>
                </c:pt>
                <c:pt idx="15">
                  <c:v>1962</c:v>
                </c:pt>
                <c:pt idx="16">
                  <c:v>1963</c:v>
                </c:pt>
                <c:pt idx="17">
                  <c:v>1964</c:v>
                </c:pt>
                <c:pt idx="18">
                  <c:v>1965</c:v>
                </c:pt>
                <c:pt idx="19">
                  <c:v>1966</c:v>
                </c:pt>
                <c:pt idx="20">
                  <c:v>1967</c:v>
                </c:pt>
                <c:pt idx="21">
                  <c:v>1968</c:v>
                </c:pt>
                <c:pt idx="22">
                  <c:v>1969</c:v>
                </c:pt>
                <c:pt idx="23">
                  <c:v>1970</c:v>
                </c:pt>
                <c:pt idx="24">
                  <c:v>1971</c:v>
                </c:pt>
                <c:pt idx="25">
                  <c:v>1972</c:v>
                </c:pt>
                <c:pt idx="26">
                  <c:v>1973</c:v>
                </c:pt>
                <c:pt idx="27">
                  <c:v>1974</c:v>
                </c:pt>
                <c:pt idx="28">
                  <c:v>1975</c:v>
                </c:pt>
                <c:pt idx="29">
                  <c:v>1976</c:v>
                </c:pt>
                <c:pt idx="30">
                  <c:v>1977</c:v>
                </c:pt>
                <c:pt idx="31">
                  <c:v>1978</c:v>
                </c:pt>
                <c:pt idx="32">
                  <c:v>1979</c:v>
                </c:pt>
                <c:pt idx="33">
                  <c:v>1980</c:v>
                </c:pt>
                <c:pt idx="34">
                  <c:v>1981</c:v>
                </c:pt>
                <c:pt idx="35">
                  <c:v>1982</c:v>
                </c:pt>
                <c:pt idx="36">
                  <c:v>1983</c:v>
                </c:pt>
                <c:pt idx="37">
                  <c:v>1984</c:v>
                </c:pt>
                <c:pt idx="38">
                  <c:v>1985</c:v>
                </c:pt>
                <c:pt idx="39">
                  <c:v>1986</c:v>
                </c:pt>
                <c:pt idx="40">
                  <c:v>1987</c:v>
                </c:pt>
                <c:pt idx="41">
                  <c:v>1988</c:v>
                </c:pt>
                <c:pt idx="42">
                  <c:v>1989</c:v>
                </c:pt>
                <c:pt idx="43">
                  <c:v>1990</c:v>
                </c:pt>
                <c:pt idx="44">
                  <c:v>1991</c:v>
                </c:pt>
                <c:pt idx="45">
                  <c:v>1992</c:v>
                </c:pt>
                <c:pt idx="46">
                  <c:v>1993</c:v>
                </c:pt>
                <c:pt idx="47">
                  <c:v>1994</c:v>
                </c:pt>
                <c:pt idx="48">
                  <c:v>1995</c:v>
                </c:pt>
                <c:pt idx="49">
                  <c:v>1996</c:v>
                </c:pt>
                <c:pt idx="50">
                  <c:v>1997</c:v>
                </c:pt>
                <c:pt idx="51">
                  <c:v>1998</c:v>
                </c:pt>
                <c:pt idx="52">
                  <c:v>1999</c:v>
                </c:pt>
                <c:pt idx="53">
                  <c:v>2000</c:v>
                </c:pt>
                <c:pt idx="54">
                  <c:v>2001</c:v>
                </c:pt>
                <c:pt idx="55">
                  <c:v>2002</c:v>
                </c:pt>
                <c:pt idx="56">
                  <c:v>2003</c:v>
                </c:pt>
                <c:pt idx="57">
                  <c:v>2004</c:v>
                </c:pt>
                <c:pt idx="58">
                  <c:v>2005</c:v>
                </c:pt>
                <c:pt idx="59">
                  <c:v>2006</c:v>
                </c:pt>
                <c:pt idx="60">
                  <c:v>2007</c:v>
                </c:pt>
                <c:pt idx="61">
                  <c:v>2008</c:v>
                </c:pt>
                <c:pt idx="62">
                  <c:v>2009</c:v>
                </c:pt>
                <c:pt idx="63">
                  <c:v>2010</c:v>
                </c:pt>
                <c:pt idx="64">
                  <c:v>2011</c:v>
                </c:pt>
                <c:pt idx="65">
                  <c:v>2012</c:v>
                </c:pt>
                <c:pt idx="66">
                  <c:v>2013</c:v>
                </c:pt>
                <c:pt idx="67">
                  <c:v>2014</c:v>
                </c:pt>
                <c:pt idx="68">
                  <c:v>2015</c:v>
                </c:pt>
                <c:pt idx="69">
                  <c:v>2016</c:v>
                </c:pt>
                <c:pt idx="70">
                  <c:v>2017</c:v>
                </c:pt>
                <c:pt idx="71">
                  <c:v>2018</c:v>
                </c:pt>
                <c:pt idx="72">
                  <c:v>2019</c:v>
                </c:pt>
                <c:pt idx="73">
                  <c:v>2020</c:v>
                </c:pt>
                <c:pt idx="74">
                  <c:v>2021</c:v>
                </c:pt>
                <c:pt idx="75">
                  <c:v>2022</c:v>
                </c:pt>
                <c:pt idx="76">
                  <c:v>2023</c:v>
                </c:pt>
                <c:pt idx="77">
                  <c:v>2024</c:v>
                </c:pt>
                <c:pt idx="78">
                  <c:v>2025</c:v>
                </c:pt>
                <c:pt idx="79">
                  <c:v>2026</c:v>
                </c:pt>
                <c:pt idx="80">
                  <c:v>2027</c:v>
                </c:pt>
                <c:pt idx="81">
                  <c:v>2028</c:v>
                </c:pt>
                <c:pt idx="82">
                  <c:v>2029</c:v>
                </c:pt>
                <c:pt idx="83">
                  <c:v>2030</c:v>
                </c:pt>
                <c:pt idx="84">
                  <c:v>2031</c:v>
                </c:pt>
                <c:pt idx="85">
                  <c:v>2032</c:v>
                </c:pt>
                <c:pt idx="86">
                  <c:v>2033</c:v>
                </c:pt>
                <c:pt idx="87">
                  <c:v>2034</c:v>
                </c:pt>
                <c:pt idx="88">
                  <c:v>2035</c:v>
                </c:pt>
                <c:pt idx="89">
                  <c:v>2036</c:v>
                </c:pt>
                <c:pt idx="90">
                  <c:v>2037</c:v>
                </c:pt>
                <c:pt idx="91">
                  <c:v>2038</c:v>
                </c:pt>
                <c:pt idx="92">
                  <c:v>2039</c:v>
                </c:pt>
                <c:pt idx="93">
                  <c:v>2040</c:v>
                </c:pt>
                <c:pt idx="94">
                  <c:v>2041</c:v>
                </c:pt>
                <c:pt idx="95">
                  <c:v>2042</c:v>
                </c:pt>
                <c:pt idx="96">
                  <c:v>2043</c:v>
                </c:pt>
                <c:pt idx="97">
                  <c:v>2044</c:v>
                </c:pt>
                <c:pt idx="98">
                  <c:v>2045</c:v>
                </c:pt>
                <c:pt idx="99">
                  <c:v>2046</c:v>
                </c:pt>
                <c:pt idx="100">
                  <c:v>2047</c:v>
                </c:pt>
                <c:pt idx="101">
                  <c:v>2048</c:v>
                </c:pt>
                <c:pt idx="102">
                  <c:v>2049</c:v>
                </c:pt>
                <c:pt idx="103">
                  <c:v>2050</c:v>
                </c:pt>
                <c:pt idx="104">
                  <c:v>2051</c:v>
                </c:pt>
                <c:pt idx="105">
                  <c:v>2052</c:v>
                </c:pt>
                <c:pt idx="106">
                  <c:v>2053</c:v>
                </c:pt>
                <c:pt idx="107">
                  <c:v>2054</c:v>
                </c:pt>
                <c:pt idx="108">
                  <c:v>2055</c:v>
                </c:pt>
                <c:pt idx="109">
                  <c:v>2056</c:v>
                </c:pt>
                <c:pt idx="110">
                  <c:v>2057</c:v>
                </c:pt>
                <c:pt idx="111">
                  <c:v>2058</c:v>
                </c:pt>
                <c:pt idx="112">
                  <c:v>2059</c:v>
                </c:pt>
                <c:pt idx="113">
                  <c:v>2060</c:v>
                </c:pt>
              </c:numCache>
            </c:numRef>
          </c:cat>
          <c:val>
            <c:numRef>
              <c:f>整理!$B$33:$DK$33</c:f>
              <c:numCache>
                <c:formatCode>0.0</c:formatCode>
                <c:ptCount val="114"/>
                <c:pt idx="0">
                  <c:v>59.9</c:v>
                </c:pt>
                <c:pt idx="1">
                  <c:v>59.8</c:v>
                </c:pt>
                <c:pt idx="2">
                  <c:v>59.6</c:v>
                </c:pt>
                <c:pt idx="3">
                  <c:v>59.7</c:v>
                </c:pt>
                <c:pt idx="4">
                  <c:v>60</c:v>
                </c:pt>
                <c:pt idx="5">
                  <c:v>60.4</c:v>
                </c:pt>
                <c:pt idx="6">
                  <c:v>60.7</c:v>
                </c:pt>
                <c:pt idx="7">
                  <c:v>60.9</c:v>
                </c:pt>
                <c:pt idx="8">
                  <c:v>61.3</c:v>
                </c:pt>
                <c:pt idx="9">
                  <c:v>62</c:v>
                </c:pt>
                <c:pt idx="10">
                  <c:v>62.8</c:v>
                </c:pt>
                <c:pt idx="11">
                  <c:v>63.5</c:v>
                </c:pt>
                <c:pt idx="12">
                  <c:v>64.2</c:v>
                </c:pt>
                <c:pt idx="13">
                  <c:v>64.2</c:v>
                </c:pt>
                <c:pt idx="14">
                  <c:v>64.400000000000006</c:v>
                </c:pt>
                <c:pt idx="15">
                  <c:v>65.400000000000006</c:v>
                </c:pt>
                <c:pt idx="16">
                  <c:v>66.5</c:v>
                </c:pt>
                <c:pt idx="17">
                  <c:v>67.5</c:v>
                </c:pt>
                <c:pt idx="18">
                  <c:v>68.099999999999994</c:v>
                </c:pt>
                <c:pt idx="19">
                  <c:v>68.8</c:v>
                </c:pt>
                <c:pt idx="20">
                  <c:v>69</c:v>
                </c:pt>
                <c:pt idx="21">
                  <c:v>69.099999999999994</c:v>
                </c:pt>
                <c:pt idx="22">
                  <c:v>69.099999999999994</c:v>
                </c:pt>
                <c:pt idx="23">
                  <c:v>69</c:v>
                </c:pt>
                <c:pt idx="24">
                  <c:v>68.900000000000006</c:v>
                </c:pt>
                <c:pt idx="25">
                  <c:v>68.5</c:v>
                </c:pt>
                <c:pt idx="26">
                  <c:v>68.2</c:v>
                </c:pt>
                <c:pt idx="27">
                  <c:v>67.900000000000006</c:v>
                </c:pt>
                <c:pt idx="28">
                  <c:v>67.7</c:v>
                </c:pt>
                <c:pt idx="29">
                  <c:v>67.599999999999994</c:v>
                </c:pt>
                <c:pt idx="30">
                  <c:v>67.400000000000006</c:v>
                </c:pt>
                <c:pt idx="31">
                  <c:v>67.3</c:v>
                </c:pt>
                <c:pt idx="32">
                  <c:v>67.3</c:v>
                </c:pt>
                <c:pt idx="33">
                  <c:v>67.400000000000006</c:v>
                </c:pt>
                <c:pt idx="34">
                  <c:v>67.2</c:v>
                </c:pt>
                <c:pt idx="35">
                  <c:v>67.5</c:v>
                </c:pt>
                <c:pt idx="36">
                  <c:v>67.7</c:v>
                </c:pt>
                <c:pt idx="37">
                  <c:v>68</c:v>
                </c:pt>
                <c:pt idx="38">
                  <c:v>68.2</c:v>
                </c:pt>
                <c:pt idx="39">
                  <c:v>68.5</c:v>
                </c:pt>
                <c:pt idx="40">
                  <c:v>68.900000000000006</c:v>
                </c:pt>
                <c:pt idx="41">
                  <c:v>69.2</c:v>
                </c:pt>
                <c:pt idx="42">
                  <c:v>69.599999999999994</c:v>
                </c:pt>
                <c:pt idx="43">
                  <c:v>69.7</c:v>
                </c:pt>
                <c:pt idx="44">
                  <c:v>69.8</c:v>
                </c:pt>
                <c:pt idx="45">
                  <c:v>69.8</c:v>
                </c:pt>
                <c:pt idx="46">
                  <c:v>69.8</c:v>
                </c:pt>
                <c:pt idx="47">
                  <c:v>69.599999999999994</c:v>
                </c:pt>
                <c:pt idx="48">
                  <c:v>69.5</c:v>
                </c:pt>
                <c:pt idx="49">
                  <c:v>69.3</c:v>
                </c:pt>
                <c:pt idx="50">
                  <c:v>69</c:v>
                </c:pt>
                <c:pt idx="51">
                  <c:v>68.7</c:v>
                </c:pt>
                <c:pt idx="52">
                  <c:v>68.5</c:v>
                </c:pt>
                <c:pt idx="53">
                  <c:v>68.099999999999994</c:v>
                </c:pt>
                <c:pt idx="54">
                  <c:v>67.7</c:v>
                </c:pt>
                <c:pt idx="55">
                  <c:v>67.3</c:v>
                </c:pt>
                <c:pt idx="56">
                  <c:v>66.900000000000006</c:v>
                </c:pt>
                <c:pt idx="57">
                  <c:v>66.599999999999994</c:v>
                </c:pt>
                <c:pt idx="58">
                  <c:v>66.099999999999994</c:v>
                </c:pt>
                <c:pt idx="59">
                  <c:v>65.5</c:v>
                </c:pt>
                <c:pt idx="60">
                  <c:v>65</c:v>
                </c:pt>
                <c:pt idx="61">
                  <c:v>64.5</c:v>
                </c:pt>
                <c:pt idx="62">
                  <c:v>63.9</c:v>
                </c:pt>
                <c:pt idx="63">
                  <c:v>63.8</c:v>
                </c:pt>
                <c:pt idx="64">
                  <c:v>63.6</c:v>
                </c:pt>
                <c:pt idx="65">
                  <c:v>62.9</c:v>
                </c:pt>
                <c:pt idx="66">
                  <c:v>62.1</c:v>
                </c:pt>
                <c:pt idx="67">
                  <c:v>61.3</c:v>
                </c:pt>
                <c:pt idx="68">
                  <c:v>60.8</c:v>
                </c:pt>
                <c:pt idx="69">
                  <c:v>60.3</c:v>
                </c:pt>
                <c:pt idx="70">
                  <c:v>59.9</c:v>
                </c:pt>
                <c:pt idx="71">
                  <c:v>59.6</c:v>
                </c:pt>
                <c:pt idx="72">
                  <c:v>59.3</c:v>
                </c:pt>
                <c:pt idx="73">
                  <c:v>59.1</c:v>
                </c:pt>
                <c:pt idx="74">
                  <c:v>58.9</c:v>
                </c:pt>
                <c:pt idx="75">
                  <c:v>58.8</c:v>
                </c:pt>
                <c:pt idx="76">
                  <c:v>58.7</c:v>
                </c:pt>
                <c:pt idx="77">
                  <c:v>58.6</c:v>
                </c:pt>
                <c:pt idx="78">
                  <c:v>58.5</c:v>
                </c:pt>
                <c:pt idx="79">
                  <c:v>58.4</c:v>
                </c:pt>
                <c:pt idx="80">
                  <c:v>58.3</c:v>
                </c:pt>
                <c:pt idx="81">
                  <c:v>58.2</c:v>
                </c:pt>
                <c:pt idx="82">
                  <c:v>58</c:v>
                </c:pt>
                <c:pt idx="83">
                  <c:v>57.7</c:v>
                </c:pt>
                <c:pt idx="84">
                  <c:v>57.7</c:v>
                </c:pt>
                <c:pt idx="85">
                  <c:v>57.4</c:v>
                </c:pt>
                <c:pt idx="86">
                  <c:v>57.1</c:v>
                </c:pt>
                <c:pt idx="87">
                  <c:v>56.8</c:v>
                </c:pt>
                <c:pt idx="88">
                  <c:v>56.4</c:v>
                </c:pt>
                <c:pt idx="89">
                  <c:v>55.9</c:v>
                </c:pt>
                <c:pt idx="90">
                  <c:v>55.4</c:v>
                </c:pt>
                <c:pt idx="91">
                  <c:v>54.9</c:v>
                </c:pt>
                <c:pt idx="92">
                  <c:v>54.3</c:v>
                </c:pt>
                <c:pt idx="93">
                  <c:v>53.9</c:v>
                </c:pt>
                <c:pt idx="94">
                  <c:v>53.5</c:v>
                </c:pt>
                <c:pt idx="95">
                  <c:v>53.2</c:v>
                </c:pt>
                <c:pt idx="96">
                  <c:v>52.9</c:v>
                </c:pt>
                <c:pt idx="97">
                  <c:v>52.7</c:v>
                </c:pt>
                <c:pt idx="98">
                  <c:v>52.5</c:v>
                </c:pt>
                <c:pt idx="99">
                  <c:v>52.3</c:v>
                </c:pt>
                <c:pt idx="100">
                  <c:v>52.2</c:v>
                </c:pt>
                <c:pt idx="101">
                  <c:v>52</c:v>
                </c:pt>
                <c:pt idx="102">
                  <c:v>51.9</c:v>
                </c:pt>
                <c:pt idx="103">
                  <c:v>51.8</c:v>
                </c:pt>
                <c:pt idx="104">
                  <c:v>51.7</c:v>
                </c:pt>
                <c:pt idx="105">
                  <c:v>51.6</c:v>
                </c:pt>
                <c:pt idx="106">
                  <c:v>51.6</c:v>
                </c:pt>
                <c:pt idx="107">
                  <c:v>51.6</c:v>
                </c:pt>
                <c:pt idx="108">
                  <c:v>51.6</c:v>
                </c:pt>
                <c:pt idx="109">
                  <c:v>51.6</c:v>
                </c:pt>
                <c:pt idx="110">
                  <c:v>51.6</c:v>
                </c:pt>
                <c:pt idx="111">
                  <c:v>51.7</c:v>
                </c:pt>
                <c:pt idx="112">
                  <c:v>51.7</c:v>
                </c:pt>
                <c:pt idx="113">
                  <c:v>51.6</c:v>
                </c:pt>
              </c:numCache>
            </c:numRef>
          </c:val>
          <c:smooth val="0"/>
          <c:extLst>
            <c:ext xmlns:c16="http://schemas.microsoft.com/office/drawing/2014/chart" uri="{C3380CC4-5D6E-409C-BE32-E72D297353CC}">
              <c16:uniqueId val="{00000006-0D23-4AFB-8C73-D735B69C2C08}"/>
            </c:ext>
          </c:extLst>
        </c:ser>
        <c:ser>
          <c:idx val="7"/>
          <c:order val="7"/>
          <c:tx>
            <c:strRef>
              <c:f>整理!$A$34</c:f>
              <c:strCache>
                <c:ptCount val="1"/>
                <c:pt idx="0">
                  <c:v>0-14歳</c:v>
                </c:pt>
              </c:strCache>
            </c:strRef>
          </c:tx>
          <c:spPr>
            <a:ln w="28575" cap="rnd">
              <a:solidFill>
                <a:srgbClr val="33CCFF"/>
              </a:solidFill>
              <a:round/>
            </a:ln>
            <a:effectLst/>
          </c:spPr>
          <c:marker>
            <c:symbol val="none"/>
          </c:marker>
          <c:cat>
            <c:numRef>
              <c:f>整理!$B$26:$DK$26</c:f>
              <c:numCache>
                <c:formatCode>General</c:formatCode>
                <c:ptCount val="114"/>
                <c:pt idx="0">
                  <c:v>1947</c:v>
                </c:pt>
                <c:pt idx="1">
                  <c:v>1948</c:v>
                </c:pt>
                <c:pt idx="2">
                  <c:v>1949</c:v>
                </c:pt>
                <c:pt idx="3">
                  <c:v>1950</c:v>
                </c:pt>
                <c:pt idx="4">
                  <c:v>1951</c:v>
                </c:pt>
                <c:pt idx="5">
                  <c:v>1952</c:v>
                </c:pt>
                <c:pt idx="6">
                  <c:v>1953</c:v>
                </c:pt>
                <c:pt idx="7">
                  <c:v>1954</c:v>
                </c:pt>
                <c:pt idx="8">
                  <c:v>1955</c:v>
                </c:pt>
                <c:pt idx="9">
                  <c:v>1956</c:v>
                </c:pt>
                <c:pt idx="10">
                  <c:v>1957</c:v>
                </c:pt>
                <c:pt idx="11">
                  <c:v>1958</c:v>
                </c:pt>
                <c:pt idx="12">
                  <c:v>1959</c:v>
                </c:pt>
                <c:pt idx="13">
                  <c:v>1960</c:v>
                </c:pt>
                <c:pt idx="14">
                  <c:v>1961</c:v>
                </c:pt>
                <c:pt idx="15">
                  <c:v>1962</c:v>
                </c:pt>
                <c:pt idx="16">
                  <c:v>1963</c:v>
                </c:pt>
                <c:pt idx="17">
                  <c:v>1964</c:v>
                </c:pt>
                <c:pt idx="18">
                  <c:v>1965</c:v>
                </c:pt>
                <c:pt idx="19">
                  <c:v>1966</c:v>
                </c:pt>
                <c:pt idx="20">
                  <c:v>1967</c:v>
                </c:pt>
                <c:pt idx="21">
                  <c:v>1968</c:v>
                </c:pt>
                <c:pt idx="22">
                  <c:v>1969</c:v>
                </c:pt>
                <c:pt idx="23">
                  <c:v>1970</c:v>
                </c:pt>
                <c:pt idx="24">
                  <c:v>1971</c:v>
                </c:pt>
                <c:pt idx="25">
                  <c:v>1972</c:v>
                </c:pt>
                <c:pt idx="26">
                  <c:v>1973</c:v>
                </c:pt>
                <c:pt idx="27">
                  <c:v>1974</c:v>
                </c:pt>
                <c:pt idx="28">
                  <c:v>1975</c:v>
                </c:pt>
                <c:pt idx="29">
                  <c:v>1976</c:v>
                </c:pt>
                <c:pt idx="30">
                  <c:v>1977</c:v>
                </c:pt>
                <c:pt idx="31">
                  <c:v>1978</c:v>
                </c:pt>
                <c:pt idx="32">
                  <c:v>1979</c:v>
                </c:pt>
                <c:pt idx="33">
                  <c:v>1980</c:v>
                </c:pt>
                <c:pt idx="34">
                  <c:v>1981</c:v>
                </c:pt>
                <c:pt idx="35">
                  <c:v>1982</c:v>
                </c:pt>
                <c:pt idx="36">
                  <c:v>1983</c:v>
                </c:pt>
                <c:pt idx="37">
                  <c:v>1984</c:v>
                </c:pt>
                <c:pt idx="38">
                  <c:v>1985</c:v>
                </c:pt>
                <c:pt idx="39">
                  <c:v>1986</c:v>
                </c:pt>
                <c:pt idx="40">
                  <c:v>1987</c:v>
                </c:pt>
                <c:pt idx="41">
                  <c:v>1988</c:v>
                </c:pt>
                <c:pt idx="42">
                  <c:v>1989</c:v>
                </c:pt>
                <c:pt idx="43">
                  <c:v>1990</c:v>
                </c:pt>
                <c:pt idx="44">
                  <c:v>1991</c:v>
                </c:pt>
                <c:pt idx="45">
                  <c:v>1992</c:v>
                </c:pt>
                <c:pt idx="46">
                  <c:v>1993</c:v>
                </c:pt>
                <c:pt idx="47">
                  <c:v>1994</c:v>
                </c:pt>
                <c:pt idx="48">
                  <c:v>1995</c:v>
                </c:pt>
                <c:pt idx="49">
                  <c:v>1996</c:v>
                </c:pt>
                <c:pt idx="50">
                  <c:v>1997</c:v>
                </c:pt>
                <c:pt idx="51">
                  <c:v>1998</c:v>
                </c:pt>
                <c:pt idx="52">
                  <c:v>1999</c:v>
                </c:pt>
                <c:pt idx="53">
                  <c:v>2000</c:v>
                </c:pt>
                <c:pt idx="54">
                  <c:v>2001</c:v>
                </c:pt>
                <c:pt idx="55">
                  <c:v>2002</c:v>
                </c:pt>
                <c:pt idx="56">
                  <c:v>2003</c:v>
                </c:pt>
                <c:pt idx="57">
                  <c:v>2004</c:v>
                </c:pt>
                <c:pt idx="58">
                  <c:v>2005</c:v>
                </c:pt>
                <c:pt idx="59">
                  <c:v>2006</c:v>
                </c:pt>
                <c:pt idx="60">
                  <c:v>2007</c:v>
                </c:pt>
                <c:pt idx="61">
                  <c:v>2008</c:v>
                </c:pt>
                <c:pt idx="62">
                  <c:v>2009</c:v>
                </c:pt>
                <c:pt idx="63">
                  <c:v>2010</c:v>
                </c:pt>
                <c:pt idx="64">
                  <c:v>2011</c:v>
                </c:pt>
                <c:pt idx="65">
                  <c:v>2012</c:v>
                </c:pt>
                <c:pt idx="66">
                  <c:v>2013</c:v>
                </c:pt>
                <c:pt idx="67">
                  <c:v>2014</c:v>
                </c:pt>
                <c:pt idx="68">
                  <c:v>2015</c:v>
                </c:pt>
                <c:pt idx="69">
                  <c:v>2016</c:v>
                </c:pt>
                <c:pt idx="70">
                  <c:v>2017</c:v>
                </c:pt>
                <c:pt idx="71">
                  <c:v>2018</c:v>
                </c:pt>
                <c:pt idx="72">
                  <c:v>2019</c:v>
                </c:pt>
                <c:pt idx="73">
                  <c:v>2020</c:v>
                </c:pt>
                <c:pt idx="74">
                  <c:v>2021</c:v>
                </c:pt>
                <c:pt idx="75">
                  <c:v>2022</c:v>
                </c:pt>
                <c:pt idx="76">
                  <c:v>2023</c:v>
                </c:pt>
                <c:pt idx="77">
                  <c:v>2024</c:v>
                </c:pt>
                <c:pt idx="78">
                  <c:v>2025</c:v>
                </c:pt>
                <c:pt idx="79">
                  <c:v>2026</c:v>
                </c:pt>
                <c:pt idx="80">
                  <c:v>2027</c:v>
                </c:pt>
                <c:pt idx="81">
                  <c:v>2028</c:v>
                </c:pt>
                <c:pt idx="82">
                  <c:v>2029</c:v>
                </c:pt>
                <c:pt idx="83">
                  <c:v>2030</c:v>
                </c:pt>
                <c:pt idx="84">
                  <c:v>2031</c:v>
                </c:pt>
                <c:pt idx="85">
                  <c:v>2032</c:v>
                </c:pt>
                <c:pt idx="86">
                  <c:v>2033</c:v>
                </c:pt>
                <c:pt idx="87">
                  <c:v>2034</c:v>
                </c:pt>
                <c:pt idx="88">
                  <c:v>2035</c:v>
                </c:pt>
                <c:pt idx="89">
                  <c:v>2036</c:v>
                </c:pt>
                <c:pt idx="90">
                  <c:v>2037</c:v>
                </c:pt>
                <c:pt idx="91">
                  <c:v>2038</c:v>
                </c:pt>
                <c:pt idx="92">
                  <c:v>2039</c:v>
                </c:pt>
                <c:pt idx="93">
                  <c:v>2040</c:v>
                </c:pt>
                <c:pt idx="94">
                  <c:v>2041</c:v>
                </c:pt>
                <c:pt idx="95">
                  <c:v>2042</c:v>
                </c:pt>
                <c:pt idx="96">
                  <c:v>2043</c:v>
                </c:pt>
                <c:pt idx="97">
                  <c:v>2044</c:v>
                </c:pt>
                <c:pt idx="98">
                  <c:v>2045</c:v>
                </c:pt>
                <c:pt idx="99">
                  <c:v>2046</c:v>
                </c:pt>
                <c:pt idx="100">
                  <c:v>2047</c:v>
                </c:pt>
                <c:pt idx="101">
                  <c:v>2048</c:v>
                </c:pt>
                <c:pt idx="102">
                  <c:v>2049</c:v>
                </c:pt>
                <c:pt idx="103">
                  <c:v>2050</c:v>
                </c:pt>
                <c:pt idx="104">
                  <c:v>2051</c:v>
                </c:pt>
                <c:pt idx="105">
                  <c:v>2052</c:v>
                </c:pt>
                <c:pt idx="106">
                  <c:v>2053</c:v>
                </c:pt>
                <c:pt idx="107">
                  <c:v>2054</c:v>
                </c:pt>
                <c:pt idx="108">
                  <c:v>2055</c:v>
                </c:pt>
                <c:pt idx="109">
                  <c:v>2056</c:v>
                </c:pt>
                <c:pt idx="110">
                  <c:v>2057</c:v>
                </c:pt>
                <c:pt idx="111">
                  <c:v>2058</c:v>
                </c:pt>
                <c:pt idx="112">
                  <c:v>2059</c:v>
                </c:pt>
                <c:pt idx="113">
                  <c:v>2060</c:v>
                </c:pt>
              </c:numCache>
            </c:numRef>
          </c:cat>
          <c:val>
            <c:numRef>
              <c:f>整理!$B$34:$DK$34</c:f>
              <c:numCache>
                <c:formatCode>0.0</c:formatCode>
                <c:ptCount val="114"/>
                <c:pt idx="0">
                  <c:v>35.299999999999997</c:v>
                </c:pt>
                <c:pt idx="1">
                  <c:v>35.4</c:v>
                </c:pt>
                <c:pt idx="2">
                  <c:v>35.5</c:v>
                </c:pt>
                <c:pt idx="3">
                  <c:v>35.4</c:v>
                </c:pt>
                <c:pt idx="4">
                  <c:v>35.1</c:v>
                </c:pt>
                <c:pt idx="5">
                  <c:v>34.6</c:v>
                </c:pt>
                <c:pt idx="6">
                  <c:v>34.200000000000003</c:v>
                </c:pt>
                <c:pt idx="7">
                  <c:v>33.9</c:v>
                </c:pt>
                <c:pt idx="8">
                  <c:v>33.4</c:v>
                </c:pt>
                <c:pt idx="9">
                  <c:v>32.6</c:v>
                </c:pt>
                <c:pt idx="10">
                  <c:v>31.7</c:v>
                </c:pt>
                <c:pt idx="11">
                  <c:v>31</c:v>
                </c:pt>
                <c:pt idx="12">
                  <c:v>30.2</c:v>
                </c:pt>
                <c:pt idx="13">
                  <c:v>30</c:v>
                </c:pt>
                <c:pt idx="14">
                  <c:v>29.8</c:v>
                </c:pt>
                <c:pt idx="15">
                  <c:v>28.7</c:v>
                </c:pt>
                <c:pt idx="16">
                  <c:v>27.5</c:v>
                </c:pt>
                <c:pt idx="17">
                  <c:v>26.3</c:v>
                </c:pt>
                <c:pt idx="18">
                  <c:v>25.6</c:v>
                </c:pt>
                <c:pt idx="19">
                  <c:v>24.8</c:v>
                </c:pt>
                <c:pt idx="20">
                  <c:v>24.4</c:v>
                </c:pt>
                <c:pt idx="21">
                  <c:v>24.1</c:v>
                </c:pt>
                <c:pt idx="22">
                  <c:v>24</c:v>
                </c:pt>
                <c:pt idx="23">
                  <c:v>23.9</c:v>
                </c:pt>
                <c:pt idx="24">
                  <c:v>24</c:v>
                </c:pt>
                <c:pt idx="25">
                  <c:v>24.2</c:v>
                </c:pt>
                <c:pt idx="26">
                  <c:v>24.3</c:v>
                </c:pt>
                <c:pt idx="27">
                  <c:v>24.4</c:v>
                </c:pt>
                <c:pt idx="28">
                  <c:v>24.3</c:v>
                </c:pt>
                <c:pt idx="29">
                  <c:v>24.3</c:v>
                </c:pt>
                <c:pt idx="30">
                  <c:v>24.2</c:v>
                </c:pt>
                <c:pt idx="31">
                  <c:v>24.1</c:v>
                </c:pt>
                <c:pt idx="32">
                  <c:v>23.8</c:v>
                </c:pt>
                <c:pt idx="33">
                  <c:v>23.5</c:v>
                </c:pt>
                <c:pt idx="34">
                  <c:v>23.4</c:v>
                </c:pt>
                <c:pt idx="35">
                  <c:v>23</c:v>
                </c:pt>
                <c:pt idx="36">
                  <c:v>22.5</c:v>
                </c:pt>
                <c:pt idx="37">
                  <c:v>22</c:v>
                </c:pt>
                <c:pt idx="38">
                  <c:v>21.5</c:v>
                </c:pt>
                <c:pt idx="39">
                  <c:v>20.9</c:v>
                </c:pt>
                <c:pt idx="40">
                  <c:v>20.2</c:v>
                </c:pt>
                <c:pt idx="41">
                  <c:v>19.5</c:v>
                </c:pt>
                <c:pt idx="42">
                  <c:v>18.8</c:v>
                </c:pt>
                <c:pt idx="43">
                  <c:v>18.2</c:v>
                </c:pt>
                <c:pt idx="44">
                  <c:v>17.7</c:v>
                </c:pt>
                <c:pt idx="45">
                  <c:v>17.2</c:v>
                </c:pt>
                <c:pt idx="46">
                  <c:v>16.7</c:v>
                </c:pt>
                <c:pt idx="47">
                  <c:v>16.3</c:v>
                </c:pt>
                <c:pt idx="48">
                  <c:v>16</c:v>
                </c:pt>
                <c:pt idx="49">
                  <c:v>15.6</c:v>
                </c:pt>
                <c:pt idx="50">
                  <c:v>15.3</c:v>
                </c:pt>
                <c:pt idx="51">
                  <c:v>15.1</c:v>
                </c:pt>
                <c:pt idx="52">
                  <c:v>14.8</c:v>
                </c:pt>
                <c:pt idx="53">
                  <c:v>14.6</c:v>
                </c:pt>
                <c:pt idx="54">
                  <c:v>14.4</c:v>
                </c:pt>
                <c:pt idx="55">
                  <c:v>14.2</c:v>
                </c:pt>
                <c:pt idx="56">
                  <c:v>14</c:v>
                </c:pt>
                <c:pt idx="57">
                  <c:v>13.9</c:v>
                </c:pt>
                <c:pt idx="58">
                  <c:v>13.8</c:v>
                </c:pt>
                <c:pt idx="59">
                  <c:v>13.6</c:v>
                </c:pt>
                <c:pt idx="60">
                  <c:v>13.5</c:v>
                </c:pt>
                <c:pt idx="61">
                  <c:v>13.5</c:v>
                </c:pt>
                <c:pt idx="62">
                  <c:v>13.3</c:v>
                </c:pt>
                <c:pt idx="63">
                  <c:v>13.1</c:v>
                </c:pt>
                <c:pt idx="64">
                  <c:v>13.1</c:v>
                </c:pt>
                <c:pt idx="65">
                  <c:v>13</c:v>
                </c:pt>
                <c:pt idx="66">
                  <c:v>12.9</c:v>
                </c:pt>
                <c:pt idx="67">
                  <c:v>12.8</c:v>
                </c:pt>
                <c:pt idx="68">
                  <c:v>12.5</c:v>
                </c:pt>
                <c:pt idx="69">
                  <c:v>12.4</c:v>
                </c:pt>
                <c:pt idx="70">
                  <c:v>12.3</c:v>
                </c:pt>
                <c:pt idx="71">
                  <c:v>12.2</c:v>
                </c:pt>
                <c:pt idx="72">
                  <c:v>12.1</c:v>
                </c:pt>
                <c:pt idx="73">
                  <c:v>12</c:v>
                </c:pt>
                <c:pt idx="74">
                  <c:v>11.9</c:v>
                </c:pt>
                <c:pt idx="75">
                  <c:v>11.8</c:v>
                </c:pt>
                <c:pt idx="76">
                  <c:v>11.7</c:v>
                </c:pt>
                <c:pt idx="77">
                  <c:v>11.6</c:v>
                </c:pt>
                <c:pt idx="78">
                  <c:v>11.5</c:v>
                </c:pt>
                <c:pt idx="79">
                  <c:v>11.4</c:v>
                </c:pt>
                <c:pt idx="80">
                  <c:v>11.3</c:v>
                </c:pt>
                <c:pt idx="81">
                  <c:v>11.2</c:v>
                </c:pt>
                <c:pt idx="82">
                  <c:v>11.1</c:v>
                </c:pt>
                <c:pt idx="83">
                  <c:v>11.1</c:v>
                </c:pt>
                <c:pt idx="84">
                  <c:v>11</c:v>
                </c:pt>
                <c:pt idx="85">
                  <c:v>10.9</c:v>
                </c:pt>
                <c:pt idx="86">
                  <c:v>10.9</c:v>
                </c:pt>
                <c:pt idx="87">
                  <c:v>10.8</c:v>
                </c:pt>
                <c:pt idx="88">
                  <c:v>10.8</c:v>
                </c:pt>
                <c:pt idx="89">
                  <c:v>10.8</c:v>
                </c:pt>
                <c:pt idx="90">
                  <c:v>10.8</c:v>
                </c:pt>
                <c:pt idx="91">
                  <c:v>10.8</c:v>
                </c:pt>
                <c:pt idx="92">
                  <c:v>10.8</c:v>
                </c:pt>
                <c:pt idx="93">
                  <c:v>10.8</c:v>
                </c:pt>
                <c:pt idx="94">
                  <c:v>10.8</c:v>
                </c:pt>
                <c:pt idx="95">
                  <c:v>10.7</c:v>
                </c:pt>
                <c:pt idx="96">
                  <c:v>10.7</c:v>
                </c:pt>
                <c:pt idx="97">
                  <c:v>10.7</c:v>
                </c:pt>
                <c:pt idx="98">
                  <c:v>10.7</c:v>
                </c:pt>
                <c:pt idx="99">
                  <c:v>10.7</c:v>
                </c:pt>
                <c:pt idx="100">
                  <c:v>10.7</c:v>
                </c:pt>
                <c:pt idx="101">
                  <c:v>10.6</c:v>
                </c:pt>
                <c:pt idx="102">
                  <c:v>10.6</c:v>
                </c:pt>
                <c:pt idx="103">
                  <c:v>10.6</c:v>
                </c:pt>
                <c:pt idx="104">
                  <c:v>10.5</c:v>
                </c:pt>
                <c:pt idx="105">
                  <c:v>10.5</c:v>
                </c:pt>
                <c:pt idx="106">
                  <c:v>10.5</c:v>
                </c:pt>
                <c:pt idx="107">
                  <c:v>10.4</c:v>
                </c:pt>
                <c:pt idx="108">
                  <c:v>10.4</c:v>
                </c:pt>
                <c:pt idx="109">
                  <c:v>10.4</c:v>
                </c:pt>
                <c:pt idx="110">
                  <c:v>10.3</c:v>
                </c:pt>
                <c:pt idx="111">
                  <c:v>10.3</c:v>
                </c:pt>
                <c:pt idx="112">
                  <c:v>10.3</c:v>
                </c:pt>
                <c:pt idx="113">
                  <c:v>10.199999999999999</c:v>
                </c:pt>
              </c:numCache>
            </c:numRef>
          </c:val>
          <c:smooth val="0"/>
          <c:extLst>
            <c:ext xmlns:c16="http://schemas.microsoft.com/office/drawing/2014/chart" uri="{C3380CC4-5D6E-409C-BE32-E72D297353CC}">
              <c16:uniqueId val="{00000007-0D23-4AFB-8C73-D735B69C2C08}"/>
            </c:ext>
          </c:extLst>
        </c:ser>
        <c:dLbls>
          <c:showLegendKey val="0"/>
          <c:showVal val="0"/>
          <c:showCatName val="0"/>
          <c:showSerName val="0"/>
          <c:showPercent val="0"/>
          <c:showBubbleSize val="0"/>
        </c:dLbls>
        <c:marker val="1"/>
        <c:smooth val="0"/>
        <c:axId val="200455520"/>
        <c:axId val="110447864"/>
      </c:lineChart>
      <c:catAx>
        <c:axId val="198522280"/>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3600000" spcFirstLastPara="1" vertOverflow="ellipsis" wrap="square" anchor="ctr" anchorCtr="1"/>
          <a:lstStyle/>
          <a:p>
            <a:pPr>
              <a:defRPr sz="700" b="0" i="0" u="none" strike="noStrike" kern="1200" baseline="0">
                <a:solidFill>
                  <a:schemeClr val="tx1">
                    <a:lumMod val="65000"/>
                    <a:lumOff val="35000"/>
                  </a:schemeClr>
                </a:solidFill>
                <a:latin typeface="+mn-lt"/>
                <a:ea typeface="+mn-ea"/>
                <a:cs typeface="+mn-cs"/>
              </a:defRPr>
            </a:pPr>
            <a:endParaRPr lang="ja-JP"/>
          </a:p>
        </c:txPr>
        <c:crossAx val="199958944"/>
        <c:crosses val="autoZero"/>
        <c:auto val="1"/>
        <c:lblAlgn val="ctr"/>
        <c:lblOffset val="100"/>
        <c:tickLblSkip val="1"/>
        <c:noMultiLvlLbl val="0"/>
      </c:catAx>
      <c:valAx>
        <c:axId val="199958944"/>
        <c:scaling>
          <c:orientation val="minMax"/>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8522280"/>
        <c:crosses val="autoZero"/>
        <c:crossBetween val="between"/>
      </c:valAx>
      <c:valAx>
        <c:axId val="110447864"/>
        <c:scaling>
          <c:orientation val="minMax"/>
        </c:scaling>
        <c:delete val="0"/>
        <c:axPos val="r"/>
        <c:numFmt formatCode="General" sourceLinked="0"/>
        <c:majorTickMark val="cross"/>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0455520"/>
        <c:crosses val="max"/>
        <c:crossBetween val="between"/>
      </c:valAx>
      <c:catAx>
        <c:axId val="200455520"/>
        <c:scaling>
          <c:orientation val="minMax"/>
        </c:scaling>
        <c:delete val="1"/>
        <c:axPos val="b"/>
        <c:numFmt formatCode="General" sourceLinked="1"/>
        <c:majorTickMark val="out"/>
        <c:minorTickMark val="none"/>
        <c:tickLblPos val="nextTo"/>
        <c:crossAx val="110447864"/>
        <c:crosses val="autoZero"/>
        <c:auto val="1"/>
        <c:lblAlgn val="ctr"/>
        <c:lblOffset val="100"/>
        <c:noMultiLvlLbl val="0"/>
      </c:catAx>
      <c:spPr>
        <a:noFill/>
        <a:ln>
          <a:noFill/>
        </a:ln>
        <a:effectLst/>
      </c:spPr>
    </c:plotArea>
    <c:legend>
      <c:legendPos val="b"/>
      <c:layout>
        <c:manualLayout>
          <c:xMode val="edge"/>
          <c:yMode val="edge"/>
          <c:x val="5.0251521061173636E-2"/>
          <c:y val="2.7789684415949836E-2"/>
          <c:w val="0.28465296416498864"/>
          <c:h val="0.1090157659260799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3970046854082"/>
          <c:y val="3.2298604459524198E-2"/>
          <c:w val="0.87073711512717533"/>
          <c:h val="0.89657632521378505"/>
        </c:manualLayout>
      </c:layout>
      <c:barChart>
        <c:barDir val="col"/>
        <c:grouping val="stacked"/>
        <c:varyColors val="0"/>
        <c:ser>
          <c:idx val="0"/>
          <c:order val="0"/>
          <c:tx>
            <c:strRef>
              <c:f>Sheet1!$B$1</c:f>
              <c:strCache>
                <c:ptCount val="1"/>
                <c:pt idx="0">
                  <c:v>レクリエーション・スポーツ施設</c:v>
                </c:pt>
              </c:strCache>
            </c:strRef>
          </c:tx>
          <c:spPr>
            <a:solidFill>
              <a:schemeClr val="accent1"/>
            </a:solidFill>
            <a:ln>
              <a:noFill/>
            </a:ln>
            <a:effectLst/>
          </c:spPr>
          <c:invertIfNegative val="0"/>
          <c:dLbls>
            <c:dLbl>
              <c:idx val="0"/>
              <c:layout>
                <c:manualLayout>
                  <c:x val="3.1877510040160616E-2"/>
                  <c:y val="-2.388244143563280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81C-4641-8964-DE3EAD33FC4D}"/>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2004年</c:v>
                </c:pt>
                <c:pt idx="1">
                  <c:v>2006年</c:v>
                </c:pt>
                <c:pt idx="2">
                  <c:v>2009年</c:v>
                </c:pt>
                <c:pt idx="3">
                  <c:v>2012年</c:v>
                </c:pt>
                <c:pt idx="4">
                  <c:v>2015年</c:v>
                </c:pt>
                <c:pt idx="5">
                  <c:v>2018年</c:v>
                </c:pt>
                <c:pt idx="6">
                  <c:v>2021年</c:v>
                </c:pt>
              </c:strCache>
            </c:strRef>
          </c:cat>
          <c:val>
            <c:numRef>
              <c:f>Sheet1!$B$2:$B$9</c:f>
              <c:numCache>
                <c:formatCode>#,##0</c:formatCode>
                <c:ptCount val="8"/>
                <c:pt idx="0" formatCode="General">
                  <c:v>352</c:v>
                </c:pt>
                <c:pt idx="1">
                  <c:v>11330</c:v>
                </c:pt>
                <c:pt idx="2">
                  <c:v>13742</c:v>
                </c:pt>
                <c:pt idx="3">
                  <c:v>14602</c:v>
                </c:pt>
                <c:pt idx="4">
                  <c:v>15178</c:v>
                </c:pt>
                <c:pt idx="5">
                  <c:v>15215</c:v>
                </c:pt>
                <c:pt idx="6">
                  <c:v>15479</c:v>
                </c:pt>
              </c:numCache>
            </c:numRef>
          </c:val>
          <c:extLst>
            <c:ext xmlns:c16="http://schemas.microsoft.com/office/drawing/2014/chart" uri="{C3380CC4-5D6E-409C-BE32-E72D297353CC}">
              <c16:uniqueId val="{00000000-C0BB-44A7-8E2F-F9B67079E5F8}"/>
            </c:ext>
          </c:extLst>
        </c:ser>
        <c:ser>
          <c:idx val="1"/>
          <c:order val="1"/>
          <c:tx>
            <c:strRef>
              <c:f>Sheet1!$C$1</c:f>
              <c:strCache>
                <c:ptCount val="1"/>
                <c:pt idx="0">
                  <c:v>産業振興施設</c:v>
                </c:pt>
              </c:strCache>
            </c:strRef>
          </c:tx>
          <c:spPr>
            <a:solidFill>
              <a:schemeClr val="accent2"/>
            </a:solidFill>
            <a:ln>
              <a:noFill/>
            </a:ln>
            <a:effectLst/>
          </c:spPr>
          <c:invertIfNegative val="0"/>
          <c:dLbls>
            <c:dLbl>
              <c:idx val="0"/>
              <c:layout>
                <c:manualLayout>
                  <c:x val="3.4533969210174029E-2"/>
                  <c:y val="-5.800021491510853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1C-4641-8964-DE3EAD33FC4D}"/>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7"/>
                <c:pt idx="0">
                  <c:v>2004年</c:v>
                </c:pt>
                <c:pt idx="1">
                  <c:v>2006年</c:v>
                </c:pt>
                <c:pt idx="2">
                  <c:v>2009年</c:v>
                </c:pt>
                <c:pt idx="3">
                  <c:v>2012年</c:v>
                </c:pt>
                <c:pt idx="4">
                  <c:v>2015年</c:v>
                </c:pt>
                <c:pt idx="5">
                  <c:v>2018年</c:v>
                </c:pt>
                <c:pt idx="6">
                  <c:v>2021年</c:v>
                </c:pt>
              </c:strCache>
            </c:strRef>
          </c:cat>
          <c:val>
            <c:numRef>
              <c:f>Sheet1!$C$2:$C$9</c:f>
              <c:numCache>
                <c:formatCode>#,##0</c:formatCode>
                <c:ptCount val="8"/>
                <c:pt idx="0" formatCode="General">
                  <c:v>133</c:v>
                </c:pt>
                <c:pt idx="1">
                  <c:v>6096</c:v>
                </c:pt>
                <c:pt idx="2">
                  <c:v>7138</c:v>
                </c:pt>
                <c:pt idx="3">
                  <c:v>7169</c:v>
                </c:pt>
                <c:pt idx="4">
                  <c:v>6655</c:v>
                </c:pt>
                <c:pt idx="5">
                  <c:v>6514</c:v>
                </c:pt>
                <c:pt idx="6">
                  <c:v>6393</c:v>
                </c:pt>
              </c:numCache>
            </c:numRef>
          </c:val>
          <c:extLst>
            <c:ext xmlns:c16="http://schemas.microsoft.com/office/drawing/2014/chart" uri="{C3380CC4-5D6E-409C-BE32-E72D297353CC}">
              <c16:uniqueId val="{00000001-C0BB-44A7-8E2F-F9B67079E5F8}"/>
            </c:ext>
          </c:extLst>
        </c:ser>
        <c:ser>
          <c:idx val="2"/>
          <c:order val="2"/>
          <c:tx>
            <c:strRef>
              <c:f>Sheet1!$D$1</c:f>
              <c:strCache>
                <c:ptCount val="1"/>
                <c:pt idx="0">
                  <c:v>基盤施設</c:v>
                </c:pt>
              </c:strCache>
            </c:strRef>
          </c:tx>
          <c:spPr>
            <a:solidFill>
              <a:schemeClr val="accent3"/>
            </a:solidFill>
            <a:ln>
              <a:noFill/>
            </a:ln>
            <a:effectLst/>
          </c:spPr>
          <c:invertIfNegative val="0"/>
          <c:dLbls>
            <c:dLbl>
              <c:idx val="0"/>
              <c:layout>
                <c:manualLayout>
                  <c:x val="3.1877510040160616E-2"/>
                  <c:y val="-0.1023533204384269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1C-4641-8964-DE3EAD33FC4D}"/>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7"/>
                <c:pt idx="0">
                  <c:v>2004年</c:v>
                </c:pt>
                <c:pt idx="1">
                  <c:v>2006年</c:v>
                </c:pt>
                <c:pt idx="2">
                  <c:v>2009年</c:v>
                </c:pt>
                <c:pt idx="3">
                  <c:v>2012年</c:v>
                </c:pt>
                <c:pt idx="4">
                  <c:v>2015年</c:v>
                </c:pt>
                <c:pt idx="5">
                  <c:v>2018年</c:v>
                </c:pt>
                <c:pt idx="6">
                  <c:v>2021年</c:v>
                </c:pt>
              </c:strCache>
            </c:strRef>
          </c:cat>
          <c:val>
            <c:numRef>
              <c:f>Sheet1!$D$2:$D$9</c:f>
              <c:numCache>
                <c:formatCode>#,##0</c:formatCode>
                <c:ptCount val="8"/>
                <c:pt idx="0" formatCode="General">
                  <c:v>136</c:v>
                </c:pt>
                <c:pt idx="1">
                  <c:v>18798</c:v>
                </c:pt>
                <c:pt idx="2">
                  <c:v>22101</c:v>
                </c:pt>
                <c:pt idx="3">
                  <c:v>23046</c:v>
                </c:pt>
                <c:pt idx="4">
                  <c:v>25914</c:v>
                </c:pt>
                <c:pt idx="5">
                  <c:v>26437</c:v>
                </c:pt>
                <c:pt idx="6">
                  <c:v>27491</c:v>
                </c:pt>
              </c:numCache>
            </c:numRef>
          </c:val>
          <c:extLst>
            <c:ext xmlns:c16="http://schemas.microsoft.com/office/drawing/2014/chart" uri="{C3380CC4-5D6E-409C-BE32-E72D297353CC}">
              <c16:uniqueId val="{00000002-C0BB-44A7-8E2F-F9B67079E5F8}"/>
            </c:ext>
          </c:extLst>
        </c:ser>
        <c:ser>
          <c:idx val="3"/>
          <c:order val="3"/>
          <c:tx>
            <c:strRef>
              <c:f>Sheet1!$E$1</c:f>
              <c:strCache>
                <c:ptCount val="1"/>
                <c:pt idx="0">
                  <c:v>文教施設</c:v>
                </c:pt>
              </c:strCache>
            </c:strRef>
          </c:tx>
          <c:spPr>
            <a:solidFill>
              <a:schemeClr val="accent4"/>
            </a:solidFill>
            <a:ln>
              <a:noFill/>
            </a:ln>
            <a:effectLst/>
          </c:spPr>
          <c:invertIfNegative val="0"/>
          <c:dLbls>
            <c:dLbl>
              <c:idx val="0"/>
              <c:layout>
                <c:manualLayout>
                  <c:x val="2.9221050870147255E-2"/>
                  <c:y val="-0.1432946486137975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81C-4641-8964-DE3EAD33FC4D}"/>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7"/>
                <c:pt idx="0">
                  <c:v>2004年</c:v>
                </c:pt>
                <c:pt idx="1">
                  <c:v>2006年</c:v>
                </c:pt>
                <c:pt idx="2">
                  <c:v>2009年</c:v>
                </c:pt>
                <c:pt idx="3">
                  <c:v>2012年</c:v>
                </c:pt>
                <c:pt idx="4">
                  <c:v>2015年</c:v>
                </c:pt>
                <c:pt idx="5">
                  <c:v>2018年</c:v>
                </c:pt>
                <c:pt idx="6">
                  <c:v>2021年</c:v>
                </c:pt>
              </c:strCache>
            </c:strRef>
          </c:cat>
          <c:val>
            <c:numRef>
              <c:f>Sheet1!$E$2:$E$9</c:f>
              <c:numCache>
                <c:formatCode>#,##0</c:formatCode>
                <c:ptCount val="8"/>
                <c:pt idx="0" formatCode="General">
                  <c:v>380</c:v>
                </c:pt>
                <c:pt idx="1">
                  <c:v>13260</c:v>
                </c:pt>
                <c:pt idx="2">
                  <c:v>13717</c:v>
                </c:pt>
                <c:pt idx="3">
                  <c:v>15102</c:v>
                </c:pt>
                <c:pt idx="4">
                  <c:v>15910</c:v>
                </c:pt>
                <c:pt idx="5">
                  <c:v>15563</c:v>
                </c:pt>
                <c:pt idx="6">
                  <c:v>15680</c:v>
                </c:pt>
              </c:numCache>
            </c:numRef>
          </c:val>
          <c:extLst>
            <c:ext xmlns:c16="http://schemas.microsoft.com/office/drawing/2014/chart" uri="{C3380CC4-5D6E-409C-BE32-E72D297353CC}">
              <c16:uniqueId val="{00000003-C0BB-44A7-8E2F-F9B67079E5F8}"/>
            </c:ext>
          </c:extLst>
        </c:ser>
        <c:ser>
          <c:idx val="4"/>
          <c:order val="4"/>
          <c:tx>
            <c:strRef>
              <c:f>Sheet1!$F$1</c:f>
              <c:strCache>
                <c:ptCount val="1"/>
                <c:pt idx="0">
                  <c:v>医療・社会福祉施設</c:v>
                </c:pt>
              </c:strCache>
            </c:strRef>
          </c:tx>
          <c:spPr>
            <a:solidFill>
              <a:srgbClr val="CCFFCC"/>
            </a:solidFill>
            <a:ln>
              <a:noFill/>
            </a:ln>
            <a:effectLst/>
          </c:spPr>
          <c:invertIfNegative val="0"/>
          <c:dLbls>
            <c:dLbl>
              <c:idx val="0"/>
              <c:layout>
                <c:manualLayout>
                  <c:x val="2.9221050870147255E-2"/>
                  <c:y val="-0.1774124220932732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1C-4641-8964-DE3EAD33FC4D}"/>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7"/>
                <c:pt idx="0">
                  <c:v>2004年</c:v>
                </c:pt>
                <c:pt idx="1">
                  <c:v>2006年</c:v>
                </c:pt>
                <c:pt idx="2">
                  <c:v>2009年</c:v>
                </c:pt>
                <c:pt idx="3">
                  <c:v>2012年</c:v>
                </c:pt>
                <c:pt idx="4">
                  <c:v>2015年</c:v>
                </c:pt>
                <c:pt idx="5">
                  <c:v>2018年</c:v>
                </c:pt>
                <c:pt idx="6">
                  <c:v>2021年</c:v>
                </c:pt>
              </c:strCache>
            </c:strRef>
          </c:cat>
          <c:val>
            <c:numRef>
              <c:f>Sheet1!$F$2:$F$9</c:f>
              <c:numCache>
                <c:formatCode>#,##0</c:formatCode>
                <c:ptCount val="8"/>
                <c:pt idx="0" formatCode="General">
                  <c:v>549</c:v>
                </c:pt>
                <c:pt idx="1">
                  <c:v>12081</c:v>
                </c:pt>
                <c:pt idx="2">
                  <c:v>13324</c:v>
                </c:pt>
                <c:pt idx="3">
                  <c:v>13557</c:v>
                </c:pt>
                <c:pt idx="4">
                  <c:v>13685</c:v>
                </c:pt>
                <c:pt idx="5">
                  <c:v>13234</c:v>
                </c:pt>
                <c:pt idx="6">
                  <c:v>13200</c:v>
                </c:pt>
              </c:numCache>
            </c:numRef>
          </c:val>
          <c:extLst>
            <c:ext xmlns:c16="http://schemas.microsoft.com/office/drawing/2014/chart" uri="{C3380CC4-5D6E-409C-BE32-E72D297353CC}">
              <c16:uniqueId val="{00000004-C0BB-44A7-8E2F-F9B67079E5F8}"/>
            </c:ext>
          </c:extLst>
        </c:ser>
        <c:dLbls>
          <c:showLegendKey val="0"/>
          <c:showVal val="0"/>
          <c:showCatName val="0"/>
          <c:showSerName val="0"/>
          <c:showPercent val="0"/>
          <c:showBubbleSize val="0"/>
        </c:dLbls>
        <c:gapWidth val="219"/>
        <c:overlap val="100"/>
        <c:axId val="599737232"/>
        <c:axId val="599736248"/>
      </c:barChart>
      <c:catAx>
        <c:axId val="599737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99736248"/>
        <c:crosses val="autoZero"/>
        <c:auto val="1"/>
        <c:lblAlgn val="ctr"/>
        <c:lblOffset val="100"/>
        <c:noMultiLvlLbl val="0"/>
      </c:catAx>
      <c:valAx>
        <c:axId val="599736248"/>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99737232"/>
        <c:crosses val="autoZero"/>
        <c:crossBetween val="between"/>
      </c:valAx>
      <c:spPr>
        <a:noFill/>
        <a:ln>
          <a:noFill/>
        </a:ln>
        <a:effectLst/>
      </c:spPr>
    </c:plotArea>
    <c:legend>
      <c:legendPos val="b"/>
      <c:layout>
        <c:manualLayout>
          <c:xMode val="edge"/>
          <c:yMode val="edge"/>
          <c:x val="0.10459441934404284"/>
          <c:y val="3.7377767032022349E-2"/>
          <c:w val="0.35603288152610441"/>
          <c:h val="0.21922657425316999"/>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グラフ!$Y$7</c:f>
              <c:strCache>
                <c:ptCount val="1"/>
                <c:pt idx="0">
                  <c:v>導入率</c:v>
                </c:pt>
              </c:strCache>
            </c:strRef>
          </c:tx>
          <c:spPr>
            <a:solidFill>
              <a:schemeClr val="accent1"/>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グラフ!$X$8:$X$19</c:f>
              <c:strCache>
                <c:ptCount val="12"/>
                <c:pt idx="0">
                  <c:v>体育館</c:v>
                </c:pt>
                <c:pt idx="1">
                  <c:v>競技場</c:v>
                </c:pt>
                <c:pt idx="2">
                  <c:v>プール</c:v>
                </c:pt>
                <c:pt idx="3">
                  <c:v>海水浴場</c:v>
                </c:pt>
                <c:pt idx="4">
                  <c:v>宿泊休養施設</c:v>
                </c:pt>
                <c:pt idx="5">
                  <c:v>休養施設</c:v>
                </c:pt>
                <c:pt idx="6">
                  <c:v>キャンプ場等</c:v>
                </c:pt>
                <c:pt idx="7">
                  <c:v>産業情報提供施設</c:v>
                </c:pt>
                <c:pt idx="8">
                  <c:v>展示場施設
見本市施設</c:v>
                </c:pt>
                <c:pt idx="9">
                  <c:v>開放型研究施設等</c:v>
                </c:pt>
                <c:pt idx="10">
                  <c:v>大規模公園</c:v>
                </c:pt>
                <c:pt idx="11">
                  <c:v>公営住宅</c:v>
                </c:pt>
              </c:strCache>
            </c:strRef>
          </c:cat>
          <c:val>
            <c:numRef>
              <c:f>グラフ!$Y$8:$Y$19</c:f>
              <c:numCache>
                <c:formatCode>0.0%</c:formatCode>
                <c:ptCount val="12"/>
                <c:pt idx="0">
                  <c:v>0.95327102803738317</c:v>
                </c:pt>
                <c:pt idx="1">
                  <c:v>0.9285714285714286</c:v>
                </c:pt>
                <c:pt idx="2">
                  <c:v>0.95348837209302328</c:v>
                </c:pt>
                <c:pt idx="3">
                  <c:v>0.5714285714285714</c:v>
                </c:pt>
                <c:pt idx="4">
                  <c:v>0.9285714285714286</c:v>
                </c:pt>
                <c:pt idx="5">
                  <c:v>0.95833333333333337</c:v>
                </c:pt>
                <c:pt idx="6">
                  <c:v>0.92727272727272725</c:v>
                </c:pt>
                <c:pt idx="7">
                  <c:v>0.52941176470588236</c:v>
                </c:pt>
                <c:pt idx="8">
                  <c:v>1</c:v>
                </c:pt>
                <c:pt idx="9">
                  <c:v>0.30379746835443039</c:v>
                </c:pt>
                <c:pt idx="10">
                  <c:v>0.88270377733598404</c:v>
                </c:pt>
                <c:pt idx="11">
                  <c:v>0.65724955349894465</c:v>
                </c:pt>
              </c:numCache>
            </c:numRef>
          </c:val>
          <c:extLst>
            <c:ext xmlns:c16="http://schemas.microsoft.com/office/drawing/2014/chart" uri="{C3380CC4-5D6E-409C-BE32-E72D297353CC}">
              <c16:uniqueId val="{00000000-169D-4022-86FC-DE3976D604AE}"/>
            </c:ext>
          </c:extLst>
        </c:ser>
        <c:dLbls>
          <c:showLegendKey val="0"/>
          <c:showVal val="0"/>
          <c:showCatName val="0"/>
          <c:showSerName val="0"/>
          <c:showPercent val="0"/>
          <c:showBubbleSize val="0"/>
        </c:dLbls>
        <c:gapWidth val="220"/>
        <c:axId val="154537376"/>
        <c:axId val="93851208"/>
      </c:barChart>
      <c:catAx>
        <c:axId val="154537376"/>
        <c:scaling>
          <c:orientation val="maxMin"/>
        </c:scaling>
        <c:delete val="0"/>
        <c:axPos val="l"/>
        <c:numFmt formatCode="General" sourceLinked="0"/>
        <c:majorTickMark val="out"/>
        <c:minorTickMark val="none"/>
        <c:tickLblPos val="nextTo"/>
        <c:txPr>
          <a:bodyPr/>
          <a:lstStyle/>
          <a:p>
            <a:pPr>
              <a:defRPr>
                <a:latin typeface="ＭＳ ゴシック" panose="020B0609070205080204" pitchFamily="49" charset="-128"/>
                <a:ea typeface="ＭＳ ゴシック" panose="020B0609070205080204" pitchFamily="49" charset="-128"/>
              </a:defRPr>
            </a:pPr>
            <a:endParaRPr lang="ja-JP"/>
          </a:p>
        </c:txPr>
        <c:crossAx val="93851208"/>
        <c:crosses val="autoZero"/>
        <c:auto val="1"/>
        <c:lblAlgn val="ctr"/>
        <c:lblOffset val="100"/>
        <c:tickLblSkip val="1"/>
        <c:noMultiLvlLbl val="0"/>
      </c:catAx>
      <c:valAx>
        <c:axId val="93851208"/>
        <c:scaling>
          <c:orientation val="minMax"/>
          <c:max val="1"/>
          <c:min val="0"/>
        </c:scaling>
        <c:delete val="0"/>
        <c:axPos val="t"/>
        <c:majorGridlines/>
        <c:numFmt formatCode="0.0%" sourceLinked="1"/>
        <c:majorTickMark val="out"/>
        <c:minorTickMark val="none"/>
        <c:tickLblPos val="nextTo"/>
        <c:crossAx val="154537376"/>
        <c:crosses val="autoZero"/>
        <c:crossBetween val="between"/>
        <c:majorUnit val="0.2"/>
        <c:minorUnit val="4.0000000000000008E-2"/>
      </c:valAx>
    </c:plotArea>
    <c:plotVisOnly val="1"/>
    <c:dispBlanksAs val="gap"/>
    <c:showDLblsOverMax val="0"/>
  </c:chart>
  <c:spPr>
    <a:ln>
      <a:no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グラフ!$AB$7</c:f>
              <c:strCache>
                <c:ptCount val="1"/>
                <c:pt idx="0">
                  <c:v>導入率</c:v>
                </c:pt>
              </c:strCache>
            </c:strRef>
          </c:tx>
          <c:spPr>
            <a:solidFill>
              <a:schemeClr val="accent1"/>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グラフ!$AA$8:$AA$17</c:f>
              <c:strCache>
                <c:ptCount val="10"/>
                <c:pt idx="0">
                  <c:v>駐車場</c:v>
                </c:pt>
                <c:pt idx="1">
                  <c:v>大規模霊園、斎場等</c:v>
                </c:pt>
                <c:pt idx="2">
                  <c:v>図書館</c:v>
                </c:pt>
                <c:pt idx="3">
                  <c:v>博物館</c:v>
                </c:pt>
                <c:pt idx="4">
                  <c:v>文化会館</c:v>
                </c:pt>
                <c:pt idx="5">
                  <c:v>合宿所、研修所等</c:v>
                </c:pt>
                <c:pt idx="6">
                  <c:v>特別養護老人ホーム</c:v>
                </c:pt>
                <c:pt idx="7">
                  <c:v>介護支援センター</c:v>
                </c:pt>
                <c:pt idx="8">
                  <c:v>福祉・保健センター</c:v>
                </c:pt>
                <c:pt idx="9">
                  <c:v>児童クラブ、学童館等</c:v>
                </c:pt>
              </c:strCache>
            </c:strRef>
          </c:cat>
          <c:val>
            <c:numRef>
              <c:f>グラフ!$AB$8:$AB$17</c:f>
              <c:numCache>
                <c:formatCode>0.0%</c:formatCode>
                <c:ptCount val="10"/>
                <c:pt idx="0">
                  <c:v>0.84536082474226804</c:v>
                </c:pt>
                <c:pt idx="1">
                  <c:v>0.9</c:v>
                </c:pt>
                <c:pt idx="2">
                  <c:v>0.12903225806451613</c:v>
                </c:pt>
                <c:pt idx="3">
                  <c:v>0.49484536082474229</c:v>
                </c:pt>
                <c:pt idx="4">
                  <c:v>0.92307692307692313</c:v>
                </c:pt>
                <c:pt idx="5">
                  <c:v>0.73232323232323238</c:v>
                </c:pt>
                <c:pt idx="6">
                  <c:v>1</c:v>
                </c:pt>
                <c:pt idx="7">
                  <c:v>1</c:v>
                </c:pt>
                <c:pt idx="8">
                  <c:v>0.72058823529411764</c:v>
                </c:pt>
                <c:pt idx="9">
                  <c:v>1</c:v>
                </c:pt>
              </c:numCache>
            </c:numRef>
          </c:val>
          <c:extLst>
            <c:ext xmlns:c16="http://schemas.microsoft.com/office/drawing/2014/chart" uri="{C3380CC4-5D6E-409C-BE32-E72D297353CC}">
              <c16:uniqueId val="{00000000-DB05-4CD4-AE3A-5F32AAB63E60}"/>
            </c:ext>
          </c:extLst>
        </c:ser>
        <c:dLbls>
          <c:showLegendKey val="0"/>
          <c:showVal val="0"/>
          <c:showCatName val="0"/>
          <c:showSerName val="0"/>
          <c:showPercent val="0"/>
          <c:showBubbleSize val="0"/>
        </c:dLbls>
        <c:gapWidth val="220"/>
        <c:axId val="154673512"/>
        <c:axId val="154487808"/>
      </c:barChart>
      <c:catAx>
        <c:axId val="154673512"/>
        <c:scaling>
          <c:orientation val="maxMin"/>
        </c:scaling>
        <c:delete val="0"/>
        <c:axPos val="l"/>
        <c:numFmt formatCode="General" sourceLinked="0"/>
        <c:majorTickMark val="out"/>
        <c:minorTickMark val="none"/>
        <c:tickLblPos val="nextTo"/>
        <c:txPr>
          <a:bodyPr/>
          <a:lstStyle/>
          <a:p>
            <a:pPr>
              <a:defRPr>
                <a:latin typeface="ＭＳ ゴシック" panose="020B0609070205080204" pitchFamily="49" charset="-128"/>
                <a:ea typeface="ＭＳ ゴシック" panose="020B0609070205080204" pitchFamily="49" charset="-128"/>
              </a:defRPr>
            </a:pPr>
            <a:endParaRPr lang="ja-JP"/>
          </a:p>
        </c:txPr>
        <c:crossAx val="154487808"/>
        <c:crosses val="autoZero"/>
        <c:auto val="1"/>
        <c:lblAlgn val="ctr"/>
        <c:lblOffset val="100"/>
        <c:tickLblSkip val="1"/>
        <c:noMultiLvlLbl val="0"/>
      </c:catAx>
      <c:valAx>
        <c:axId val="154487808"/>
        <c:scaling>
          <c:orientation val="minMax"/>
          <c:max val="1"/>
          <c:min val="0"/>
        </c:scaling>
        <c:delete val="0"/>
        <c:axPos val="t"/>
        <c:majorGridlines/>
        <c:numFmt formatCode="0.0%" sourceLinked="1"/>
        <c:majorTickMark val="out"/>
        <c:minorTickMark val="none"/>
        <c:tickLblPos val="nextTo"/>
        <c:crossAx val="154673512"/>
        <c:crosses val="autoZero"/>
        <c:crossBetween val="between"/>
        <c:majorUnit val="0.2"/>
        <c:minorUnit val="4.0000000000000008E-2"/>
      </c:valAx>
    </c:plotArea>
    <c:plotVisOnly val="1"/>
    <c:dispBlanksAs val="gap"/>
    <c:showDLblsOverMax val="0"/>
  </c:chart>
  <c:spPr>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dLbls>
          <c:showLegendKey val="0"/>
          <c:showVal val="0"/>
          <c:showCatName val="0"/>
          <c:showSerName val="0"/>
          <c:showPercent val="0"/>
          <c:showBubbleSize val="0"/>
        </c:dLbls>
        <c:gapWidth val="220"/>
        <c:axId val="153700248"/>
        <c:axId val="319284864"/>
      </c:barChart>
      <c:catAx>
        <c:axId val="153700248"/>
        <c:scaling>
          <c:orientation val="maxMin"/>
        </c:scaling>
        <c:delete val="0"/>
        <c:axPos val="l"/>
        <c:numFmt formatCode="General" sourceLinked="0"/>
        <c:majorTickMark val="out"/>
        <c:minorTickMark val="none"/>
        <c:tickLblPos val="nextTo"/>
        <c:txPr>
          <a:bodyPr/>
          <a:lstStyle/>
          <a:p>
            <a:pPr>
              <a:defRPr>
                <a:latin typeface="ＭＳ ゴシック" panose="020B0609070205080204" pitchFamily="49" charset="-128"/>
                <a:ea typeface="ＭＳ ゴシック" panose="020B0609070205080204" pitchFamily="49" charset="-128"/>
              </a:defRPr>
            </a:pPr>
            <a:endParaRPr lang="ja-JP"/>
          </a:p>
        </c:txPr>
        <c:crossAx val="319284864"/>
        <c:crosses val="autoZero"/>
        <c:auto val="1"/>
        <c:lblAlgn val="ctr"/>
        <c:lblOffset val="100"/>
        <c:tickLblSkip val="1"/>
        <c:noMultiLvlLbl val="0"/>
      </c:catAx>
      <c:valAx>
        <c:axId val="319284864"/>
        <c:scaling>
          <c:orientation val="minMax"/>
          <c:max val="1"/>
          <c:min val="0"/>
        </c:scaling>
        <c:delete val="0"/>
        <c:axPos val="t"/>
        <c:majorGridlines/>
        <c:numFmt formatCode="0.0%" sourceLinked="1"/>
        <c:majorTickMark val="out"/>
        <c:minorTickMark val="none"/>
        <c:tickLblPos val="nextTo"/>
        <c:crossAx val="153700248"/>
        <c:crosses val="autoZero"/>
        <c:crossBetween val="between"/>
        <c:majorUnit val="0.2"/>
        <c:minorUnit val="4.0000000000000008E-2"/>
      </c:valAx>
    </c:plotArea>
    <c:plotVisOnly val="1"/>
    <c:dispBlanksAs val="gap"/>
    <c:showDLblsOverMax val="0"/>
  </c:chart>
  <c:spPr>
    <a:ln>
      <a:no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グラフ!$Y$7</c:f>
              <c:strCache>
                <c:ptCount val="1"/>
                <c:pt idx="0">
                  <c:v>導入率</c:v>
                </c:pt>
              </c:strCache>
            </c:strRef>
          </c:tx>
          <c:spPr>
            <a:solidFill>
              <a:schemeClr val="accent1"/>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グラフ!$X$8:$X$19</c:f>
              <c:strCache>
                <c:ptCount val="12"/>
                <c:pt idx="0">
                  <c:v>体育館</c:v>
                </c:pt>
                <c:pt idx="1">
                  <c:v>競技場</c:v>
                </c:pt>
                <c:pt idx="2">
                  <c:v>プール</c:v>
                </c:pt>
                <c:pt idx="3">
                  <c:v>海水浴場</c:v>
                </c:pt>
                <c:pt idx="4">
                  <c:v>宿泊休養施設</c:v>
                </c:pt>
                <c:pt idx="5">
                  <c:v>休養施設</c:v>
                </c:pt>
                <c:pt idx="6">
                  <c:v>キャンプ場等</c:v>
                </c:pt>
                <c:pt idx="7">
                  <c:v>産業情報提供施設</c:v>
                </c:pt>
                <c:pt idx="8">
                  <c:v>展示場施設
見本市施設</c:v>
                </c:pt>
                <c:pt idx="9">
                  <c:v>開放型研究施設等</c:v>
                </c:pt>
                <c:pt idx="10">
                  <c:v>大規模公園</c:v>
                </c:pt>
                <c:pt idx="11">
                  <c:v>公営住宅</c:v>
                </c:pt>
              </c:strCache>
            </c:strRef>
          </c:cat>
          <c:val>
            <c:numRef>
              <c:f>グラフ!$Y$8:$Y$19</c:f>
              <c:numCache>
                <c:formatCode>0.0%</c:formatCode>
                <c:ptCount val="12"/>
                <c:pt idx="0">
                  <c:v>0.92170818505338081</c:v>
                </c:pt>
                <c:pt idx="1">
                  <c:v>0.63745019920318724</c:v>
                </c:pt>
                <c:pt idx="2">
                  <c:v>0.92817679558011046</c:v>
                </c:pt>
                <c:pt idx="3">
                  <c:v>0.33333333333333331</c:v>
                </c:pt>
                <c:pt idx="4">
                  <c:v>1</c:v>
                </c:pt>
                <c:pt idx="5">
                  <c:v>0.95121951219512191</c:v>
                </c:pt>
                <c:pt idx="6">
                  <c:v>0.81818181818181823</c:v>
                </c:pt>
                <c:pt idx="7">
                  <c:v>0.85245901639344257</c:v>
                </c:pt>
                <c:pt idx="8">
                  <c:v>0.92307692307692313</c:v>
                </c:pt>
                <c:pt idx="9">
                  <c:v>0.82352941176470584</c:v>
                </c:pt>
                <c:pt idx="10">
                  <c:v>0.54935622317596566</c:v>
                </c:pt>
                <c:pt idx="11">
                  <c:v>0.81152758132956149</c:v>
                </c:pt>
              </c:numCache>
            </c:numRef>
          </c:val>
          <c:extLst>
            <c:ext xmlns:c16="http://schemas.microsoft.com/office/drawing/2014/chart" uri="{C3380CC4-5D6E-409C-BE32-E72D297353CC}">
              <c16:uniqueId val="{00000000-694E-4EDD-AB4F-64ADDC54E7F6}"/>
            </c:ext>
          </c:extLst>
        </c:ser>
        <c:dLbls>
          <c:showLegendKey val="0"/>
          <c:showVal val="0"/>
          <c:showCatName val="0"/>
          <c:showSerName val="0"/>
          <c:showPercent val="0"/>
          <c:showBubbleSize val="0"/>
        </c:dLbls>
        <c:gapWidth val="220"/>
        <c:axId val="153700248"/>
        <c:axId val="319284864"/>
      </c:barChart>
      <c:catAx>
        <c:axId val="153700248"/>
        <c:scaling>
          <c:orientation val="maxMin"/>
        </c:scaling>
        <c:delete val="0"/>
        <c:axPos val="l"/>
        <c:numFmt formatCode="General" sourceLinked="0"/>
        <c:majorTickMark val="out"/>
        <c:minorTickMark val="none"/>
        <c:tickLblPos val="nextTo"/>
        <c:txPr>
          <a:bodyPr/>
          <a:lstStyle/>
          <a:p>
            <a:pPr>
              <a:defRPr>
                <a:latin typeface="ＭＳ ゴシック" panose="020B0609070205080204" pitchFamily="49" charset="-128"/>
                <a:ea typeface="ＭＳ ゴシック" panose="020B0609070205080204" pitchFamily="49" charset="-128"/>
              </a:defRPr>
            </a:pPr>
            <a:endParaRPr lang="ja-JP"/>
          </a:p>
        </c:txPr>
        <c:crossAx val="319284864"/>
        <c:crosses val="autoZero"/>
        <c:auto val="1"/>
        <c:lblAlgn val="ctr"/>
        <c:lblOffset val="100"/>
        <c:tickLblSkip val="1"/>
        <c:noMultiLvlLbl val="0"/>
      </c:catAx>
      <c:valAx>
        <c:axId val="319284864"/>
        <c:scaling>
          <c:orientation val="minMax"/>
          <c:max val="1"/>
          <c:min val="0"/>
        </c:scaling>
        <c:delete val="0"/>
        <c:axPos val="t"/>
        <c:majorGridlines/>
        <c:numFmt formatCode="0.0%" sourceLinked="1"/>
        <c:majorTickMark val="out"/>
        <c:minorTickMark val="none"/>
        <c:tickLblPos val="nextTo"/>
        <c:crossAx val="153700248"/>
        <c:crosses val="autoZero"/>
        <c:crossBetween val="between"/>
        <c:majorUnit val="0.2"/>
        <c:minorUnit val="4.0000000000000008E-2"/>
      </c:valAx>
    </c:plotArea>
    <c:plotVisOnly val="1"/>
    <c:dispBlanksAs val="gap"/>
    <c:showDLblsOverMax val="0"/>
  </c:chart>
  <c:spPr>
    <a:ln>
      <a:no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グラフ!$AB$7</c:f>
              <c:strCache>
                <c:ptCount val="1"/>
                <c:pt idx="0">
                  <c:v>導入率</c:v>
                </c:pt>
              </c:strCache>
            </c:strRef>
          </c:tx>
          <c:spPr>
            <a:solidFill>
              <a:schemeClr val="accent1"/>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グラフ!$AA$8:$AA$18</c:f>
              <c:strCache>
                <c:ptCount val="11"/>
                <c:pt idx="0">
                  <c:v>駐車場</c:v>
                </c:pt>
                <c:pt idx="1">
                  <c:v>大規模霊園、斎場等</c:v>
                </c:pt>
                <c:pt idx="2">
                  <c:v>図書館</c:v>
                </c:pt>
                <c:pt idx="3">
                  <c:v>博物館</c:v>
                </c:pt>
                <c:pt idx="4">
                  <c:v>公民館、市民会館</c:v>
                </c:pt>
                <c:pt idx="5">
                  <c:v>文化会館</c:v>
                </c:pt>
                <c:pt idx="6">
                  <c:v>合宿所、研修所等</c:v>
                </c:pt>
                <c:pt idx="7">
                  <c:v>特別養護老人ホーム</c:v>
                </c:pt>
                <c:pt idx="8">
                  <c:v>介護支援センター</c:v>
                </c:pt>
                <c:pt idx="9">
                  <c:v>福祉・保健センター</c:v>
                </c:pt>
                <c:pt idx="10">
                  <c:v>児童クラブ、学童館等</c:v>
                </c:pt>
              </c:strCache>
            </c:strRef>
          </c:cat>
          <c:val>
            <c:numRef>
              <c:f>グラフ!$AB$8:$AB$18</c:f>
              <c:numCache>
                <c:formatCode>0.0%</c:formatCode>
                <c:ptCount val="11"/>
                <c:pt idx="0">
                  <c:v>0.78242677824267781</c:v>
                </c:pt>
                <c:pt idx="1">
                  <c:v>0.36686390532544377</c:v>
                </c:pt>
                <c:pt idx="2">
                  <c:v>0.24731182795698925</c:v>
                </c:pt>
                <c:pt idx="3">
                  <c:v>0.47663551401869159</c:v>
                </c:pt>
                <c:pt idx="4">
                  <c:v>0.54786862334032149</c:v>
                </c:pt>
                <c:pt idx="5">
                  <c:v>0.8902439024390244</c:v>
                </c:pt>
                <c:pt idx="6">
                  <c:v>0.671875</c:v>
                </c:pt>
                <c:pt idx="7">
                  <c:v>0.875</c:v>
                </c:pt>
                <c:pt idx="8">
                  <c:v>1</c:v>
                </c:pt>
                <c:pt idx="9">
                  <c:v>0.87304347826086959</c:v>
                </c:pt>
                <c:pt idx="10">
                  <c:v>0.66753698868581379</c:v>
                </c:pt>
              </c:numCache>
            </c:numRef>
          </c:val>
          <c:extLst>
            <c:ext xmlns:c16="http://schemas.microsoft.com/office/drawing/2014/chart" uri="{C3380CC4-5D6E-409C-BE32-E72D297353CC}">
              <c16:uniqueId val="{00000000-83B2-49D9-8BEE-9085449ECA12}"/>
            </c:ext>
          </c:extLst>
        </c:ser>
        <c:dLbls>
          <c:showLegendKey val="0"/>
          <c:showVal val="0"/>
          <c:showCatName val="0"/>
          <c:showSerName val="0"/>
          <c:showPercent val="0"/>
          <c:showBubbleSize val="0"/>
        </c:dLbls>
        <c:gapWidth val="220"/>
        <c:axId val="153700248"/>
        <c:axId val="319284864"/>
      </c:barChart>
      <c:catAx>
        <c:axId val="153700248"/>
        <c:scaling>
          <c:orientation val="maxMin"/>
        </c:scaling>
        <c:delete val="0"/>
        <c:axPos val="l"/>
        <c:numFmt formatCode="General" sourceLinked="0"/>
        <c:majorTickMark val="out"/>
        <c:minorTickMark val="none"/>
        <c:tickLblPos val="nextTo"/>
        <c:txPr>
          <a:bodyPr/>
          <a:lstStyle/>
          <a:p>
            <a:pPr>
              <a:defRPr>
                <a:latin typeface="ＭＳ ゴシック" panose="020B0609070205080204" pitchFamily="49" charset="-128"/>
                <a:ea typeface="ＭＳ ゴシック" panose="020B0609070205080204" pitchFamily="49" charset="-128"/>
              </a:defRPr>
            </a:pPr>
            <a:endParaRPr lang="ja-JP"/>
          </a:p>
        </c:txPr>
        <c:crossAx val="319284864"/>
        <c:crosses val="autoZero"/>
        <c:auto val="1"/>
        <c:lblAlgn val="ctr"/>
        <c:lblOffset val="100"/>
        <c:tickLblSkip val="1"/>
        <c:noMultiLvlLbl val="0"/>
      </c:catAx>
      <c:valAx>
        <c:axId val="319284864"/>
        <c:scaling>
          <c:orientation val="minMax"/>
          <c:max val="1"/>
          <c:min val="0"/>
        </c:scaling>
        <c:delete val="0"/>
        <c:axPos val="t"/>
        <c:majorGridlines/>
        <c:numFmt formatCode="0.0%" sourceLinked="1"/>
        <c:majorTickMark val="out"/>
        <c:minorTickMark val="none"/>
        <c:tickLblPos val="nextTo"/>
        <c:crossAx val="153700248"/>
        <c:crosses val="autoZero"/>
        <c:crossBetween val="between"/>
        <c:majorUnit val="0.2"/>
        <c:minorUnit val="4.0000000000000008E-2"/>
      </c:valAx>
    </c:plotArea>
    <c:plotVisOnly val="1"/>
    <c:dispBlanksAs val="gap"/>
    <c:showDLblsOverMax val="0"/>
  </c:chart>
  <c:spPr>
    <a:ln>
      <a:noFill/>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3"/>
          <c:order val="0"/>
          <c:tx>
            <c:strRef>
              <c:f>全体版!$Y$7</c:f>
              <c:strCache>
                <c:ptCount val="1"/>
                <c:pt idx="0">
                  <c:v>導入率</c:v>
                </c:pt>
              </c:strCache>
            </c:strRef>
          </c:tx>
          <c:spPr>
            <a:solidFill>
              <a:schemeClr val="accent1"/>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全体版!$X$8:$X$19</c:f>
              <c:strCache>
                <c:ptCount val="12"/>
                <c:pt idx="0">
                  <c:v>体育館</c:v>
                </c:pt>
                <c:pt idx="1">
                  <c:v>競技場</c:v>
                </c:pt>
                <c:pt idx="2">
                  <c:v>プール</c:v>
                </c:pt>
                <c:pt idx="3">
                  <c:v>海水浴場</c:v>
                </c:pt>
                <c:pt idx="4">
                  <c:v>宿泊休養施設</c:v>
                </c:pt>
                <c:pt idx="5">
                  <c:v>休養施設</c:v>
                </c:pt>
                <c:pt idx="6">
                  <c:v>キャンプ場等</c:v>
                </c:pt>
                <c:pt idx="7">
                  <c:v>産業情報提供施設</c:v>
                </c:pt>
                <c:pt idx="8">
                  <c:v>展示場施設
見本市施設</c:v>
                </c:pt>
                <c:pt idx="9">
                  <c:v>開放型研究施設等</c:v>
                </c:pt>
                <c:pt idx="10">
                  <c:v>大規模公園</c:v>
                </c:pt>
                <c:pt idx="11">
                  <c:v>公営住宅</c:v>
                </c:pt>
              </c:strCache>
            </c:strRef>
          </c:cat>
          <c:val>
            <c:numRef>
              <c:f>全体版!$Y$8:$Y$19</c:f>
              <c:numCache>
                <c:formatCode>0.0%</c:formatCode>
                <c:ptCount val="12"/>
                <c:pt idx="0">
                  <c:v>0.40822417509534076</c:v>
                </c:pt>
                <c:pt idx="1">
                  <c:v>0.49158509359436714</c:v>
                </c:pt>
                <c:pt idx="2">
                  <c:v>0.52645985401459849</c:v>
                </c:pt>
                <c:pt idx="3">
                  <c:v>0.13541666666666666</c:v>
                </c:pt>
                <c:pt idx="4">
                  <c:v>0.8476454293628809</c:v>
                </c:pt>
                <c:pt idx="5">
                  <c:v>0.75392670157068065</c:v>
                </c:pt>
                <c:pt idx="6">
                  <c:v>0.597255369928401</c:v>
                </c:pt>
                <c:pt idx="7">
                  <c:v>0.74893253629376599</c:v>
                </c:pt>
                <c:pt idx="8">
                  <c:v>0.65695792880258896</c:v>
                </c:pt>
                <c:pt idx="9">
                  <c:v>0.43010752688172044</c:v>
                </c:pt>
                <c:pt idx="10">
                  <c:v>0.44612590799031476</c:v>
                </c:pt>
                <c:pt idx="11">
                  <c:v>0.16495779021250445</c:v>
                </c:pt>
              </c:numCache>
            </c:numRef>
          </c:val>
          <c:extLst>
            <c:ext xmlns:c16="http://schemas.microsoft.com/office/drawing/2014/chart" uri="{C3380CC4-5D6E-409C-BE32-E72D297353CC}">
              <c16:uniqueId val="{00000000-018C-486E-891A-E28E4EECF5FB}"/>
            </c:ext>
          </c:extLst>
        </c:ser>
        <c:dLbls>
          <c:showLegendKey val="0"/>
          <c:showVal val="0"/>
          <c:showCatName val="0"/>
          <c:showSerName val="0"/>
          <c:showPercent val="0"/>
          <c:showBubbleSize val="0"/>
        </c:dLbls>
        <c:gapWidth val="220"/>
        <c:axId val="325703424"/>
        <c:axId val="325703816"/>
      </c:barChart>
      <c:catAx>
        <c:axId val="325703424"/>
        <c:scaling>
          <c:orientation val="maxMin"/>
        </c:scaling>
        <c:delete val="0"/>
        <c:axPos val="l"/>
        <c:numFmt formatCode="General" sourceLinked="0"/>
        <c:majorTickMark val="out"/>
        <c:minorTickMark val="none"/>
        <c:tickLblPos val="nextTo"/>
        <c:txPr>
          <a:bodyPr/>
          <a:lstStyle/>
          <a:p>
            <a:pPr>
              <a:defRPr>
                <a:latin typeface="ＭＳ ゴシック" panose="020B0609070205080204" pitchFamily="49" charset="-128"/>
                <a:ea typeface="ＭＳ ゴシック" panose="020B0609070205080204" pitchFamily="49" charset="-128"/>
              </a:defRPr>
            </a:pPr>
            <a:endParaRPr lang="ja-JP"/>
          </a:p>
        </c:txPr>
        <c:crossAx val="325703816"/>
        <c:crosses val="autoZero"/>
        <c:auto val="1"/>
        <c:lblAlgn val="ctr"/>
        <c:lblOffset val="100"/>
        <c:tickLblSkip val="1"/>
        <c:noMultiLvlLbl val="0"/>
      </c:catAx>
      <c:valAx>
        <c:axId val="325703816"/>
        <c:scaling>
          <c:orientation val="minMax"/>
          <c:max val="1"/>
          <c:min val="0"/>
        </c:scaling>
        <c:delete val="0"/>
        <c:axPos val="t"/>
        <c:majorGridlines/>
        <c:numFmt formatCode="0.0%" sourceLinked="1"/>
        <c:majorTickMark val="out"/>
        <c:minorTickMark val="none"/>
        <c:tickLblPos val="nextTo"/>
        <c:crossAx val="325703424"/>
        <c:crosses val="autoZero"/>
        <c:crossBetween val="between"/>
        <c:majorUnit val="0.2"/>
        <c:minorUnit val="4.0000000000000008E-2"/>
      </c:valAx>
    </c:plotArea>
    <c:plotVisOnly val="1"/>
    <c:dispBlanksAs val="gap"/>
    <c:showDLblsOverMax val="0"/>
  </c:chart>
  <c:spPr>
    <a:ln>
      <a:noFill/>
    </a:ln>
  </c:sp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3"/>
          <c:order val="0"/>
          <c:tx>
            <c:strRef>
              <c:f>全体版!$AB$7</c:f>
              <c:strCache>
                <c:ptCount val="1"/>
                <c:pt idx="0">
                  <c:v>導入率</c:v>
                </c:pt>
              </c:strCache>
            </c:strRef>
          </c:tx>
          <c:spPr>
            <a:solidFill>
              <a:schemeClr val="accent1"/>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全体版!$AA$8:$AA$18</c:f>
              <c:strCache>
                <c:ptCount val="11"/>
                <c:pt idx="0">
                  <c:v>駐車場</c:v>
                </c:pt>
                <c:pt idx="1">
                  <c:v>大規模霊園、斎場等</c:v>
                </c:pt>
                <c:pt idx="2">
                  <c:v>図書館</c:v>
                </c:pt>
                <c:pt idx="3">
                  <c:v>博物館</c:v>
                </c:pt>
                <c:pt idx="4">
                  <c:v>公民館、市民会館</c:v>
                </c:pt>
                <c:pt idx="5">
                  <c:v>文化会館</c:v>
                </c:pt>
                <c:pt idx="6">
                  <c:v>合宿所、研修所等</c:v>
                </c:pt>
                <c:pt idx="7">
                  <c:v>特別養護老人ホーム</c:v>
                </c:pt>
                <c:pt idx="8">
                  <c:v>介護支援センター</c:v>
                </c:pt>
                <c:pt idx="9">
                  <c:v>福祉・保健センター</c:v>
                </c:pt>
                <c:pt idx="10">
                  <c:v>児童クラブ、学童館等</c:v>
                </c:pt>
              </c:strCache>
            </c:strRef>
          </c:cat>
          <c:val>
            <c:numRef>
              <c:f>全体版!$AB$8:$AB$18</c:f>
              <c:numCache>
                <c:formatCode>0.0%</c:formatCode>
                <c:ptCount val="11"/>
                <c:pt idx="0">
                  <c:v>0.36808386721025044</c:v>
                </c:pt>
                <c:pt idx="1">
                  <c:v>0.23287671232876711</c:v>
                </c:pt>
                <c:pt idx="2">
                  <c:v>0.21156373193166886</c:v>
                </c:pt>
                <c:pt idx="3">
                  <c:v>0.28589302471066624</c:v>
                </c:pt>
                <c:pt idx="4">
                  <c:v>0.23624887285843102</c:v>
                </c:pt>
                <c:pt idx="5">
                  <c:v>0.52147651006711404</c:v>
                </c:pt>
                <c:pt idx="6">
                  <c:v>0.49769585253456222</c:v>
                </c:pt>
                <c:pt idx="7">
                  <c:v>0.75555555555555554</c:v>
                </c:pt>
                <c:pt idx="8">
                  <c:v>0.47920792079207919</c:v>
                </c:pt>
                <c:pt idx="9">
                  <c:v>0.52867383512544808</c:v>
                </c:pt>
                <c:pt idx="10">
                  <c:v>0.23995698594362086</c:v>
                </c:pt>
              </c:numCache>
            </c:numRef>
          </c:val>
          <c:extLst>
            <c:ext xmlns:c16="http://schemas.microsoft.com/office/drawing/2014/chart" uri="{C3380CC4-5D6E-409C-BE32-E72D297353CC}">
              <c16:uniqueId val="{00000000-E962-4083-BF73-4EC2D61870AA}"/>
            </c:ext>
          </c:extLst>
        </c:ser>
        <c:dLbls>
          <c:showLegendKey val="0"/>
          <c:showVal val="0"/>
          <c:showCatName val="0"/>
          <c:showSerName val="0"/>
          <c:showPercent val="0"/>
          <c:showBubbleSize val="0"/>
        </c:dLbls>
        <c:gapWidth val="220"/>
        <c:axId val="325703424"/>
        <c:axId val="325703816"/>
      </c:barChart>
      <c:catAx>
        <c:axId val="325703424"/>
        <c:scaling>
          <c:orientation val="maxMin"/>
        </c:scaling>
        <c:delete val="0"/>
        <c:axPos val="l"/>
        <c:numFmt formatCode="General" sourceLinked="0"/>
        <c:majorTickMark val="out"/>
        <c:minorTickMark val="none"/>
        <c:tickLblPos val="nextTo"/>
        <c:txPr>
          <a:bodyPr/>
          <a:lstStyle/>
          <a:p>
            <a:pPr>
              <a:defRPr>
                <a:latin typeface="ＭＳ ゴシック" panose="020B0609070205080204" pitchFamily="49" charset="-128"/>
                <a:ea typeface="ＭＳ ゴシック" panose="020B0609070205080204" pitchFamily="49" charset="-128"/>
              </a:defRPr>
            </a:pPr>
            <a:endParaRPr lang="ja-JP"/>
          </a:p>
        </c:txPr>
        <c:crossAx val="325703816"/>
        <c:crosses val="autoZero"/>
        <c:auto val="1"/>
        <c:lblAlgn val="ctr"/>
        <c:lblOffset val="100"/>
        <c:tickLblSkip val="1"/>
        <c:noMultiLvlLbl val="0"/>
      </c:catAx>
      <c:valAx>
        <c:axId val="325703816"/>
        <c:scaling>
          <c:orientation val="minMax"/>
          <c:max val="1"/>
          <c:min val="0"/>
        </c:scaling>
        <c:delete val="0"/>
        <c:axPos val="t"/>
        <c:majorGridlines/>
        <c:numFmt formatCode="0.0%" sourceLinked="1"/>
        <c:majorTickMark val="out"/>
        <c:minorTickMark val="none"/>
        <c:tickLblPos val="nextTo"/>
        <c:crossAx val="325703424"/>
        <c:crosses val="autoZero"/>
        <c:crossBetween val="between"/>
        <c:majorUnit val="0.2"/>
        <c:minorUnit val="4.0000000000000008E-2"/>
      </c:valAx>
    </c:plotArea>
    <c:plotVisOnly val="1"/>
    <c:dispBlanksAs val="gap"/>
    <c:showDLblsOverMax val="0"/>
  </c:chart>
  <c:spPr>
    <a:ln>
      <a:noFill/>
    </a:ln>
  </c:sp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4.9070958641183077E-2"/>
          <c:y val="1.3100507546966721E-2"/>
          <c:w val="0.95081714785651794"/>
          <c:h val="0.91552736758968956"/>
        </c:manualLayout>
      </c:layout>
      <c:pie3DChart>
        <c:varyColors val="1"/>
        <c:ser>
          <c:idx val="0"/>
          <c:order val="0"/>
          <c:dPt>
            <c:idx val="0"/>
            <c:bubble3D val="0"/>
            <c:explosion val="7"/>
            <c:spPr>
              <a:solidFill>
                <a:schemeClr val="accent2">
                  <a:lumMod val="60000"/>
                  <a:lumOff val="40000"/>
                </a:schemeClr>
              </a:solidFill>
            </c:spPr>
            <c:extLst>
              <c:ext xmlns:c16="http://schemas.microsoft.com/office/drawing/2014/chart" uri="{C3380CC4-5D6E-409C-BE32-E72D297353CC}">
                <c16:uniqueId val="{00000001-857D-4D25-A1B6-4FE00F2EAC63}"/>
              </c:ext>
            </c:extLst>
          </c:dPt>
          <c:dPt>
            <c:idx val="1"/>
            <c:bubble3D val="0"/>
            <c:spPr>
              <a:solidFill>
                <a:schemeClr val="bg2">
                  <a:lumMod val="75000"/>
                </a:schemeClr>
              </a:solidFill>
            </c:spPr>
            <c:extLst>
              <c:ext xmlns:c16="http://schemas.microsoft.com/office/drawing/2014/chart" uri="{C3380CC4-5D6E-409C-BE32-E72D297353CC}">
                <c16:uniqueId val="{00000003-857D-4D25-A1B6-4FE00F2EAC63}"/>
              </c:ext>
            </c:extLst>
          </c:dPt>
          <c:dPt>
            <c:idx val="2"/>
            <c:bubble3D val="0"/>
            <c:spPr>
              <a:solidFill>
                <a:schemeClr val="accent3">
                  <a:lumMod val="75000"/>
                </a:schemeClr>
              </a:solidFill>
            </c:spPr>
            <c:extLst>
              <c:ext xmlns:c16="http://schemas.microsoft.com/office/drawing/2014/chart" uri="{C3380CC4-5D6E-409C-BE32-E72D297353CC}">
                <c16:uniqueId val="{00000005-857D-4D25-A1B6-4FE00F2EAC63}"/>
              </c:ext>
            </c:extLst>
          </c:dPt>
          <c:dPt>
            <c:idx val="3"/>
            <c:bubble3D val="0"/>
            <c:spPr>
              <a:solidFill>
                <a:schemeClr val="accent3">
                  <a:lumMod val="60000"/>
                  <a:lumOff val="40000"/>
                </a:schemeClr>
              </a:solidFill>
            </c:spPr>
            <c:extLst>
              <c:ext xmlns:c16="http://schemas.microsoft.com/office/drawing/2014/chart" uri="{C3380CC4-5D6E-409C-BE32-E72D297353CC}">
                <c16:uniqueId val="{00000007-857D-4D25-A1B6-4FE00F2EAC63}"/>
              </c:ext>
            </c:extLst>
          </c:dPt>
          <c:dPt>
            <c:idx val="4"/>
            <c:bubble3D val="0"/>
            <c:spPr>
              <a:solidFill>
                <a:schemeClr val="accent4">
                  <a:lumMod val="60000"/>
                  <a:lumOff val="40000"/>
                </a:schemeClr>
              </a:solidFill>
            </c:spPr>
            <c:extLst>
              <c:ext xmlns:c16="http://schemas.microsoft.com/office/drawing/2014/chart" uri="{C3380CC4-5D6E-409C-BE32-E72D297353CC}">
                <c16:uniqueId val="{00000009-857D-4D25-A1B6-4FE00F2EAC63}"/>
              </c:ext>
            </c:extLst>
          </c:dPt>
          <c:dPt>
            <c:idx val="5"/>
            <c:bubble3D val="0"/>
            <c:explosion val="3"/>
            <c:spPr>
              <a:solidFill>
                <a:schemeClr val="accent6"/>
              </a:solidFill>
            </c:spPr>
            <c:extLst>
              <c:ext xmlns:c16="http://schemas.microsoft.com/office/drawing/2014/chart" uri="{C3380CC4-5D6E-409C-BE32-E72D297353CC}">
                <c16:uniqueId val="{0000000B-857D-4D25-A1B6-4FE00F2EAC63}"/>
              </c:ext>
            </c:extLst>
          </c:dPt>
          <c:dPt>
            <c:idx val="6"/>
            <c:bubble3D val="0"/>
            <c:explosion val="4"/>
            <c:spPr>
              <a:solidFill>
                <a:schemeClr val="accent6">
                  <a:lumMod val="40000"/>
                  <a:lumOff val="60000"/>
                </a:schemeClr>
              </a:solidFill>
            </c:spPr>
            <c:extLst>
              <c:ext xmlns:c16="http://schemas.microsoft.com/office/drawing/2014/chart" uri="{C3380CC4-5D6E-409C-BE32-E72D297353CC}">
                <c16:uniqueId val="{0000000D-857D-4D25-A1B6-4FE00F2EAC63}"/>
              </c:ext>
            </c:extLst>
          </c:dPt>
          <c:dLbls>
            <c:dLbl>
              <c:idx val="1"/>
              <c:layout>
                <c:manualLayout>
                  <c:x val="-7.1808677290968875E-2"/>
                  <c:y val="-0.1842798833480335"/>
                </c:manualLayout>
              </c:layout>
              <c:tx>
                <c:rich>
                  <a:bodyPr/>
                  <a:lstStyle/>
                  <a:p>
                    <a:r>
                      <a:rPr lang="ja-JP" altLang="en-US" baseline="0" dirty="0"/>
                      <a:t>社団・財団法人等</a:t>
                    </a:r>
                  </a:p>
                  <a:p>
                    <a:fld id="{26A8A6FF-2777-4903-8C71-B1A3F70F1133}" type="VALUE">
                      <a:rPr lang="en-US" altLang="ja-JP" baseline="0" smtClean="0"/>
                      <a:pPr/>
                      <a:t>[値]</a:t>
                    </a:fld>
                    <a:r>
                      <a:rPr lang="ja-JP" altLang="en-US" baseline="0" dirty="0"/>
                      <a:t>
</a:t>
                    </a:r>
                    <a:fld id="{D067833A-5813-425C-A1DF-E4D34904A7A6}" type="PERCENTAGE">
                      <a:rPr lang="en-US" altLang="ja-JP" baseline="0"/>
                      <a:pPr/>
                      <a:t>[パーセンテージ]</a:t>
                    </a:fld>
                    <a:endParaRPr lang="ja-JP" altLang="en-US" baseline="0" dirty="0"/>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4065424535320468"/>
                      <c:h val="0.19712467723819058"/>
                    </c:manualLayout>
                  </c15:layout>
                  <c15:dlblFieldTable/>
                  <c15:showDataLabelsRange val="0"/>
                </c:ext>
                <c:ext xmlns:c16="http://schemas.microsoft.com/office/drawing/2014/chart" uri="{C3380CC4-5D6E-409C-BE32-E72D297353CC}">
                  <c16:uniqueId val="{00000003-857D-4D25-A1B6-4FE00F2EAC63}"/>
                </c:ext>
              </c:extLst>
            </c:dLbl>
            <c:dLbl>
              <c:idx val="5"/>
              <c:tx>
                <c:rich>
                  <a:bodyPr wrap="square" lIns="38100" tIns="19050" rIns="38100" bIns="19050" anchor="ctr">
                    <a:noAutofit/>
                  </a:bodyPr>
                  <a:lstStyle/>
                  <a:p>
                    <a:pPr>
                      <a:defRPr/>
                    </a:pPr>
                    <a:fld id="{2AF6579B-59BF-4790-95A8-4291ED6CC223}" type="CATEGORYNAME">
                      <a:rPr lang="zh-TW" altLang="en-US">
                        <a:latin typeface="ＭＳ Ｐゴシック" panose="020B0600070205080204" pitchFamily="50" charset="-128"/>
                        <a:ea typeface="ＭＳ Ｐゴシック" panose="020B0600070205080204" pitchFamily="50" charset="-128"/>
                      </a:rPr>
                      <a:pPr>
                        <a:defRPr/>
                      </a:pPr>
                      <a:t>[分類名]</a:t>
                    </a:fld>
                    <a:r>
                      <a:rPr lang="zh-TW" altLang="en-US" baseline="0" dirty="0"/>
                      <a:t>
</a:t>
                    </a:r>
                    <a:fld id="{C449C506-CAEA-45E7-9778-B1B4B004BC9D}" type="VALUE">
                      <a:rPr lang="en-US" altLang="zh-TW" baseline="0"/>
                      <a:pPr>
                        <a:defRPr/>
                      </a:pPr>
                      <a:t>[値]</a:t>
                    </a:fld>
                    <a:r>
                      <a:rPr lang="zh-TW" altLang="en-US" baseline="0" dirty="0"/>
                      <a:t>
</a:t>
                    </a:r>
                    <a:fld id="{8BC2B52F-C52D-46F6-BCE1-8E6D2AE0F308}" type="PERCENTAGE">
                      <a:rPr lang="en-US" altLang="zh-TW" baseline="0"/>
                      <a:pPr>
                        <a:defRPr/>
                      </a:pPr>
                      <a:t>[パーセンテージ]</a:t>
                    </a:fld>
                    <a:endParaRPr lang="zh-TW" altLang="en-US" baseline="0" dirty="0"/>
                  </a:p>
                </c:rich>
              </c:tx>
              <c:numFmt formatCode="0.0%" sourceLinked="0"/>
              <c:spPr>
                <a:noFill/>
                <a:ln>
                  <a:noFill/>
                </a:ln>
                <a:effectLst/>
              </c:sp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B-857D-4D25-A1B6-4FE00F2EAC63}"/>
                </c:ext>
              </c:extLst>
            </c:dLbl>
            <c:numFmt formatCode="0.0%" sourceLinked="0"/>
            <c:spPr>
              <a:noFill/>
              <a:ln>
                <a:noFill/>
              </a:ln>
              <a:effectLst/>
            </c:spPr>
            <c:dLblPos val="bestFit"/>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Sheet1!$B$14:$H$14</c:f>
              <c:strCache>
                <c:ptCount val="7"/>
                <c:pt idx="0">
                  <c:v>株式会社</c:v>
                </c:pt>
                <c:pt idx="1">
                  <c:v>特例民法法人等</c:v>
                </c:pt>
                <c:pt idx="2">
                  <c:v>地方公共団体</c:v>
                </c:pt>
                <c:pt idx="3">
                  <c:v>公共的団体</c:v>
                </c:pt>
                <c:pt idx="4">
                  <c:v>地縁による団体</c:v>
                </c:pt>
                <c:pt idx="5">
                  <c:v>特定非営利活動法人</c:v>
                </c:pt>
                <c:pt idx="6">
                  <c:v>その他</c:v>
                </c:pt>
              </c:strCache>
            </c:strRef>
          </c:cat>
          <c:val>
            <c:numRef>
              <c:f>Sheet1!$B$15:$H$15</c:f>
              <c:numCache>
                <c:formatCode>#,##0_ </c:formatCode>
                <c:ptCount val="7"/>
                <c:pt idx="0">
                  <c:v>18371</c:v>
                </c:pt>
                <c:pt idx="1">
                  <c:v>18711</c:v>
                </c:pt>
                <c:pt idx="2">
                  <c:v>187</c:v>
                </c:pt>
                <c:pt idx="3">
                  <c:v>11644</c:v>
                </c:pt>
                <c:pt idx="4">
                  <c:v>13993</c:v>
                </c:pt>
                <c:pt idx="5">
                  <c:v>3957</c:v>
                </c:pt>
                <c:pt idx="6">
                  <c:v>11380</c:v>
                </c:pt>
              </c:numCache>
            </c:numRef>
          </c:val>
          <c:extLst>
            <c:ext xmlns:c16="http://schemas.microsoft.com/office/drawing/2014/chart" uri="{C3380CC4-5D6E-409C-BE32-E72D297353CC}">
              <c16:uniqueId val="{0000000E-857D-4D25-A1B6-4FE00F2EAC63}"/>
            </c:ext>
          </c:extLst>
        </c:ser>
        <c:ser>
          <c:idx val="1"/>
          <c:order val="1"/>
          <c:cat>
            <c:strRef>
              <c:f>Sheet1!$B$14:$H$14</c:f>
              <c:strCache>
                <c:ptCount val="7"/>
                <c:pt idx="0">
                  <c:v>株式会社</c:v>
                </c:pt>
                <c:pt idx="1">
                  <c:v>特例民法法人等</c:v>
                </c:pt>
                <c:pt idx="2">
                  <c:v>地方公共団体</c:v>
                </c:pt>
                <c:pt idx="3">
                  <c:v>公共的団体</c:v>
                </c:pt>
                <c:pt idx="4">
                  <c:v>地縁による団体</c:v>
                </c:pt>
                <c:pt idx="5">
                  <c:v>特定非営利活動法人</c:v>
                </c:pt>
                <c:pt idx="6">
                  <c:v>その他</c:v>
                </c:pt>
              </c:strCache>
            </c:strRef>
          </c:cat>
          <c:val>
            <c:numRef>
              <c:f>Sheet1!$B$16:$H$16</c:f>
              <c:numCache>
                <c:formatCode>General</c:formatCode>
                <c:ptCount val="7"/>
              </c:numCache>
            </c:numRef>
          </c:val>
          <c:extLst>
            <c:ext xmlns:c16="http://schemas.microsoft.com/office/drawing/2014/chart" uri="{C3380CC4-5D6E-409C-BE32-E72D297353CC}">
              <c16:uniqueId val="{0000000F-857D-4D25-A1B6-4FE00F2EAC63}"/>
            </c:ext>
          </c:extLst>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percentStacked"/>
        <c:varyColors val="0"/>
        <c:ser>
          <c:idx val="0"/>
          <c:order val="0"/>
          <c:tx>
            <c:strRef>
              <c:f>Sheet2!$B$2</c:f>
              <c:strCache>
                <c:ptCount val="1"/>
                <c:pt idx="0">
                  <c:v>株式会社</c:v>
                </c:pt>
              </c:strCache>
            </c:strRef>
          </c:tx>
          <c:spPr>
            <a:solidFill>
              <a:schemeClr val="tx2">
                <a:lumMod val="40000"/>
                <a:lumOff val="6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Sheet2!$A$3:$A$7</c:f>
              <c:strCache>
                <c:ptCount val="5"/>
                <c:pt idx="0">
                  <c:v>レクリエーション・
スポーツ施設
（15,479施設）</c:v>
                </c:pt>
                <c:pt idx="1">
                  <c:v>産業振興施設
（6,393施設）</c:v>
                </c:pt>
                <c:pt idx="2">
                  <c:v>基盤施設
（27,491施設）</c:v>
                </c:pt>
                <c:pt idx="3">
                  <c:v>文教施設
（15,680施設）</c:v>
                </c:pt>
                <c:pt idx="4">
                  <c:v>社会福祉施設
（13,200施設）</c:v>
                </c:pt>
              </c:strCache>
            </c:strRef>
          </c:cat>
          <c:val>
            <c:numRef>
              <c:f>Sheet2!$B$3:$B$7</c:f>
              <c:numCache>
                <c:formatCode>0.0%</c:formatCode>
                <c:ptCount val="5"/>
                <c:pt idx="0">
                  <c:v>0.317</c:v>
                </c:pt>
                <c:pt idx="1">
                  <c:v>0.30499999999999999</c:v>
                </c:pt>
                <c:pt idx="2">
                  <c:v>0.31900000000000001</c:v>
                </c:pt>
                <c:pt idx="3">
                  <c:v>0.11</c:v>
                </c:pt>
                <c:pt idx="4">
                  <c:v>7.8E-2</c:v>
                </c:pt>
              </c:numCache>
            </c:numRef>
          </c:val>
          <c:extLst>
            <c:ext xmlns:c16="http://schemas.microsoft.com/office/drawing/2014/chart" uri="{C3380CC4-5D6E-409C-BE32-E72D297353CC}">
              <c16:uniqueId val="{00000000-F636-45D3-A56D-DA2D317EC1BE}"/>
            </c:ext>
          </c:extLst>
        </c:ser>
        <c:ser>
          <c:idx val="1"/>
          <c:order val="1"/>
          <c:tx>
            <c:strRef>
              <c:f>Sheet2!$C$2</c:f>
              <c:strCache>
                <c:ptCount val="1"/>
                <c:pt idx="0">
                  <c:v>社団・財団等</c:v>
                </c:pt>
              </c:strCache>
            </c:strRef>
          </c:tx>
          <c:spPr>
            <a:solidFill>
              <a:schemeClr val="accent6">
                <a:lumMod val="40000"/>
                <a:lumOff val="60000"/>
              </a:schemeClr>
            </a:solidFill>
          </c:spPr>
          <c:invertIfNegative val="0"/>
          <c:dPt>
            <c:idx val="0"/>
            <c:invertIfNegative val="0"/>
            <c:bubble3D val="0"/>
            <c:extLst>
              <c:ext xmlns:c16="http://schemas.microsoft.com/office/drawing/2014/chart" uri="{C3380CC4-5D6E-409C-BE32-E72D297353CC}">
                <c16:uniqueId val="{00000001-F636-45D3-A56D-DA2D317EC1BE}"/>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Sheet2!$A$3:$A$7</c:f>
              <c:strCache>
                <c:ptCount val="5"/>
                <c:pt idx="0">
                  <c:v>レクリエーション・
スポーツ施設
（15,479施設）</c:v>
                </c:pt>
                <c:pt idx="1">
                  <c:v>産業振興施設
（6,393施設）</c:v>
                </c:pt>
                <c:pt idx="2">
                  <c:v>基盤施設
（27,491施設）</c:v>
                </c:pt>
                <c:pt idx="3">
                  <c:v>文教施設
（15,680施設）</c:v>
                </c:pt>
                <c:pt idx="4">
                  <c:v>社会福祉施設
（13,200施設）</c:v>
                </c:pt>
              </c:strCache>
            </c:strRef>
          </c:cat>
          <c:val>
            <c:numRef>
              <c:f>Sheet2!$C$3:$C$7</c:f>
              <c:numCache>
                <c:formatCode>0.0%</c:formatCode>
                <c:ptCount val="5"/>
                <c:pt idx="0">
                  <c:v>0.30299999999999999</c:v>
                </c:pt>
                <c:pt idx="1">
                  <c:v>0.16</c:v>
                </c:pt>
                <c:pt idx="2">
                  <c:v>0.33700000000000002</c:v>
                </c:pt>
                <c:pt idx="3">
                  <c:v>0.156</c:v>
                </c:pt>
                <c:pt idx="4">
                  <c:v>9.7000000000000003E-2</c:v>
                </c:pt>
              </c:numCache>
            </c:numRef>
          </c:val>
          <c:extLst>
            <c:ext xmlns:c16="http://schemas.microsoft.com/office/drawing/2014/chart" uri="{C3380CC4-5D6E-409C-BE32-E72D297353CC}">
              <c16:uniqueId val="{00000002-F636-45D3-A56D-DA2D317EC1BE}"/>
            </c:ext>
          </c:extLst>
        </c:ser>
        <c:ser>
          <c:idx val="2"/>
          <c:order val="2"/>
          <c:tx>
            <c:strRef>
              <c:f>Sheet2!$D$2</c:f>
              <c:strCache>
                <c:ptCount val="1"/>
                <c:pt idx="0">
                  <c:v>地方公共団体</c:v>
                </c:pt>
              </c:strCache>
            </c:strRef>
          </c:tx>
          <c:spPr>
            <a:solidFill>
              <a:srgbClr val="92D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Sheet2!$A$3:$A$7</c:f>
              <c:strCache>
                <c:ptCount val="5"/>
                <c:pt idx="0">
                  <c:v>レクリエーション・
スポーツ施設
（15,479施設）</c:v>
                </c:pt>
                <c:pt idx="1">
                  <c:v>産業振興施設
（6,393施設）</c:v>
                </c:pt>
                <c:pt idx="2">
                  <c:v>基盤施設
（27,491施設）</c:v>
                </c:pt>
                <c:pt idx="3">
                  <c:v>文教施設
（15,680施設）</c:v>
                </c:pt>
                <c:pt idx="4">
                  <c:v>社会福祉施設
（13,200施設）</c:v>
                </c:pt>
              </c:strCache>
            </c:strRef>
          </c:cat>
          <c:val>
            <c:numRef>
              <c:f>Sheet2!$D$3:$D$7</c:f>
              <c:numCache>
                <c:formatCode>0.0%</c:formatCode>
                <c:ptCount val="5"/>
                <c:pt idx="0">
                  <c:v>4.0000000000000001E-3</c:v>
                </c:pt>
                <c:pt idx="1">
                  <c:v>0</c:v>
                </c:pt>
                <c:pt idx="2">
                  <c:v>4.0000000000000001E-3</c:v>
                </c:pt>
                <c:pt idx="3">
                  <c:v>2E-3</c:v>
                </c:pt>
                <c:pt idx="4">
                  <c:v>0</c:v>
                </c:pt>
              </c:numCache>
            </c:numRef>
          </c:val>
          <c:extLst>
            <c:ext xmlns:c16="http://schemas.microsoft.com/office/drawing/2014/chart" uri="{C3380CC4-5D6E-409C-BE32-E72D297353CC}">
              <c16:uniqueId val="{00000003-F636-45D3-A56D-DA2D317EC1BE}"/>
            </c:ext>
          </c:extLst>
        </c:ser>
        <c:ser>
          <c:idx val="3"/>
          <c:order val="3"/>
          <c:tx>
            <c:strRef>
              <c:f>Sheet2!$E$2</c:f>
              <c:strCache>
                <c:ptCount val="1"/>
                <c:pt idx="0">
                  <c:v>公共的団体</c:v>
                </c:pt>
              </c:strCache>
            </c:strRef>
          </c:tx>
          <c:spPr>
            <a:solidFill>
              <a:srgbClr val="FFC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Sheet2!$A$3:$A$7</c:f>
              <c:strCache>
                <c:ptCount val="5"/>
                <c:pt idx="0">
                  <c:v>レクリエーション・
スポーツ施設
（15,479施設）</c:v>
                </c:pt>
                <c:pt idx="1">
                  <c:v>産業振興施設
（6,393施設）</c:v>
                </c:pt>
                <c:pt idx="2">
                  <c:v>基盤施設
（27,491施設）</c:v>
                </c:pt>
                <c:pt idx="3">
                  <c:v>文教施設
（15,680施設）</c:v>
                </c:pt>
                <c:pt idx="4">
                  <c:v>社会福祉施設
（13,200施設）</c:v>
                </c:pt>
              </c:strCache>
            </c:strRef>
          </c:cat>
          <c:val>
            <c:numRef>
              <c:f>Sheet2!$E$3:$E$7</c:f>
              <c:numCache>
                <c:formatCode>0.0%</c:formatCode>
                <c:ptCount val="5"/>
                <c:pt idx="0">
                  <c:v>5.3999999999999999E-2</c:v>
                </c:pt>
                <c:pt idx="1">
                  <c:v>0.19700000000000001</c:v>
                </c:pt>
                <c:pt idx="2">
                  <c:v>0.04</c:v>
                </c:pt>
                <c:pt idx="3">
                  <c:v>7.3999999999999996E-2</c:v>
                </c:pt>
                <c:pt idx="4">
                  <c:v>0.55200000000000005</c:v>
                </c:pt>
              </c:numCache>
            </c:numRef>
          </c:val>
          <c:extLst>
            <c:ext xmlns:c16="http://schemas.microsoft.com/office/drawing/2014/chart" uri="{C3380CC4-5D6E-409C-BE32-E72D297353CC}">
              <c16:uniqueId val="{00000004-F636-45D3-A56D-DA2D317EC1BE}"/>
            </c:ext>
          </c:extLst>
        </c:ser>
        <c:ser>
          <c:idx val="4"/>
          <c:order val="4"/>
          <c:tx>
            <c:strRef>
              <c:f>Sheet2!$F$2</c:f>
              <c:strCache>
                <c:ptCount val="1"/>
                <c:pt idx="0">
                  <c:v>地縁による団体</c:v>
                </c:pt>
              </c:strCache>
            </c:strRef>
          </c:tx>
          <c:spPr>
            <a:solidFill>
              <a:schemeClr val="accent4">
                <a:lumMod val="60000"/>
                <a:lumOff val="4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Sheet2!$A$3:$A$7</c:f>
              <c:strCache>
                <c:ptCount val="5"/>
                <c:pt idx="0">
                  <c:v>レクリエーション・
スポーツ施設
（15,479施設）</c:v>
                </c:pt>
                <c:pt idx="1">
                  <c:v>産業振興施設
（6,393施設）</c:v>
                </c:pt>
                <c:pt idx="2">
                  <c:v>基盤施設
（27,491施設）</c:v>
                </c:pt>
                <c:pt idx="3">
                  <c:v>文教施設
（15,680施設）</c:v>
                </c:pt>
                <c:pt idx="4">
                  <c:v>社会福祉施設
（13,200施設）</c:v>
                </c:pt>
              </c:strCache>
            </c:strRef>
          </c:cat>
          <c:val>
            <c:numRef>
              <c:f>Sheet2!$F$3:$F$7</c:f>
              <c:numCache>
                <c:formatCode>0.0%</c:formatCode>
                <c:ptCount val="5"/>
                <c:pt idx="0">
                  <c:v>5.0999999999999997E-2</c:v>
                </c:pt>
                <c:pt idx="1">
                  <c:v>0.155</c:v>
                </c:pt>
                <c:pt idx="2">
                  <c:v>8.2000000000000003E-2</c:v>
                </c:pt>
                <c:pt idx="3">
                  <c:v>0.51900000000000002</c:v>
                </c:pt>
                <c:pt idx="4">
                  <c:v>0.13800000000000001</c:v>
                </c:pt>
              </c:numCache>
            </c:numRef>
          </c:val>
          <c:extLst>
            <c:ext xmlns:c16="http://schemas.microsoft.com/office/drawing/2014/chart" uri="{C3380CC4-5D6E-409C-BE32-E72D297353CC}">
              <c16:uniqueId val="{00000005-F636-45D3-A56D-DA2D317EC1BE}"/>
            </c:ext>
          </c:extLst>
        </c:ser>
        <c:ser>
          <c:idx val="5"/>
          <c:order val="5"/>
          <c:tx>
            <c:strRef>
              <c:f>Sheet2!$G$2</c:f>
              <c:strCache>
                <c:ptCount val="1"/>
                <c:pt idx="0">
                  <c:v>特定非営利活動法人</c:v>
                </c:pt>
              </c:strCache>
            </c:strRef>
          </c:tx>
          <c:spPr>
            <a:solidFill>
              <a:srgbClr val="FFFF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Sheet2!$A$3:$A$7</c:f>
              <c:strCache>
                <c:ptCount val="5"/>
                <c:pt idx="0">
                  <c:v>レクリエーション・
スポーツ施設
（15,479施設）</c:v>
                </c:pt>
                <c:pt idx="1">
                  <c:v>産業振興施設
（6,393施設）</c:v>
                </c:pt>
                <c:pt idx="2">
                  <c:v>基盤施設
（27,491施設）</c:v>
                </c:pt>
                <c:pt idx="3">
                  <c:v>文教施設
（15,680施設）</c:v>
                </c:pt>
                <c:pt idx="4">
                  <c:v>社会福祉施設
（13,200施設）</c:v>
                </c:pt>
              </c:strCache>
            </c:strRef>
          </c:cat>
          <c:val>
            <c:numRef>
              <c:f>Sheet2!$G$3:$G$7</c:f>
              <c:numCache>
                <c:formatCode>0.0%</c:formatCode>
                <c:ptCount val="5"/>
                <c:pt idx="0">
                  <c:v>0.10100000000000001</c:v>
                </c:pt>
                <c:pt idx="1">
                  <c:v>3.9E-2</c:v>
                </c:pt>
                <c:pt idx="2">
                  <c:v>0.02</c:v>
                </c:pt>
                <c:pt idx="3">
                  <c:v>4.2000000000000003E-2</c:v>
                </c:pt>
                <c:pt idx="4">
                  <c:v>7.0999999999999994E-2</c:v>
                </c:pt>
              </c:numCache>
            </c:numRef>
          </c:val>
          <c:extLst>
            <c:ext xmlns:c16="http://schemas.microsoft.com/office/drawing/2014/chart" uri="{C3380CC4-5D6E-409C-BE32-E72D297353CC}">
              <c16:uniqueId val="{00000006-F636-45D3-A56D-DA2D317EC1BE}"/>
            </c:ext>
          </c:extLst>
        </c:ser>
        <c:ser>
          <c:idx val="6"/>
          <c:order val="6"/>
          <c:tx>
            <c:strRef>
              <c:f>Sheet2!$H$2</c:f>
              <c:strCache>
                <c:ptCount val="1"/>
                <c:pt idx="0">
                  <c:v>その他</c:v>
                </c:pt>
              </c:strCache>
            </c:strRef>
          </c:tx>
          <c:spPr>
            <a:solidFill>
              <a:schemeClr val="bg1">
                <a:lumMod val="8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Sheet2!$A$3:$A$7</c:f>
              <c:strCache>
                <c:ptCount val="5"/>
                <c:pt idx="0">
                  <c:v>レクリエーション・
スポーツ施設
（15,479施設）</c:v>
                </c:pt>
                <c:pt idx="1">
                  <c:v>産業振興施設
（6,393施設）</c:v>
                </c:pt>
                <c:pt idx="2">
                  <c:v>基盤施設
（27,491施設）</c:v>
                </c:pt>
                <c:pt idx="3">
                  <c:v>文教施設
（15,680施設）</c:v>
                </c:pt>
                <c:pt idx="4">
                  <c:v>社会福祉施設
（13,200施設）</c:v>
                </c:pt>
              </c:strCache>
            </c:strRef>
          </c:cat>
          <c:val>
            <c:numRef>
              <c:f>Sheet2!$H$3:$H$7</c:f>
              <c:numCache>
                <c:formatCode>0.0%</c:formatCode>
                <c:ptCount val="5"/>
                <c:pt idx="0">
                  <c:v>0.17100000000000001</c:v>
                </c:pt>
                <c:pt idx="1">
                  <c:v>0.14399999999999999</c:v>
                </c:pt>
                <c:pt idx="2">
                  <c:v>0.19800000000000001</c:v>
                </c:pt>
                <c:pt idx="3">
                  <c:v>9.8000000000000004E-2</c:v>
                </c:pt>
                <c:pt idx="4">
                  <c:v>6.3E-2</c:v>
                </c:pt>
              </c:numCache>
            </c:numRef>
          </c:val>
          <c:extLst>
            <c:ext xmlns:c16="http://schemas.microsoft.com/office/drawing/2014/chart" uri="{C3380CC4-5D6E-409C-BE32-E72D297353CC}">
              <c16:uniqueId val="{00000007-F636-45D3-A56D-DA2D317EC1BE}"/>
            </c:ext>
          </c:extLst>
        </c:ser>
        <c:dLbls>
          <c:showLegendKey val="0"/>
          <c:showVal val="1"/>
          <c:showCatName val="0"/>
          <c:showSerName val="0"/>
          <c:showPercent val="0"/>
          <c:showBubbleSize val="0"/>
        </c:dLbls>
        <c:gapWidth val="75"/>
        <c:shape val="cylinder"/>
        <c:axId val="366715864"/>
        <c:axId val="366716256"/>
        <c:axId val="0"/>
      </c:bar3DChart>
      <c:catAx>
        <c:axId val="366715864"/>
        <c:scaling>
          <c:orientation val="minMax"/>
        </c:scaling>
        <c:delete val="0"/>
        <c:axPos val="b"/>
        <c:numFmt formatCode="General" sourceLinked="0"/>
        <c:majorTickMark val="none"/>
        <c:minorTickMark val="none"/>
        <c:tickLblPos val="nextTo"/>
        <c:txPr>
          <a:bodyPr rot="0" vert="horz" anchor="ctr" anchorCtr="0"/>
          <a:lstStyle/>
          <a:p>
            <a:pPr>
              <a:defRPr sz="600"/>
            </a:pPr>
            <a:endParaRPr lang="ja-JP"/>
          </a:p>
        </c:txPr>
        <c:crossAx val="366716256"/>
        <c:crosses val="autoZero"/>
        <c:auto val="1"/>
        <c:lblAlgn val="ctr"/>
        <c:lblOffset val="100"/>
        <c:noMultiLvlLbl val="0"/>
      </c:catAx>
      <c:valAx>
        <c:axId val="366716256"/>
        <c:scaling>
          <c:orientation val="minMax"/>
        </c:scaling>
        <c:delete val="0"/>
        <c:axPos val="l"/>
        <c:majorGridlines/>
        <c:numFmt formatCode="0%" sourceLinked="1"/>
        <c:majorTickMark val="none"/>
        <c:minorTickMark val="none"/>
        <c:tickLblPos val="nextTo"/>
        <c:spPr>
          <a:ln w="9525">
            <a:noFill/>
          </a:ln>
        </c:spPr>
        <c:crossAx val="366715864"/>
        <c:crosses val="autoZero"/>
        <c:crossBetween val="between"/>
      </c:valAx>
    </c:plotArea>
    <c:legend>
      <c:legendPos val="b"/>
      <c:overlay val="0"/>
      <c:txPr>
        <a:bodyPr/>
        <a:lstStyle/>
        <a:p>
          <a:pPr>
            <a:defRPr sz="800"/>
          </a:pPr>
          <a:endParaRPr lang="ja-JP"/>
        </a:p>
      </c:txPr>
    </c:legend>
    <c:plotVisOnly val="1"/>
    <c:dispBlanksAs val="gap"/>
    <c:showDLblsOverMax val="0"/>
  </c:chart>
  <c:spPr>
    <a:solidFill>
      <a:schemeClr val="bg1"/>
    </a:solid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dirty="0">
                <a:solidFill>
                  <a:schemeClr val="tx1"/>
                </a:solidFill>
              </a:rPr>
              <a:t>都道府県及び市町村の年齢別職員数（</a:t>
            </a:r>
            <a:r>
              <a:rPr lang="en-US" altLang="ja-JP" dirty="0">
                <a:solidFill>
                  <a:schemeClr val="tx1"/>
                </a:solidFill>
              </a:rPr>
              <a:t>2022</a:t>
            </a:r>
            <a:r>
              <a:rPr lang="ja-JP" altLang="en-US" dirty="0">
                <a:solidFill>
                  <a:schemeClr val="tx1"/>
                </a:solidFill>
              </a:rPr>
              <a:t>年）</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stacked"/>
        <c:varyColors val="0"/>
        <c:ser>
          <c:idx val="0"/>
          <c:order val="0"/>
          <c:tx>
            <c:strRef>
              <c:f>Sheet3!$B$3</c:f>
              <c:strCache>
                <c:ptCount val="1"/>
                <c:pt idx="0">
                  <c:v>市区町村</c:v>
                </c:pt>
              </c:strCache>
            </c:strRef>
          </c:tx>
          <c:spPr>
            <a:solidFill>
              <a:schemeClr val="accent1"/>
            </a:solidFill>
            <a:ln>
              <a:noFill/>
            </a:ln>
            <a:effectLst/>
          </c:spPr>
          <c:invertIfNegative val="0"/>
          <c:cat>
            <c:strRef>
              <c:f>Sheet3!$A$4:$A$29</c:f>
              <c:strCache>
                <c:ptCount val="26"/>
                <c:pt idx="0">
                  <c:v>18歳未満</c:v>
                </c:pt>
                <c:pt idx="1">
                  <c:v>18歳～19歳</c:v>
                </c:pt>
                <c:pt idx="2">
                  <c:v>20歳～21歳</c:v>
                </c:pt>
                <c:pt idx="3">
                  <c:v>22歳～23歳</c:v>
                </c:pt>
                <c:pt idx="4">
                  <c:v>24歳～25歳</c:v>
                </c:pt>
                <c:pt idx="5">
                  <c:v>26歳～27歳</c:v>
                </c:pt>
                <c:pt idx="6">
                  <c:v>28歳～29歳</c:v>
                </c:pt>
                <c:pt idx="7">
                  <c:v>30歳～31歳</c:v>
                </c:pt>
                <c:pt idx="8">
                  <c:v>32歳～33歳</c:v>
                </c:pt>
                <c:pt idx="9">
                  <c:v>34歳～35歳</c:v>
                </c:pt>
                <c:pt idx="10">
                  <c:v>36歳～37歳</c:v>
                </c:pt>
                <c:pt idx="11">
                  <c:v>38歳～39歳</c:v>
                </c:pt>
                <c:pt idx="12">
                  <c:v>40歳～41歳</c:v>
                </c:pt>
                <c:pt idx="13">
                  <c:v>42歳～43歳</c:v>
                </c:pt>
                <c:pt idx="14">
                  <c:v>44歳～45歳</c:v>
                </c:pt>
                <c:pt idx="15">
                  <c:v>46歳～47歳</c:v>
                </c:pt>
                <c:pt idx="16">
                  <c:v>48歳～49歳</c:v>
                </c:pt>
                <c:pt idx="17">
                  <c:v>50歳～51歳</c:v>
                </c:pt>
                <c:pt idx="18">
                  <c:v>52歳～53歳</c:v>
                </c:pt>
                <c:pt idx="19">
                  <c:v>54歳～55歳</c:v>
                </c:pt>
                <c:pt idx="20">
                  <c:v>56歳～57歳</c:v>
                </c:pt>
                <c:pt idx="21">
                  <c:v>58歳～59歳</c:v>
                </c:pt>
                <c:pt idx="22">
                  <c:v>60歳～61歳</c:v>
                </c:pt>
                <c:pt idx="23">
                  <c:v>62歳～63歳</c:v>
                </c:pt>
                <c:pt idx="24">
                  <c:v>64歳～65歳</c:v>
                </c:pt>
                <c:pt idx="25">
                  <c:v>66歳以上</c:v>
                </c:pt>
              </c:strCache>
            </c:strRef>
          </c:cat>
          <c:val>
            <c:numRef>
              <c:f>Sheet3!$B$4:$B$29</c:f>
              <c:numCache>
                <c:formatCode>General</c:formatCode>
                <c:ptCount val="26"/>
                <c:pt idx="0">
                  <c:v>4</c:v>
                </c:pt>
                <c:pt idx="1">
                  <c:v>6447</c:v>
                </c:pt>
                <c:pt idx="2">
                  <c:v>15634</c:v>
                </c:pt>
                <c:pt idx="3">
                  <c:v>49382</c:v>
                </c:pt>
                <c:pt idx="4">
                  <c:v>53957</c:v>
                </c:pt>
                <c:pt idx="5">
                  <c:v>58396</c:v>
                </c:pt>
                <c:pt idx="6">
                  <c:v>61330</c:v>
                </c:pt>
                <c:pt idx="7">
                  <c:v>63821</c:v>
                </c:pt>
                <c:pt idx="8">
                  <c:v>66905</c:v>
                </c:pt>
                <c:pt idx="9">
                  <c:v>64445</c:v>
                </c:pt>
                <c:pt idx="10">
                  <c:v>58702</c:v>
                </c:pt>
                <c:pt idx="11">
                  <c:v>54509</c:v>
                </c:pt>
                <c:pt idx="12">
                  <c:v>54438</c:v>
                </c:pt>
                <c:pt idx="13">
                  <c:v>57532</c:v>
                </c:pt>
                <c:pt idx="14">
                  <c:v>63479</c:v>
                </c:pt>
                <c:pt idx="15">
                  <c:v>71616</c:v>
                </c:pt>
                <c:pt idx="16">
                  <c:v>76600</c:v>
                </c:pt>
                <c:pt idx="17">
                  <c:v>71260</c:v>
                </c:pt>
                <c:pt idx="18">
                  <c:v>64098</c:v>
                </c:pt>
                <c:pt idx="19">
                  <c:v>55933</c:v>
                </c:pt>
                <c:pt idx="20">
                  <c:v>55221</c:v>
                </c:pt>
                <c:pt idx="21">
                  <c:v>49632</c:v>
                </c:pt>
                <c:pt idx="22">
                  <c:v>20262</c:v>
                </c:pt>
                <c:pt idx="23">
                  <c:v>12160</c:v>
                </c:pt>
                <c:pt idx="24">
                  <c:v>2763</c:v>
                </c:pt>
                <c:pt idx="25">
                  <c:v>657</c:v>
                </c:pt>
              </c:numCache>
            </c:numRef>
          </c:val>
          <c:extLst>
            <c:ext xmlns:c16="http://schemas.microsoft.com/office/drawing/2014/chart" uri="{C3380CC4-5D6E-409C-BE32-E72D297353CC}">
              <c16:uniqueId val="{00000000-2029-4912-BE06-94C9500D0EB3}"/>
            </c:ext>
          </c:extLst>
        </c:ser>
        <c:ser>
          <c:idx val="1"/>
          <c:order val="1"/>
          <c:tx>
            <c:strRef>
              <c:f>Sheet3!$C$3</c:f>
              <c:strCache>
                <c:ptCount val="1"/>
                <c:pt idx="0">
                  <c:v>都道府県</c:v>
                </c:pt>
              </c:strCache>
            </c:strRef>
          </c:tx>
          <c:spPr>
            <a:solidFill>
              <a:schemeClr val="accent2"/>
            </a:solidFill>
            <a:ln>
              <a:noFill/>
            </a:ln>
            <a:effectLst/>
          </c:spPr>
          <c:invertIfNegative val="0"/>
          <c:cat>
            <c:strRef>
              <c:f>Sheet3!$A$4:$A$29</c:f>
              <c:strCache>
                <c:ptCount val="26"/>
                <c:pt idx="0">
                  <c:v>18歳未満</c:v>
                </c:pt>
                <c:pt idx="1">
                  <c:v>18歳～19歳</c:v>
                </c:pt>
                <c:pt idx="2">
                  <c:v>20歳～21歳</c:v>
                </c:pt>
                <c:pt idx="3">
                  <c:v>22歳～23歳</c:v>
                </c:pt>
                <c:pt idx="4">
                  <c:v>24歳～25歳</c:v>
                </c:pt>
                <c:pt idx="5">
                  <c:v>26歳～27歳</c:v>
                </c:pt>
                <c:pt idx="6">
                  <c:v>28歳～29歳</c:v>
                </c:pt>
                <c:pt idx="7">
                  <c:v>30歳～31歳</c:v>
                </c:pt>
                <c:pt idx="8">
                  <c:v>32歳～33歳</c:v>
                </c:pt>
                <c:pt idx="9">
                  <c:v>34歳～35歳</c:v>
                </c:pt>
                <c:pt idx="10">
                  <c:v>36歳～37歳</c:v>
                </c:pt>
                <c:pt idx="11">
                  <c:v>38歳～39歳</c:v>
                </c:pt>
                <c:pt idx="12">
                  <c:v>40歳～41歳</c:v>
                </c:pt>
                <c:pt idx="13">
                  <c:v>42歳～43歳</c:v>
                </c:pt>
                <c:pt idx="14">
                  <c:v>44歳～45歳</c:v>
                </c:pt>
                <c:pt idx="15">
                  <c:v>46歳～47歳</c:v>
                </c:pt>
                <c:pt idx="16">
                  <c:v>48歳～49歳</c:v>
                </c:pt>
                <c:pt idx="17">
                  <c:v>50歳～51歳</c:v>
                </c:pt>
                <c:pt idx="18">
                  <c:v>52歳～53歳</c:v>
                </c:pt>
                <c:pt idx="19">
                  <c:v>54歳～55歳</c:v>
                </c:pt>
                <c:pt idx="20">
                  <c:v>56歳～57歳</c:v>
                </c:pt>
                <c:pt idx="21">
                  <c:v>58歳～59歳</c:v>
                </c:pt>
                <c:pt idx="22">
                  <c:v>60歳～61歳</c:v>
                </c:pt>
                <c:pt idx="23">
                  <c:v>62歳～63歳</c:v>
                </c:pt>
                <c:pt idx="24">
                  <c:v>64歳～65歳</c:v>
                </c:pt>
                <c:pt idx="25">
                  <c:v>66歳以上</c:v>
                </c:pt>
              </c:strCache>
            </c:strRef>
          </c:cat>
          <c:val>
            <c:numRef>
              <c:f>Sheet3!$C$4:$C$29</c:f>
              <c:numCache>
                <c:formatCode>General</c:formatCode>
                <c:ptCount val="26"/>
                <c:pt idx="0">
                  <c:v>0</c:v>
                </c:pt>
                <c:pt idx="1">
                  <c:v>2130</c:v>
                </c:pt>
                <c:pt idx="2">
                  <c:v>4392</c:v>
                </c:pt>
                <c:pt idx="3">
                  <c:v>17872</c:v>
                </c:pt>
                <c:pt idx="4">
                  <c:v>20028</c:v>
                </c:pt>
                <c:pt idx="5">
                  <c:v>21136</c:v>
                </c:pt>
                <c:pt idx="6">
                  <c:v>21823</c:v>
                </c:pt>
                <c:pt idx="7">
                  <c:v>20575</c:v>
                </c:pt>
                <c:pt idx="8">
                  <c:v>20787</c:v>
                </c:pt>
                <c:pt idx="9">
                  <c:v>19289</c:v>
                </c:pt>
                <c:pt idx="10">
                  <c:v>17400</c:v>
                </c:pt>
                <c:pt idx="11">
                  <c:v>16727</c:v>
                </c:pt>
                <c:pt idx="12">
                  <c:v>16480</c:v>
                </c:pt>
                <c:pt idx="13">
                  <c:v>17386</c:v>
                </c:pt>
                <c:pt idx="14">
                  <c:v>18550</c:v>
                </c:pt>
                <c:pt idx="15">
                  <c:v>21935</c:v>
                </c:pt>
                <c:pt idx="16">
                  <c:v>26170</c:v>
                </c:pt>
                <c:pt idx="17">
                  <c:v>27227</c:v>
                </c:pt>
                <c:pt idx="18">
                  <c:v>26091</c:v>
                </c:pt>
                <c:pt idx="19">
                  <c:v>23972</c:v>
                </c:pt>
                <c:pt idx="20">
                  <c:v>24086</c:v>
                </c:pt>
                <c:pt idx="21">
                  <c:v>22362</c:v>
                </c:pt>
                <c:pt idx="22">
                  <c:v>9132</c:v>
                </c:pt>
                <c:pt idx="23">
                  <c:v>5782</c:v>
                </c:pt>
                <c:pt idx="24">
                  <c:v>1649</c:v>
                </c:pt>
                <c:pt idx="25">
                  <c:v>470</c:v>
                </c:pt>
              </c:numCache>
            </c:numRef>
          </c:val>
          <c:extLst>
            <c:ext xmlns:c16="http://schemas.microsoft.com/office/drawing/2014/chart" uri="{C3380CC4-5D6E-409C-BE32-E72D297353CC}">
              <c16:uniqueId val="{00000001-2029-4912-BE06-94C9500D0EB3}"/>
            </c:ext>
          </c:extLst>
        </c:ser>
        <c:dLbls>
          <c:showLegendKey val="0"/>
          <c:showVal val="0"/>
          <c:showCatName val="0"/>
          <c:showSerName val="0"/>
          <c:showPercent val="0"/>
          <c:showBubbleSize val="0"/>
        </c:dLbls>
        <c:gapWidth val="150"/>
        <c:overlap val="100"/>
        <c:axId val="468795600"/>
        <c:axId val="468796912"/>
      </c:barChart>
      <c:catAx>
        <c:axId val="46879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68796912"/>
        <c:crosses val="autoZero"/>
        <c:auto val="1"/>
        <c:lblAlgn val="ctr"/>
        <c:lblOffset val="100"/>
        <c:noMultiLvlLbl val="0"/>
      </c:catAx>
      <c:valAx>
        <c:axId val="468796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68795600"/>
        <c:crosses val="autoZero"/>
        <c:crossBetween val="between"/>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7.9166666666666663E-2"/>
          <c:y val="0.18584354272009929"/>
          <c:w val="0.89027777777777772"/>
          <c:h val="0.81415645727990071"/>
        </c:manualLayout>
      </c:layout>
      <c:pie3DChart>
        <c:varyColors val="1"/>
        <c:ser>
          <c:idx val="0"/>
          <c:order val="0"/>
          <c:tx>
            <c:strRef>
              <c:f>Sheet1!$B$2</c:f>
              <c:strCache>
                <c:ptCount val="1"/>
                <c:pt idx="0">
                  <c:v>合計</c:v>
                </c:pt>
              </c:strCache>
            </c:strRef>
          </c:tx>
          <c:dPt>
            <c:idx val="0"/>
            <c:bubble3D val="0"/>
            <c:spPr>
              <a:solidFill>
                <a:schemeClr val="bg1">
                  <a:lumMod val="85000"/>
                </a:schemeClr>
              </a:solidFill>
            </c:spPr>
            <c:extLst>
              <c:ext xmlns:c16="http://schemas.microsoft.com/office/drawing/2014/chart" uri="{C3380CC4-5D6E-409C-BE32-E72D297353CC}">
                <c16:uniqueId val="{00000001-4223-4B56-A1CB-2ABB0BEB1B5E}"/>
              </c:ext>
            </c:extLst>
          </c:dPt>
          <c:dPt>
            <c:idx val="2"/>
            <c:bubble3D val="0"/>
            <c:explosion val="7"/>
            <c:spPr>
              <a:solidFill>
                <a:schemeClr val="bg2">
                  <a:lumMod val="75000"/>
                </a:schemeClr>
              </a:solidFill>
            </c:spPr>
            <c:extLst>
              <c:ext xmlns:c16="http://schemas.microsoft.com/office/drawing/2014/chart" uri="{C3380CC4-5D6E-409C-BE32-E72D297353CC}">
                <c16:uniqueId val="{00000003-4223-4B56-A1CB-2ABB0BEB1B5E}"/>
              </c:ext>
            </c:extLst>
          </c:dPt>
          <c:dPt>
            <c:idx val="3"/>
            <c:bubble3D val="0"/>
            <c:explosion val="6"/>
            <c:spPr>
              <a:solidFill>
                <a:schemeClr val="tx2">
                  <a:lumMod val="40000"/>
                  <a:lumOff val="60000"/>
                </a:schemeClr>
              </a:solidFill>
            </c:spPr>
            <c:extLst>
              <c:ext xmlns:c16="http://schemas.microsoft.com/office/drawing/2014/chart" uri="{C3380CC4-5D6E-409C-BE32-E72D297353CC}">
                <c16:uniqueId val="{00000005-4223-4B56-A1CB-2ABB0BEB1B5E}"/>
              </c:ext>
            </c:extLst>
          </c:dPt>
          <c:dPt>
            <c:idx val="4"/>
            <c:bubble3D val="0"/>
            <c:explosion val="7"/>
            <c:spPr>
              <a:solidFill>
                <a:schemeClr val="accent2">
                  <a:lumMod val="40000"/>
                  <a:lumOff val="60000"/>
                </a:schemeClr>
              </a:solidFill>
            </c:spPr>
            <c:extLst>
              <c:ext xmlns:c16="http://schemas.microsoft.com/office/drawing/2014/chart" uri="{C3380CC4-5D6E-409C-BE32-E72D297353CC}">
                <c16:uniqueId val="{00000007-4223-4B56-A1CB-2ABB0BEB1B5E}"/>
              </c:ext>
            </c:extLst>
          </c:dPt>
          <c:dPt>
            <c:idx val="5"/>
            <c:bubble3D val="0"/>
            <c:spPr>
              <a:solidFill>
                <a:schemeClr val="accent3">
                  <a:lumMod val="60000"/>
                  <a:lumOff val="40000"/>
                </a:schemeClr>
              </a:solidFill>
            </c:spPr>
            <c:extLst>
              <c:ext xmlns:c16="http://schemas.microsoft.com/office/drawing/2014/chart" uri="{C3380CC4-5D6E-409C-BE32-E72D297353CC}">
                <c16:uniqueId val="{00000009-4223-4B56-A1CB-2ABB0BEB1B5E}"/>
              </c:ext>
            </c:extLst>
          </c:dPt>
          <c:dPt>
            <c:idx val="7"/>
            <c:bubble3D val="0"/>
            <c:spPr>
              <a:solidFill>
                <a:schemeClr val="accent4">
                  <a:lumMod val="60000"/>
                  <a:lumOff val="40000"/>
                </a:schemeClr>
              </a:solidFill>
            </c:spPr>
            <c:extLst>
              <c:ext xmlns:c16="http://schemas.microsoft.com/office/drawing/2014/chart" uri="{C3380CC4-5D6E-409C-BE32-E72D297353CC}">
                <c16:uniqueId val="{0000000B-4223-4B56-A1CB-2ABB0BEB1B5E}"/>
              </c:ext>
            </c:extLst>
          </c:dPt>
          <c:dPt>
            <c:idx val="8"/>
            <c:bubble3D val="0"/>
            <c:spPr>
              <a:solidFill>
                <a:schemeClr val="accent5">
                  <a:lumMod val="60000"/>
                  <a:lumOff val="40000"/>
                </a:schemeClr>
              </a:solidFill>
            </c:spPr>
            <c:extLst>
              <c:ext xmlns:c16="http://schemas.microsoft.com/office/drawing/2014/chart" uri="{C3380CC4-5D6E-409C-BE32-E72D297353CC}">
                <c16:uniqueId val="{0000000D-4223-4B56-A1CB-2ABB0BEB1B5E}"/>
              </c:ext>
            </c:extLst>
          </c:dPt>
          <c:dPt>
            <c:idx val="9"/>
            <c:bubble3D val="0"/>
            <c:spPr>
              <a:solidFill>
                <a:schemeClr val="accent6">
                  <a:lumMod val="60000"/>
                  <a:lumOff val="40000"/>
                </a:schemeClr>
              </a:solidFill>
            </c:spPr>
            <c:extLst>
              <c:ext xmlns:c16="http://schemas.microsoft.com/office/drawing/2014/chart" uri="{C3380CC4-5D6E-409C-BE32-E72D297353CC}">
                <c16:uniqueId val="{0000000F-4223-4B56-A1CB-2ABB0BEB1B5E}"/>
              </c:ext>
            </c:extLst>
          </c:dPt>
          <c:dLbls>
            <c:numFmt formatCode="0.0%" sourceLinked="0"/>
            <c:spPr>
              <a:noFill/>
              <a:ln>
                <a:noFill/>
              </a:ln>
              <a:effectLst/>
            </c:spPr>
            <c:dLblPos val="bestFit"/>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Sheet1!$A$3:$A$12</c:f>
              <c:strCache>
                <c:ptCount val="10"/>
                <c:pt idx="0">
                  <c:v>１年</c:v>
                </c:pt>
                <c:pt idx="1">
                  <c:v>２年</c:v>
                </c:pt>
                <c:pt idx="2">
                  <c:v>３年</c:v>
                </c:pt>
                <c:pt idx="3">
                  <c:v>４年</c:v>
                </c:pt>
                <c:pt idx="4">
                  <c:v>５年</c:v>
                </c:pt>
                <c:pt idx="5">
                  <c:v>６年</c:v>
                </c:pt>
                <c:pt idx="6">
                  <c:v>７年</c:v>
                </c:pt>
                <c:pt idx="7">
                  <c:v>８年</c:v>
                </c:pt>
                <c:pt idx="8">
                  <c:v>９年</c:v>
                </c:pt>
                <c:pt idx="9">
                  <c:v>１０年以上</c:v>
                </c:pt>
              </c:strCache>
            </c:strRef>
          </c:cat>
          <c:val>
            <c:numRef>
              <c:f>Sheet1!$B$3:$B$12</c:f>
              <c:numCache>
                <c:formatCode>#,##0_ </c:formatCode>
                <c:ptCount val="10"/>
                <c:pt idx="0">
                  <c:v>786</c:v>
                </c:pt>
                <c:pt idx="1">
                  <c:v>885</c:v>
                </c:pt>
                <c:pt idx="2">
                  <c:v>10289</c:v>
                </c:pt>
                <c:pt idx="3">
                  <c:v>3303</c:v>
                </c:pt>
                <c:pt idx="4">
                  <c:v>56363</c:v>
                </c:pt>
                <c:pt idx="5">
                  <c:v>1041</c:v>
                </c:pt>
                <c:pt idx="6">
                  <c:v>360</c:v>
                </c:pt>
                <c:pt idx="7">
                  <c:v>98</c:v>
                </c:pt>
                <c:pt idx="8">
                  <c:v>67</c:v>
                </c:pt>
                <c:pt idx="9">
                  <c:v>4345</c:v>
                </c:pt>
              </c:numCache>
            </c:numRef>
          </c:val>
          <c:extLst>
            <c:ext xmlns:c16="http://schemas.microsoft.com/office/drawing/2014/chart" uri="{C3380CC4-5D6E-409C-BE32-E72D297353CC}">
              <c16:uniqueId val="{00000010-4223-4B56-A1CB-2ABB0BEB1B5E}"/>
            </c:ext>
          </c:extLst>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6.9444444444444441E-3"/>
          <c:y val="3.0092592592592591E-2"/>
          <c:w val="0.99305555555555558"/>
          <c:h val="0.96296296296296291"/>
        </c:manualLayout>
      </c:layout>
      <c:pie3DChart>
        <c:varyColors val="1"/>
        <c:ser>
          <c:idx val="0"/>
          <c:order val="0"/>
          <c:tx>
            <c:strRef>
              <c:f>Sheet1!$B$2</c:f>
              <c:strCache>
                <c:ptCount val="1"/>
                <c:pt idx="0">
                  <c:v>合計</c:v>
                </c:pt>
              </c:strCache>
            </c:strRef>
          </c:tx>
          <c:dPt>
            <c:idx val="0"/>
            <c:bubble3D val="0"/>
            <c:explosion val="11"/>
            <c:spPr>
              <a:solidFill>
                <a:schemeClr val="accent3">
                  <a:lumMod val="60000"/>
                  <a:lumOff val="40000"/>
                </a:schemeClr>
              </a:solidFill>
            </c:spPr>
            <c:extLst>
              <c:ext xmlns:c16="http://schemas.microsoft.com/office/drawing/2014/chart" uri="{C3380CC4-5D6E-409C-BE32-E72D297353CC}">
                <c16:uniqueId val="{00000001-7E4A-45A1-9916-CB598842AE2E}"/>
              </c:ext>
            </c:extLst>
          </c:dPt>
          <c:dPt>
            <c:idx val="1"/>
            <c:bubble3D val="0"/>
            <c:explosion val="3"/>
            <c:spPr>
              <a:solidFill>
                <a:srgbClr val="FFCCFF"/>
              </a:solidFill>
            </c:spPr>
            <c:extLst>
              <c:ext xmlns:c16="http://schemas.microsoft.com/office/drawing/2014/chart" uri="{C3380CC4-5D6E-409C-BE32-E72D297353CC}">
                <c16:uniqueId val="{00000003-7E4A-45A1-9916-CB598842AE2E}"/>
              </c:ext>
            </c:extLst>
          </c:dPt>
          <c:dPt>
            <c:idx val="2"/>
            <c:bubble3D val="0"/>
            <c:spPr>
              <a:solidFill>
                <a:schemeClr val="tx2">
                  <a:lumMod val="40000"/>
                  <a:lumOff val="60000"/>
                </a:schemeClr>
              </a:solidFill>
            </c:spPr>
            <c:extLst>
              <c:ext xmlns:c16="http://schemas.microsoft.com/office/drawing/2014/chart" uri="{C3380CC4-5D6E-409C-BE32-E72D297353CC}">
                <c16:uniqueId val="{00000005-7E4A-45A1-9916-CB598842AE2E}"/>
              </c:ext>
            </c:extLst>
          </c:dPt>
          <c:dPt>
            <c:idx val="3"/>
            <c:bubble3D val="0"/>
            <c:spPr>
              <a:solidFill>
                <a:schemeClr val="accent2">
                  <a:lumMod val="60000"/>
                  <a:lumOff val="40000"/>
                </a:schemeClr>
              </a:solidFill>
            </c:spPr>
            <c:extLst>
              <c:ext xmlns:c16="http://schemas.microsoft.com/office/drawing/2014/chart" uri="{C3380CC4-5D6E-409C-BE32-E72D297353CC}">
                <c16:uniqueId val="{00000007-7E4A-45A1-9916-CB598842AE2E}"/>
              </c:ext>
            </c:extLst>
          </c:dPt>
          <c:dLbls>
            <c:dLbl>
              <c:idx val="0"/>
              <c:layout>
                <c:manualLayout>
                  <c:x val="0.18276067385996536"/>
                  <c:y val="0"/>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7E4A-45A1-9916-CB598842AE2E}"/>
                </c:ext>
              </c:extLst>
            </c:dLbl>
            <c:dLbl>
              <c:idx val="3"/>
              <c:layout>
                <c:manualLayout>
                  <c:x val="1.1071862588442039E-7"/>
                  <c:y val="0"/>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19657577679137603"/>
                      <c:h val="0.3125"/>
                    </c:manualLayout>
                  </c15:layout>
                </c:ext>
                <c:ext xmlns:c16="http://schemas.microsoft.com/office/drawing/2014/chart" uri="{C3380CC4-5D6E-409C-BE32-E72D297353CC}">
                  <c16:uniqueId val="{00000007-7E4A-45A1-9916-CB598842AE2E}"/>
                </c:ext>
              </c:extLst>
            </c:dLbl>
            <c:numFmt formatCode="0.0%" sourceLinked="0"/>
            <c:spPr>
              <a:noFill/>
              <a:ln>
                <a:noFill/>
              </a:ln>
              <a:effectLst/>
            </c:spPr>
            <c:dLblPos val="bestFit"/>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Sheet1!$A$3:$A$6</c:f>
              <c:strCache>
                <c:ptCount val="4"/>
                <c:pt idx="0">
                  <c:v>前回の指定期間よりも短い</c:v>
                </c:pt>
                <c:pt idx="1">
                  <c:v>前回の指定期間と同じ</c:v>
                </c:pt>
                <c:pt idx="2">
                  <c:v>前回の指定期間よりも長い</c:v>
                </c:pt>
                <c:pt idx="3">
                  <c:v>今回が１回目の指定</c:v>
                </c:pt>
              </c:strCache>
            </c:strRef>
          </c:cat>
          <c:val>
            <c:numRef>
              <c:f>Sheet1!$B$3:$B$6</c:f>
              <c:numCache>
                <c:formatCode>#,##0_ </c:formatCode>
                <c:ptCount val="4"/>
                <c:pt idx="0">
                  <c:v>3878</c:v>
                </c:pt>
                <c:pt idx="1">
                  <c:v>56665</c:v>
                </c:pt>
                <c:pt idx="2">
                  <c:v>10773</c:v>
                </c:pt>
                <c:pt idx="3">
                  <c:v>6221</c:v>
                </c:pt>
              </c:numCache>
            </c:numRef>
          </c:val>
          <c:extLst>
            <c:ext xmlns:c16="http://schemas.microsoft.com/office/drawing/2014/chart" uri="{C3380CC4-5D6E-409C-BE32-E72D297353CC}">
              <c16:uniqueId val="{00000008-7E4A-45A1-9916-CB598842AE2E}"/>
            </c:ext>
          </c:extLst>
        </c:ser>
        <c:dLbls>
          <c:showLegendKey val="0"/>
          <c:showVal val="1"/>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8.3333333333333329E-2"/>
          <c:y val="0.13657407407407407"/>
          <c:w val="0.8666666666666667"/>
          <c:h val="0.82870370370370372"/>
        </c:manualLayout>
      </c:layout>
      <c:pie3DChart>
        <c:varyColors val="1"/>
        <c:ser>
          <c:idx val="0"/>
          <c:order val="0"/>
          <c:tx>
            <c:strRef>
              <c:f>Sheet1!$A$3</c:f>
              <c:strCache>
                <c:ptCount val="1"/>
                <c:pt idx="0">
                  <c:v>合計</c:v>
                </c:pt>
              </c:strCache>
            </c:strRef>
          </c:tx>
          <c:spPr>
            <a:solidFill>
              <a:schemeClr val="accent2">
                <a:lumMod val="40000"/>
                <a:lumOff val="60000"/>
              </a:schemeClr>
            </a:solidFill>
          </c:spPr>
          <c:dPt>
            <c:idx val="0"/>
            <c:bubble3D val="0"/>
            <c:explosion val="6"/>
            <c:spPr>
              <a:solidFill>
                <a:schemeClr val="tx2">
                  <a:lumMod val="40000"/>
                  <a:lumOff val="60000"/>
                </a:schemeClr>
              </a:solidFill>
            </c:spPr>
            <c:extLst>
              <c:ext xmlns:c16="http://schemas.microsoft.com/office/drawing/2014/chart" uri="{C3380CC4-5D6E-409C-BE32-E72D297353CC}">
                <c16:uniqueId val="{00000001-90EA-40C4-B08F-93B1BC2B8CFF}"/>
              </c:ext>
            </c:extLst>
          </c:dPt>
          <c:dPt>
            <c:idx val="1"/>
            <c:bubble3D val="0"/>
            <c:spPr>
              <a:solidFill>
                <a:schemeClr val="accent6">
                  <a:lumMod val="60000"/>
                  <a:lumOff val="40000"/>
                </a:schemeClr>
              </a:solidFill>
            </c:spPr>
            <c:extLst>
              <c:ext xmlns:c16="http://schemas.microsoft.com/office/drawing/2014/chart" uri="{C3380CC4-5D6E-409C-BE32-E72D297353CC}">
                <c16:uniqueId val="{00000003-90EA-40C4-B08F-93B1BC2B8CFF}"/>
              </c:ext>
            </c:extLst>
          </c:dPt>
          <c:dPt>
            <c:idx val="2"/>
            <c:bubble3D val="0"/>
            <c:extLst>
              <c:ext xmlns:c16="http://schemas.microsoft.com/office/drawing/2014/chart" uri="{C3380CC4-5D6E-409C-BE32-E72D297353CC}">
                <c16:uniqueId val="{00000004-90EA-40C4-B08F-93B1BC2B8CFF}"/>
              </c:ext>
            </c:extLst>
          </c:dPt>
          <c:dLbls>
            <c:dLbl>
              <c:idx val="0"/>
              <c:layout>
                <c:manualLayout>
                  <c:x val="-1.0478847579798762E-2"/>
                  <c:y val="-5.984048877184938E-2"/>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32047808848217879"/>
                      <c:h val="0.38300325432908505"/>
                    </c:manualLayout>
                  </c15:layout>
                </c:ext>
                <c:ext xmlns:c16="http://schemas.microsoft.com/office/drawing/2014/chart" uri="{C3380CC4-5D6E-409C-BE32-E72D297353CC}">
                  <c16:uniqueId val="{00000001-90EA-40C4-B08F-93B1BC2B8CFF}"/>
                </c:ext>
              </c:extLst>
            </c:dLbl>
            <c:dLbl>
              <c:idx val="1"/>
              <c:layout>
                <c:manualLayout>
                  <c:x val="5.1890648137350462E-2"/>
                  <c:y val="-0.10205068742240665"/>
                </c:manualLayout>
              </c:layout>
              <c:numFmt formatCode="0.0%" sourceLinked="0"/>
              <c:spPr/>
              <c:txPr>
                <a:bodyPr/>
                <a:lstStyle/>
                <a:p>
                  <a:pPr>
                    <a:defRPr sz="900"/>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32309780037712849"/>
                      <c:h val="0.46731307326280808"/>
                    </c:manualLayout>
                  </c15:layout>
                </c:ext>
                <c:ext xmlns:c16="http://schemas.microsoft.com/office/drawing/2014/chart" uri="{C3380CC4-5D6E-409C-BE32-E72D297353CC}">
                  <c16:uniqueId val="{00000003-90EA-40C4-B08F-93B1BC2B8CFF}"/>
                </c:ext>
              </c:extLst>
            </c:dLbl>
            <c:dLbl>
              <c:idx val="2"/>
              <c:layout>
                <c:manualLayout>
                  <c:x val="6.4356888316008526E-2"/>
                  <c:y val="3.4855769230769232E-2"/>
                </c:manualLayout>
              </c:layout>
              <c:numFmt formatCode="0.0%" sourceLinked="0"/>
              <c:spPr/>
              <c:txPr>
                <a:bodyPr/>
                <a:lstStyle/>
                <a:p>
                  <a:pPr>
                    <a:defRPr sz="800"/>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22889296063473763"/>
                      <c:h val="0.26383031865515055"/>
                    </c:manualLayout>
                  </c15:layout>
                </c:ext>
                <c:ext xmlns:c16="http://schemas.microsoft.com/office/drawing/2014/chart" uri="{C3380CC4-5D6E-409C-BE32-E72D297353CC}">
                  <c16:uniqueId val="{00000004-90EA-40C4-B08F-93B1BC2B8CFF}"/>
                </c:ext>
              </c:extLst>
            </c:dLbl>
            <c:numFmt formatCode="0.0%" sourceLinked="0"/>
            <c:spPr>
              <a:noFill/>
              <a:ln>
                <a:noFill/>
              </a:ln>
              <a:effectLst/>
            </c:sp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Sheet1!$B$2:$D$2</c:f>
              <c:strCache>
                <c:ptCount val="3"/>
                <c:pt idx="0">
                  <c:v>
公募により候補者を募集</c:v>
                </c:pt>
                <c:pt idx="1">
                  <c:v>従前の管理受託者・指定管理者を公募の方法によることなく選定</c:v>
                </c:pt>
                <c:pt idx="2">
                  <c:v>公募の方法によることなく選定</c:v>
                </c:pt>
              </c:strCache>
            </c:strRef>
          </c:cat>
          <c:val>
            <c:numRef>
              <c:f>Sheet1!$B$3:$D$3</c:f>
              <c:numCache>
                <c:formatCode>#,##0_);[Red]\(#,##0\)</c:formatCode>
                <c:ptCount val="3"/>
                <c:pt idx="0">
                  <c:v>39481</c:v>
                </c:pt>
                <c:pt idx="1">
                  <c:v>35016</c:v>
                </c:pt>
                <c:pt idx="2">
                  <c:v>3040</c:v>
                </c:pt>
              </c:numCache>
            </c:numRef>
          </c:val>
          <c:extLst>
            <c:ext xmlns:c16="http://schemas.microsoft.com/office/drawing/2014/chart" uri="{C3380CC4-5D6E-409C-BE32-E72D297353CC}">
              <c16:uniqueId val="{00000005-90EA-40C4-B08F-93B1BC2B8CFF}"/>
            </c:ext>
          </c:extLst>
        </c:ser>
        <c:dLbls>
          <c:showLegendKey val="0"/>
          <c:showVal val="1"/>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8.3333333333333329E-2"/>
          <c:y val="0.13657407407407407"/>
          <c:w val="0.8666666666666667"/>
          <c:h val="0.82870370370370372"/>
        </c:manualLayout>
      </c:layout>
      <c:pie3DChart>
        <c:varyColors val="1"/>
        <c:ser>
          <c:idx val="0"/>
          <c:order val="0"/>
          <c:tx>
            <c:strRef>
              <c:f>Sheet1!$A$3</c:f>
              <c:strCache>
                <c:ptCount val="1"/>
                <c:pt idx="0">
                  <c:v>合計</c:v>
                </c:pt>
              </c:strCache>
            </c:strRef>
          </c:tx>
          <c:spPr>
            <a:solidFill>
              <a:schemeClr val="accent2">
                <a:lumMod val="40000"/>
                <a:lumOff val="60000"/>
              </a:schemeClr>
            </a:solidFill>
          </c:spPr>
          <c:dPt>
            <c:idx val="0"/>
            <c:bubble3D val="0"/>
            <c:explosion val="6"/>
            <c:spPr>
              <a:solidFill>
                <a:schemeClr val="tx2">
                  <a:lumMod val="40000"/>
                  <a:lumOff val="60000"/>
                </a:schemeClr>
              </a:solidFill>
            </c:spPr>
            <c:extLst>
              <c:ext xmlns:c16="http://schemas.microsoft.com/office/drawing/2014/chart" uri="{C3380CC4-5D6E-409C-BE32-E72D297353CC}">
                <c16:uniqueId val="{00000001-578E-4109-8908-FE73F00D844D}"/>
              </c:ext>
            </c:extLst>
          </c:dPt>
          <c:dPt>
            <c:idx val="1"/>
            <c:bubble3D val="0"/>
            <c:spPr>
              <a:solidFill>
                <a:schemeClr val="accent6">
                  <a:lumMod val="60000"/>
                  <a:lumOff val="40000"/>
                </a:schemeClr>
              </a:solidFill>
            </c:spPr>
            <c:extLst>
              <c:ext xmlns:c16="http://schemas.microsoft.com/office/drawing/2014/chart" uri="{C3380CC4-5D6E-409C-BE32-E72D297353CC}">
                <c16:uniqueId val="{00000003-578E-4109-8908-FE73F00D844D}"/>
              </c:ext>
            </c:extLst>
          </c:dPt>
          <c:dPt>
            <c:idx val="2"/>
            <c:bubble3D val="0"/>
            <c:extLst>
              <c:ext xmlns:c16="http://schemas.microsoft.com/office/drawing/2014/chart" uri="{C3380CC4-5D6E-409C-BE32-E72D297353CC}">
                <c16:uniqueId val="{00000004-578E-4109-8908-FE73F00D844D}"/>
              </c:ext>
            </c:extLst>
          </c:dPt>
          <c:dLbls>
            <c:dLbl>
              <c:idx val="0"/>
              <c:layout>
                <c:manualLayout>
                  <c:x val="-1.7022091880036727E-2"/>
                  <c:y val="-0.23004042796282848"/>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32088838096518574"/>
                      <c:h val="0.41741594082900446"/>
                    </c:manualLayout>
                  </c15:layout>
                </c:ext>
                <c:ext xmlns:c16="http://schemas.microsoft.com/office/drawing/2014/chart" uri="{C3380CC4-5D6E-409C-BE32-E72D297353CC}">
                  <c16:uniqueId val="{00000001-578E-4109-8908-FE73F00D844D}"/>
                </c:ext>
              </c:extLst>
            </c:dLbl>
            <c:dLbl>
              <c:idx val="1"/>
              <c:layout>
                <c:manualLayout>
                  <c:x val="6.3552683545792937E-2"/>
                  <c:y val="3.5388344350030299E-2"/>
                </c:manualLayout>
              </c:layout>
              <c:numFmt formatCode="0.0%" sourceLinked="0"/>
              <c:spPr/>
              <c:txPr>
                <a:bodyPr/>
                <a:lstStyle/>
                <a:p>
                  <a:pPr>
                    <a:defRPr sz="800"/>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35857919548246681"/>
                      <c:h val="0.49892500474126567"/>
                    </c:manualLayout>
                  </c15:layout>
                </c:ext>
                <c:ext xmlns:c16="http://schemas.microsoft.com/office/drawing/2014/chart" uri="{C3380CC4-5D6E-409C-BE32-E72D297353CC}">
                  <c16:uniqueId val="{00000003-578E-4109-8908-FE73F00D844D}"/>
                </c:ext>
              </c:extLst>
            </c:dLbl>
            <c:dLbl>
              <c:idx val="2"/>
              <c:layout>
                <c:manualLayout>
                  <c:x val="0.2803751165936994"/>
                  <c:y val="1.8211548335468831E-2"/>
                </c:manualLayout>
              </c:layout>
              <c:numFmt formatCode="0.0%" sourceLinked="0"/>
              <c:spPr/>
              <c:txPr>
                <a:bodyPr/>
                <a:lstStyle/>
                <a:p>
                  <a:pPr>
                    <a:defRPr sz="800"/>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28600959639672952"/>
                      <c:h val="0.3156392382520688"/>
                    </c:manualLayout>
                  </c15:layout>
                </c:ext>
                <c:ext xmlns:c16="http://schemas.microsoft.com/office/drawing/2014/chart" uri="{C3380CC4-5D6E-409C-BE32-E72D297353CC}">
                  <c16:uniqueId val="{00000004-578E-4109-8908-FE73F00D844D}"/>
                </c:ext>
              </c:extLst>
            </c:dLbl>
            <c:numFmt formatCode="0.0%" sourceLinked="0"/>
            <c:spPr>
              <a:noFill/>
              <a:ln>
                <a:noFill/>
              </a:ln>
              <a:effectLst/>
            </c:spPr>
            <c:txPr>
              <a:bodyPr/>
              <a:lstStyle/>
              <a:p>
                <a:pPr>
                  <a:defRPr sz="900"/>
                </a:pPr>
                <a:endParaRPr lang="ja-JP"/>
              </a:p>
            </c:tx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Sheet1!$K$2:$M$2</c:f>
              <c:strCache>
                <c:ptCount val="3"/>
                <c:pt idx="0">
                  <c:v>
公募により候補者を募集</c:v>
                </c:pt>
                <c:pt idx="1">
                  <c:v>従前の管理受託者・指定管理者を公募の方法によることなく選定</c:v>
                </c:pt>
                <c:pt idx="2">
                  <c:v>公募の方法によることなく選定</c:v>
                </c:pt>
              </c:strCache>
            </c:strRef>
          </c:cat>
          <c:val>
            <c:numRef>
              <c:f>Sheet1!$K$3:$M$3</c:f>
              <c:numCache>
                <c:formatCode>#,##0_);[Red]\(#,##0\)</c:formatCode>
                <c:ptCount val="3"/>
                <c:pt idx="0">
                  <c:v>4406</c:v>
                </c:pt>
                <c:pt idx="1">
                  <c:v>2373</c:v>
                </c:pt>
                <c:pt idx="2">
                  <c:v>68</c:v>
                </c:pt>
              </c:numCache>
            </c:numRef>
          </c:val>
          <c:extLst>
            <c:ext xmlns:c16="http://schemas.microsoft.com/office/drawing/2014/chart" uri="{C3380CC4-5D6E-409C-BE32-E72D297353CC}">
              <c16:uniqueId val="{00000005-578E-4109-8908-FE73F00D844D}"/>
            </c:ext>
          </c:extLst>
        </c:ser>
        <c:dLbls>
          <c:showLegendKey val="0"/>
          <c:showVal val="1"/>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8.3333438117308589E-2"/>
          <c:y val="0.13657388991314395"/>
          <c:w val="0.8666666666666667"/>
          <c:h val="0.82870370370370372"/>
        </c:manualLayout>
      </c:layout>
      <c:pie3DChart>
        <c:varyColors val="1"/>
        <c:ser>
          <c:idx val="0"/>
          <c:order val="0"/>
          <c:tx>
            <c:strRef>
              <c:f>Sheet1!$A$3</c:f>
              <c:strCache>
                <c:ptCount val="1"/>
                <c:pt idx="0">
                  <c:v>合計</c:v>
                </c:pt>
              </c:strCache>
            </c:strRef>
          </c:tx>
          <c:spPr>
            <a:solidFill>
              <a:schemeClr val="accent2">
                <a:lumMod val="40000"/>
                <a:lumOff val="60000"/>
              </a:schemeClr>
            </a:solidFill>
          </c:spPr>
          <c:explosion val="1"/>
          <c:dPt>
            <c:idx val="0"/>
            <c:bubble3D val="0"/>
            <c:explosion val="7"/>
            <c:spPr>
              <a:solidFill>
                <a:schemeClr val="tx2">
                  <a:lumMod val="40000"/>
                  <a:lumOff val="60000"/>
                </a:schemeClr>
              </a:solidFill>
            </c:spPr>
            <c:extLst>
              <c:ext xmlns:c16="http://schemas.microsoft.com/office/drawing/2014/chart" uri="{C3380CC4-5D6E-409C-BE32-E72D297353CC}">
                <c16:uniqueId val="{00000001-FA4D-4E15-8C52-CCE68F8C440C}"/>
              </c:ext>
            </c:extLst>
          </c:dPt>
          <c:dPt>
            <c:idx val="1"/>
            <c:bubble3D val="0"/>
            <c:spPr>
              <a:solidFill>
                <a:schemeClr val="accent6">
                  <a:lumMod val="60000"/>
                  <a:lumOff val="40000"/>
                </a:schemeClr>
              </a:solidFill>
            </c:spPr>
            <c:extLst>
              <c:ext xmlns:c16="http://schemas.microsoft.com/office/drawing/2014/chart" uri="{C3380CC4-5D6E-409C-BE32-E72D297353CC}">
                <c16:uniqueId val="{00000003-FA4D-4E15-8C52-CCE68F8C440C}"/>
              </c:ext>
            </c:extLst>
          </c:dPt>
          <c:dPt>
            <c:idx val="2"/>
            <c:bubble3D val="0"/>
            <c:extLst>
              <c:ext xmlns:c16="http://schemas.microsoft.com/office/drawing/2014/chart" uri="{C3380CC4-5D6E-409C-BE32-E72D297353CC}">
                <c16:uniqueId val="{00000004-FA4D-4E15-8C52-CCE68F8C440C}"/>
              </c:ext>
            </c:extLst>
          </c:dPt>
          <c:dLbls>
            <c:dLbl>
              <c:idx val="0"/>
              <c:layout>
                <c:manualLayout>
                  <c:x val="-1.3193001966795272E-2"/>
                  <c:y val="-0.16284076190769017"/>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33950010356150284"/>
                      <c:h val="0.38740444446152605"/>
                    </c:manualLayout>
                  </c15:layout>
                </c:ext>
                <c:ext xmlns:c16="http://schemas.microsoft.com/office/drawing/2014/chart" uri="{C3380CC4-5D6E-409C-BE32-E72D297353CC}">
                  <c16:uniqueId val="{00000001-FA4D-4E15-8C52-CCE68F8C440C}"/>
                </c:ext>
              </c:extLst>
            </c:dLbl>
            <c:dLbl>
              <c:idx val="1"/>
              <c:layout>
                <c:manualLayout>
                  <c:x val="1.6024614456068075E-2"/>
                  <c:y val="-2.5177371064879762E-2"/>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37722233729055865"/>
                      <c:h val="0.39778776197302729"/>
                    </c:manualLayout>
                  </c15:layout>
                </c:ext>
                <c:ext xmlns:c16="http://schemas.microsoft.com/office/drawing/2014/chart" uri="{C3380CC4-5D6E-409C-BE32-E72D297353CC}">
                  <c16:uniqueId val="{00000003-FA4D-4E15-8C52-CCE68F8C440C}"/>
                </c:ext>
              </c:extLst>
            </c:dLbl>
            <c:dLbl>
              <c:idx val="2"/>
              <c:layout>
                <c:manualLayout>
                  <c:x val="0.18327032905314042"/>
                  <c:y val="3.0621490531882595E-2"/>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31435194774213221"/>
                      <c:h val="0.3278246774460104"/>
                    </c:manualLayout>
                  </c15:layout>
                </c:ext>
                <c:ext xmlns:c16="http://schemas.microsoft.com/office/drawing/2014/chart" uri="{C3380CC4-5D6E-409C-BE32-E72D297353CC}">
                  <c16:uniqueId val="{00000004-FA4D-4E15-8C52-CCE68F8C440C}"/>
                </c:ext>
              </c:extLst>
            </c:dLbl>
            <c:numFmt formatCode="0.0%" sourceLinked="0"/>
            <c:spPr>
              <a:noFill/>
              <a:ln>
                <a:noFill/>
              </a:ln>
              <a:effectLst/>
            </c:spPr>
            <c:txPr>
              <a:bodyPr/>
              <a:lstStyle/>
              <a:p>
                <a:pPr>
                  <a:defRPr sz="800"/>
                </a:pPr>
                <a:endParaRPr lang="ja-JP"/>
              </a:p>
            </c:tx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Sheet1!$P$2:$R$2</c:f>
              <c:strCache>
                <c:ptCount val="3"/>
                <c:pt idx="0">
                  <c:v>
公募により候補者を募集</c:v>
                </c:pt>
                <c:pt idx="1">
                  <c:v>従前の管理受託者・指定管理者を公募の方法によることなく選定</c:v>
                </c:pt>
                <c:pt idx="2">
                  <c:v>公募の方法によることなく選定</c:v>
                </c:pt>
              </c:strCache>
            </c:strRef>
          </c:cat>
          <c:val>
            <c:numRef>
              <c:f>Sheet1!$P$3:$R$3</c:f>
              <c:numCache>
                <c:formatCode>#,##0_);[Red]\(#,##0\)</c:formatCode>
                <c:ptCount val="3"/>
                <c:pt idx="0">
                  <c:v>5481</c:v>
                </c:pt>
                <c:pt idx="1">
                  <c:v>2325</c:v>
                </c:pt>
                <c:pt idx="2">
                  <c:v>251</c:v>
                </c:pt>
              </c:numCache>
            </c:numRef>
          </c:val>
          <c:extLst>
            <c:ext xmlns:c16="http://schemas.microsoft.com/office/drawing/2014/chart" uri="{C3380CC4-5D6E-409C-BE32-E72D297353CC}">
              <c16:uniqueId val="{00000005-FA4D-4E15-8C52-CCE68F8C440C}"/>
            </c:ext>
          </c:extLst>
        </c:ser>
        <c:dLbls>
          <c:showLegendKey val="0"/>
          <c:showVal val="1"/>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8.3333333333333329E-2"/>
          <c:y val="0.13657407407407407"/>
          <c:w val="0.8666666666666667"/>
          <c:h val="0.82870370370370372"/>
        </c:manualLayout>
      </c:layout>
      <c:pie3DChart>
        <c:varyColors val="1"/>
        <c:ser>
          <c:idx val="0"/>
          <c:order val="0"/>
          <c:tx>
            <c:strRef>
              <c:f>Sheet1!$A$3</c:f>
              <c:strCache>
                <c:ptCount val="1"/>
                <c:pt idx="0">
                  <c:v>合計</c:v>
                </c:pt>
              </c:strCache>
            </c:strRef>
          </c:tx>
          <c:spPr>
            <a:solidFill>
              <a:schemeClr val="accent2">
                <a:lumMod val="40000"/>
                <a:lumOff val="60000"/>
              </a:schemeClr>
            </a:solidFill>
          </c:spPr>
          <c:dPt>
            <c:idx val="0"/>
            <c:bubble3D val="0"/>
            <c:explosion val="6"/>
            <c:spPr>
              <a:solidFill>
                <a:schemeClr val="tx2">
                  <a:lumMod val="40000"/>
                  <a:lumOff val="60000"/>
                </a:schemeClr>
              </a:solidFill>
            </c:spPr>
            <c:extLst>
              <c:ext xmlns:c16="http://schemas.microsoft.com/office/drawing/2014/chart" uri="{C3380CC4-5D6E-409C-BE32-E72D297353CC}">
                <c16:uniqueId val="{00000001-52E1-4CB4-ABEA-7079E4069B57}"/>
              </c:ext>
            </c:extLst>
          </c:dPt>
          <c:dPt>
            <c:idx val="1"/>
            <c:bubble3D val="0"/>
            <c:spPr>
              <a:solidFill>
                <a:schemeClr val="accent6">
                  <a:lumMod val="60000"/>
                  <a:lumOff val="40000"/>
                </a:schemeClr>
              </a:solidFill>
            </c:spPr>
            <c:extLst>
              <c:ext xmlns:c16="http://schemas.microsoft.com/office/drawing/2014/chart" uri="{C3380CC4-5D6E-409C-BE32-E72D297353CC}">
                <c16:uniqueId val="{00000003-52E1-4CB4-ABEA-7079E4069B57}"/>
              </c:ext>
            </c:extLst>
          </c:dPt>
          <c:dPt>
            <c:idx val="2"/>
            <c:bubble3D val="0"/>
            <c:extLst>
              <c:ext xmlns:c16="http://schemas.microsoft.com/office/drawing/2014/chart" uri="{C3380CC4-5D6E-409C-BE32-E72D297353CC}">
                <c16:uniqueId val="{00000004-52E1-4CB4-ABEA-7079E4069B57}"/>
              </c:ext>
            </c:extLst>
          </c:dPt>
          <c:dLbls>
            <c:dLbl>
              <c:idx val="0"/>
              <c:layout>
                <c:manualLayout>
                  <c:x val="-6.8540625000000077E-2"/>
                  <c:y val="0.15015386232666592"/>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3749999999999999"/>
                      <c:h val="0.38531857146952858"/>
                    </c:manualLayout>
                  </c15:layout>
                </c:ext>
                <c:ext xmlns:c16="http://schemas.microsoft.com/office/drawing/2014/chart" uri="{C3380CC4-5D6E-409C-BE32-E72D297353CC}">
                  <c16:uniqueId val="{00000001-52E1-4CB4-ABEA-7079E4069B57}"/>
                </c:ext>
              </c:extLst>
            </c:dLbl>
            <c:dLbl>
              <c:idx val="1"/>
              <c:layout>
                <c:manualLayout>
                  <c:x val="1.2848263888888869E-2"/>
                  <c:y val="-0.15168053976050994"/>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3125"/>
                      <c:h val="0.45999101673372261"/>
                    </c:manualLayout>
                  </c15:layout>
                </c:ext>
                <c:ext xmlns:c16="http://schemas.microsoft.com/office/drawing/2014/chart" uri="{C3380CC4-5D6E-409C-BE32-E72D297353CC}">
                  <c16:uniqueId val="{00000003-52E1-4CB4-ABEA-7079E4069B57}"/>
                </c:ext>
              </c:extLst>
            </c:dLbl>
            <c:dLbl>
              <c:idx val="2"/>
              <c:layout>
                <c:manualLayout>
                  <c:x val="2.2971128608923884E-2"/>
                  <c:y val="1.8418815528478322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4-52E1-4CB4-ABEA-7079E4069B57}"/>
                </c:ext>
              </c:extLst>
            </c:dLbl>
            <c:numFmt formatCode="0.0%" sourceLinked="0"/>
            <c:spPr>
              <a:noFill/>
              <a:ln>
                <a:noFill/>
              </a:ln>
              <a:effectLst/>
            </c:spPr>
            <c:txPr>
              <a:bodyPr/>
              <a:lstStyle/>
              <a:p>
                <a:pPr>
                  <a:defRPr sz="800"/>
                </a:pPr>
                <a:endParaRPr lang="ja-JP"/>
              </a:p>
            </c:txPr>
            <c:dLblPos val="bestFit"/>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Sheet1!$U$2:$W$2</c:f>
              <c:strCache>
                <c:ptCount val="3"/>
                <c:pt idx="0">
                  <c:v>
公募により候補者を募集</c:v>
                </c:pt>
                <c:pt idx="1">
                  <c:v>従前の管理受託者・指定管理者を公募の方法によることなく選定</c:v>
                </c:pt>
                <c:pt idx="2">
                  <c:v>公募の方法によることなく選定</c:v>
                </c:pt>
              </c:strCache>
            </c:strRef>
          </c:cat>
          <c:val>
            <c:numRef>
              <c:f>Sheet1!$U$3:$W$3</c:f>
              <c:numCache>
                <c:formatCode>#,##0_);[Red]\(#,##0\)</c:formatCode>
                <c:ptCount val="3"/>
                <c:pt idx="0">
                  <c:v>27575</c:v>
                </c:pt>
                <c:pt idx="1">
                  <c:v>31135</c:v>
                </c:pt>
                <c:pt idx="2">
                  <c:v>2654</c:v>
                </c:pt>
              </c:numCache>
            </c:numRef>
          </c:val>
          <c:extLst>
            <c:ext xmlns:c16="http://schemas.microsoft.com/office/drawing/2014/chart" uri="{C3380CC4-5D6E-409C-BE32-E72D297353CC}">
              <c16:uniqueId val="{00000005-52E1-4CB4-ABEA-7079E4069B57}"/>
            </c:ext>
          </c:extLst>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6.2499801777295264E-2"/>
          <c:y val="4.807692307692308E-2"/>
          <c:w val="0.89978738327732266"/>
          <c:h val="0.86057692307692313"/>
        </c:manualLayout>
      </c:layout>
      <c:pie3DChart>
        <c:varyColors val="1"/>
        <c:ser>
          <c:idx val="0"/>
          <c:order val="0"/>
          <c:spPr>
            <a:solidFill>
              <a:schemeClr val="tx2">
                <a:lumMod val="40000"/>
                <a:lumOff val="60000"/>
              </a:schemeClr>
            </a:solidFill>
          </c:spPr>
          <c:dPt>
            <c:idx val="1"/>
            <c:bubble3D val="0"/>
            <c:explosion val="9"/>
            <c:spPr>
              <a:solidFill>
                <a:schemeClr val="accent6">
                  <a:lumMod val="40000"/>
                  <a:lumOff val="60000"/>
                </a:schemeClr>
              </a:solidFill>
            </c:spPr>
            <c:extLst>
              <c:ext xmlns:c16="http://schemas.microsoft.com/office/drawing/2014/chart" uri="{C3380CC4-5D6E-409C-BE32-E72D297353CC}">
                <c16:uniqueId val="{00000001-B28E-4602-B92D-C9BE02D85476}"/>
              </c:ext>
            </c:extLst>
          </c:dPt>
          <c:dLbls>
            <c:dLbl>
              <c:idx val="0"/>
              <c:layout>
                <c:manualLayout>
                  <c:x val="-7.2963906560542136E-2"/>
                  <c:y val="-0.14813849618229538"/>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7977846726475358"/>
                      <c:h val="0.25213068181818182"/>
                    </c:manualLayout>
                  </c15:layout>
                </c:ext>
                <c:ext xmlns:c16="http://schemas.microsoft.com/office/drawing/2014/chart" uri="{C3380CC4-5D6E-409C-BE32-E72D297353CC}">
                  <c16:uniqueId val="{00000002-B28E-4602-B92D-C9BE02D85476}"/>
                </c:ext>
              </c:extLst>
            </c:dLbl>
            <c:dLbl>
              <c:idx val="1"/>
              <c:layout>
                <c:manualLayout>
                  <c:x val="0.12310381917610919"/>
                  <c:y val="5.5231075518969219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9843036508240384"/>
                      <c:h val="0.25213068181818182"/>
                    </c:manualLayout>
                  </c15:layout>
                </c:ext>
                <c:ext xmlns:c16="http://schemas.microsoft.com/office/drawing/2014/chart" uri="{C3380CC4-5D6E-409C-BE32-E72D297353CC}">
                  <c16:uniqueId val="{00000001-B28E-4602-B92D-C9BE02D85476}"/>
                </c:ext>
              </c:extLst>
            </c:dLbl>
            <c:numFmt formatCode="0.0%" sourceLinked="0"/>
            <c:spPr>
              <a:noFill/>
              <a:ln>
                <a:noFill/>
              </a:ln>
              <a:effectLst/>
            </c:sp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Sheet1!$A$3:$A$4</c:f>
              <c:strCache>
                <c:ptCount val="2"/>
                <c:pt idx="0">
                  <c:v>事前公表している</c:v>
                </c:pt>
                <c:pt idx="1">
                  <c:v>事前公表していない</c:v>
                </c:pt>
              </c:strCache>
            </c:strRef>
          </c:cat>
          <c:val>
            <c:numRef>
              <c:f>Sheet1!$B$3:$B$4</c:f>
              <c:numCache>
                <c:formatCode>#,##0_ </c:formatCode>
                <c:ptCount val="2"/>
                <c:pt idx="0">
                  <c:v>47654</c:v>
                </c:pt>
                <c:pt idx="1">
                  <c:v>29883</c:v>
                </c:pt>
              </c:numCache>
            </c:numRef>
          </c:val>
          <c:extLst>
            <c:ext xmlns:c16="http://schemas.microsoft.com/office/drawing/2014/chart" uri="{C3380CC4-5D6E-409C-BE32-E72D297353CC}">
              <c16:uniqueId val="{00000003-B28E-4602-B92D-C9BE02D85476}"/>
            </c:ext>
          </c:extLst>
        </c:ser>
        <c:dLbls>
          <c:showLegendKey val="0"/>
          <c:showVal val="1"/>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0.10398655224276741"/>
          <c:y val="0.21006255640969779"/>
          <c:w val="0.79894132939519125"/>
          <c:h val="0.75905802288547919"/>
        </c:manualLayout>
      </c:layout>
      <c:pie3DChart>
        <c:varyColors val="1"/>
        <c:ser>
          <c:idx val="0"/>
          <c:order val="0"/>
          <c:dLbls>
            <c:dLbl>
              <c:idx val="0"/>
              <c:layout>
                <c:manualLayout>
                  <c:x val="-6.6667800924193027E-2"/>
                  <c:y val="-8.9952589918355069E-3"/>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1944-47A8-B6E5-CC629B935E03}"/>
                </c:ext>
              </c:extLst>
            </c:dLbl>
            <c:dLbl>
              <c:idx val="1"/>
              <c:layout>
                <c:manualLayout>
                  <c:x val="3.2903449730840688E-2"/>
                  <c:y val="1.3175230566534915E-3"/>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1944-47A8-B6E5-CC629B935E03}"/>
                </c:ext>
              </c:extLst>
            </c:dLbl>
            <c:dLbl>
              <c:idx val="2"/>
              <c:layout>
                <c:manualLayout>
                  <c:x val="3.4719985844466068E-2"/>
                  <c:y val="-0.23774432251206304"/>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1944-47A8-B6E5-CC629B935E03}"/>
                </c:ext>
              </c:extLst>
            </c:dLbl>
            <c:numFmt formatCode="0.0%" sourceLinked="0"/>
            <c:spPr>
              <a:noFill/>
              <a:ln>
                <a:noFill/>
              </a:ln>
              <a:effectLst/>
            </c:sp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Sheet1!$G$3:$G$5</c:f>
              <c:strCache>
                <c:ptCount val="3"/>
                <c:pt idx="0">
                  <c:v>都道府県</c:v>
                </c:pt>
                <c:pt idx="1">
                  <c:v>指定都市</c:v>
                </c:pt>
                <c:pt idx="2">
                  <c:v>市区町村</c:v>
                </c:pt>
              </c:strCache>
            </c:strRef>
          </c:cat>
          <c:val>
            <c:numRef>
              <c:f>Sheet1!$H$3:$H$5</c:f>
              <c:numCache>
                <c:formatCode>#,##0_);[Red]\(#,##0\)</c:formatCode>
                <c:ptCount val="3"/>
                <c:pt idx="0">
                  <c:v>2248</c:v>
                </c:pt>
                <c:pt idx="1">
                  <c:v>1311</c:v>
                </c:pt>
                <c:pt idx="2">
                  <c:v>26324</c:v>
                </c:pt>
              </c:numCache>
            </c:numRef>
          </c:val>
          <c:extLst>
            <c:ext xmlns:c16="http://schemas.microsoft.com/office/drawing/2014/chart" uri="{C3380CC4-5D6E-409C-BE32-E72D297353CC}">
              <c16:uniqueId val="{00000003-1944-47A8-B6E5-CC629B935E03}"/>
            </c:ext>
          </c:extLst>
        </c:ser>
        <c:dLbls>
          <c:showLegendKey val="0"/>
          <c:showVal val="1"/>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spPr>
            <a:solidFill>
              <a:schemeClr val="tx2">
                <a:lumMod val="40000"/>
                <a:lumOff val="60000"/>
              </a:schemeClr>
            </a:solidFill>
          </c:spPr>
          <c:explosion val="2"/>
          <c:dPt>
            <c:idx val="1"/>
            <c:bubble3D val="0"/>
            <c:explosion val="6"/>
            <c:spPr>
              <a:solidFill>
                <a:schemeClr val="accent6">
                  <a:lumMod val="40000"/>
                  <a:lumOff val="60000"/>
                </a:schemeClr>
              </a:solidFill>
            </c:spPr>
            <c:extLst>
              <c:ext xmlns:c16="http://schemas.microsoft.com/office/drawing/2014/chart" uri="{C3380CC4-5D6E-409C-BE32-E72D297353CC}">
                <c16:uniqueId val="{00000001-2AC3-41FC-AD5C-833D81FCA816}"/>
              </c:ext>
            </c:extLst>
          </c:dPt>
          <c:dLbls>
            <c:dLbl>
              <c:idx val="0"/>
              <c:layout>
                <c:manualLayout>
                  <c:x val="-9.8765432098765552E-2"/>
                  <c:y val="-0.13340305118110235"/>
                </c:manualLayout>
              </c:layout>
              <c:tx>
                <c:rich>
                  <a:bodyPr/>
                  <a:lstStyle/>
                  <a:p>
                    <a:r>
                      <a:rPr lang="ja-JP" altLang="en-US" baseline="0" dirty="0"/>
                      <a:t>公表している
</a:t>
                    </a:r>
                    <a:fld id="{8B550021-28DD-4DC6-9719-FD34CBAF1FF4}" type="VALUE">
                      <a:rPr lang="en-US" altLang="ja-JP" baseline="0"/>
                      <a:pPr/>
                      <a:t>[値]</a:t>
                    </a:fld>
                    <a:r>
                      <a:rPr lang="ja-JP" altLang="en-US" baseline="0" dirty="0"/>
                      <a:t>
</a:t>
                    </a:r>
                    <a:fld id="{26B2DEBB-8C35-453C-B691-370B99973169}" type="PERCENTAGE">
                      <a:rPr lang="en-US" altLang="ja-JP" baseline="0"/>
                      <a:pPr/>
                      <a:t>[パーセンテージ]</a:t>
                    </a:fld>
                    <a:endParaRPr lang="ja-JP" altLang="en-US" baseline="0" dirty="0"/>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6246719160104987"/>
                      <c:h val="0.25213068181818182"/>
                    </c:manualLayout>
                  </c15:layout>
                  <c15:dlblFieldTable/>
                  <c15:showDataLabelsRange val="0"/>
                </c:ext>
                <c:ext xmlns:c16="http://schemas.microsoft.com/office/drawing/2014/chart" uri="{C3380CC4-5D6E-409C-BE32-E72D297353CC}">
                  <c16:uniqueId val="{00000002-2AC3-41FC-AD5C-833D81FCA816}"/>
                </c:ext>
              </c:extLst>
            </c:dLbl>
            <c:dLbl>
              <c:idx val="1"/>
              <c:layout>
                <c:manualLayout>
                  <c:x val="0.10907917760279963"/>
                  <c:y val="0.10483476497256021"/>
                </c:manualLayout>
              </c:layout>
              <c:tx>
                <c:rich>
                  <a:bodyPr wrap="square" lIns="38100" tIns="19050" rIns="38100" bIns="19050" anchor="ctr">
                    <a:noAutofit/>
                  </a:bodyPr>
                  <a:lstStyle/>
                  <a:p>
                    <a:pPr>
                      <a:defRPr/>
                    </a:pPr>
                    <a:r>
                      <a:rPr lang="ja-JP" altLang="en-US" baseline="0" dirty="0"/>
                      <a:t>公表していない
</a:t>
                    </a:r>
                    <a:fld id="{5DDD9AA6-C89D-4B85-A56E-9222A4BB44E5}" type="VALUE">
                      <a:rPr lang="en-US" altLang="ja-JP" baseline="0"/>
                      <a:pPr>
                        <a:defRPr/>
                      </a:pPr>
                      <a:t>[値]</a:t>
                    </a:fld>
                    <a:r>
                      <a:rPr lang="ja-JP" altLang="en-US" baseline="0" dirty="0"/>
                      <a:t>
</a:t>
                    </a:r>
                    <a:fld id="{840908E4-B29D-4E29-8D89-14650B474BE5}" type="PERCENTAGE">
                      <a:rPr lang="en-US" altLang="ja-JP" baseline="0"/>
                      <a:pPr>
                        <a:defRPr/>
                      </a:pPr>
                      <a:t>[パーセンテージ]</a:t>
                    </a:fld>
                    <a:endParaRPr lang="ja-JP" altLang="en-US" baseline="0" dirty="0"/>
                  </a:p>
                </c:rich>
              </c:tx>
              <c:numFmt formatCode="0.0%" sourceLinked="0"/>
              <c:spPr>
                <a:noFill/>
                <a:ln>
                  <a:noFill/>
                </a:ln>
                <a:effectLst/>
              </c:spPr>
              <c:showLegendKey val="0"/>
              <c:showVal val="1"/>
              <c:showCatName val="1"/>
              <c:showSerName val="0"/>
              <c:showPercent val="1"/>
              <c:showBubbleSize val="0"/>
              <c:separator>
</c:separator>
              <c:extLst>
                <c:ext xmlns:c15="http://schemas.microsoft.com/office/drawing/2012/chart" uri="{CE6537A1-D6FC-4f65-9D91-7224C49458BB}">
                  <c15:layout>
                    <c:manualLayout>
                      <c:w val="0.28871391076115488"/>
                      <c:h val="0.28185397279885471"/>
                    </c:manualLayout>
                  </c15:layout>
                  <c15:dlblFieldTable/>
                  <c15:showDataLabelsRange val="0"/>
                </c:ext>
                <c:ext xmlns:c16="http://schemas.microsoft.com/office/drawing/2014/chart" uri="{C3380CC4-5D6E-409C-BE32-E72D297353CC}">
                  <c16:uniqueId val="{00000001-2AC3-41FC-AD5C-833D81FCA816}"/>
                </c:ext>
              </c:extLst>
            </c:dLbl>
            <c:numFmt formatCode="0.0%" sourceLinked="0"/>
            <c:spPr>
              <a:noFill/>
              <a:ln>
                <a:noFill/>
              </a:ln>
              <a:effectLst/>
            </c:sp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Sheet1!$A$6:$A$7</c:f>
              <c:strCache>
                <c:ptCount val="2"/>
                <c:pt idx="0">
                  <c:v>事前公表している</c:v>
                </c:pt>
                <c:pt idx="1">
                  <c:v>事前公表していない</c:v>
                </c:pt>
              </c:strCache>
            </c:strRef>
          </c:cat>
          <c:val>
            <c:numRef>
              <c:f>Sheet1!$B$6:$B$7</c:f>
              <c:numCache>
                <c:formatCode>#,##0_ </c:formatCode>
                <c:ptCount val="2"/>
                <c:pt idx="0">
                  <c:v>49268</c:v>
                </c:pt>
                <c:pt idx="1">
                  <c:v>28269</c:v>
                </c:pt>
              </c:numCache>
            </c:numRef>
          </c:val>
          <c:extLst>
            <c:ext xmlns:c16="http://schemas.microsoft.com/office/drawing/2014/chart" uri="{C3380CC4-5D6E-409C-BE32-E72D297353CC}">
              <c16:uniqueId val="{00000003-2AC3-41FC-AD5C-833D81FCA816}"/>
            </c:ext>
          </c:extLst>
        </c:ser>
        <c:dLbls>
          <c:showLegendKey val="0"/>
          <c:showVal val="1"/>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0.10398655224276741"/>
          <c:y val="0.21006255640969779"/>
          <c:w val="0.79894132939519125"/>
          <c:h val="0.75905802288547919"/>
        </c:manualLayout>
      </c:layout>
      <c:pie3DChart>
        <c:varyColors val="1"/>
        <c:ser>
          <c:idx val="0"/>
          <c:order val="0"/>
          <c:dLbls>
            <c:dLbl>
              <c:idx val="0"/>
              <c:layout>
                <c:manualLayout>
                  <c:x val="-0.10358556952204656"/>
                  <c:y val="-6.2490014835102133E-3"/>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A93-41DF-BC0F-261BD56EA66A}"/>
                </c:ext>
              </c:extLst>
            </c:dLbl>
            <c:dLbl>
              <c:idx val="1"/>
              <c:layout>
                <c:manualLayout>
                  <c:x val="0.10277666242454352"/>
                  <c:y val="1.2196321309638667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AA93-41DF-BC0F-261BD56EA66A}"/>
                </c:ext>
              </c:extLst>
            </c:dLbl>
            <c:dLbl>
              <c:idx val="2"/>
              <c:layout>
                <c:manualLayout>
                  <c:x val="-0.15288248865175344"/>
                  <c:y val="-0.3523"/>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AA93-41DF-BC0F-261BD56EA66A}"/>
                </c:ext>
              </c:extLst>
            </c:dLbl>
            <c:numFmt formatCode="0.0%" sourceLinked="0"/>
            <c:spPr>
              <a:noFill/>
              <a:ln>
                <a:noFill/>
              </a:ln>
              <a:effectLst/>
            </c:sp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Sheet1!$J$3:$J$5</c:f>
              <c:strCache>
                <c:ptCount val="3"/>
                <c:pt idx="0">
                  <c:v>都道府県</c:v>
                </c:pt>
                <c:pt idx="1">
                  <c:v>指定都市</c:v>
                </c:pt>
                <c:pt idx="2">
                  <c:v>市区町村</c:v>
                </c:pt>
              </c:strCache>
            </c:strRef>
          </c:cat>
          <c:val>
            <c:numRef>
              <c:f>Sheet1!$K$3:$K$5</c:f>
              <c:numCache>
                <c:formatCode>#,##0_);[Red]\(#,##0\)</c:formatCode>
                <c:ptCount val="3"/>
                <c:pt idx="0">
                  <c:v>84</c:v>
                </c:pt>
                <c:pt idx="1">
                  <c:v>606</c:v>
                </c:pt>
                <c:pt idx="2">
                  <c:v>27579</c:v>
                </c:pt>
              </c:numCache>
            </c:numRef>
          </c:val>
          <c:extLst>
            <c:ext xmlns:c16="http://schemas.microsoft.com/office/drawing/2014/chart" uri="{C3380CC4-5D6E-409C-BE32-E72D297353CC}">
              <c16:uniqueId val="{00000003-AA93-41DF-BC0F-261BD56EA66A}"/>
            </c:ext>
          </c:extLst>
        </c:ser>
        <c:dLbls>
          <c:showLegendKey val="0"/>
          <c:showVal val="1"/>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dirty="0">
                <a:solidFill>
                  <a:schemeClr val="tx1"/>
                </a:solidFill>
              </a:rPr>
              <a:t>出生数と合計特殊出生率の推移</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'1-1-7'!$B$3</c:f>
              <c:strCache>
                <c:ptCount val="1"/>
                <c:pt idx="0">
                  <c:v>出生数（人）</c:v>
                </c:pt>
              </c:strCache>
            </c:strRef>
          </c:tx>
          <c:spPr>
            <a:solidFill>
              <a:schemeClr val="accent1"/>
            </a:solidFill>
            <a:ln>
              <a:noFill/>
            </a:ln>
            <a:effectLst/>
          </c:spPr>
          <c:invertIfNegative val="0"/>
          <c:cat>
            <c:strRef>
              <c:f>'1-1-7'!$A$4:$A$75</c:f>
              <c:strCache>
                <c:ptCount val="72"/>
                <c:pt idx="0">
                  <c:v>1950年</c:v>
                </c:pt>
                <c:pt idx="1">
                  <c:v>1951年</c:v>
                </c:pt>
                <c:pt idx="2">
                  <c:v>1952年</c:v>
                </c:pt>
                <c:pt idx="3">
                  <c:v>1953年</c:v>
                </c:pt>
                <c:pt idx="4">
                  <c:v>1954年</c:v>
                </c:pt>
                <c:pt idx="5">
                  <c:v>1955年</c:v>
                </c:pt>
                <c:pt idx="6">
                  <c:v>1956年</c:v>
                </c:pt>
                <c:pt idx="7">
                  <c:v>1957年</c:v>
                </c:pt>
                <c:pt idx="8">
                  <c:v>1958年</c:v>
                </c:pt>
                <c:pt idx="9">
                  <c:v>1959年</c:v>
                </c:pt>
                <c:pt idx="10">
                  <c:v>1960年</c:v>
                </c:pt>
                <c:pt idx="11">
                  <c:v>1961年</c:v>
                </c:pt>
                <c:pt idx="12">
                  <c:v>1962年</c:v>
                </c:pt>
                <c:pt idx="13">
                  <c:v>1963年</c:v>
                </c:pt>
                <c:pt idx="14">
                  <c:v>1964年</c:v>
                </c:pt>
                <c:pt idx="15">
                  <c:v>1965年</c:v>
                </c:pt>
                <c:pt idx="16">
                  <c:v>1966年</c:v>
                </c:pt>
                <c:pt idx="17">
                  <c:v>1967年</c:v>
                </c:pt>
                <c:pt idx="18">
                  <c:v>1968年</c:v>
                </c:pt>
                <c:pt idx="19">
                  <c:v>1969年</c:v>
                </c:pt>
                <c:pt idx="20">
                  <c:v>1970年</c:v>
                </c:pt>
                <c:pt idx="21">
                  <c:v>1971年</c:v>
                </c:pt>
                <c:pt idx="22">
                  <c:v>1972年</c:v>
                </c:pt>
                <c:pt idx="23">
                  <c:v>1973年</c:v>
                </c:pt>
                <c:pt idx="24">
                  <c:v>1974年</c:v>
                </c:pt>
                <c:pt idx="25">
                  <c:v>1975年</c:v>
                </c:pt>
                <c:pt idx="26">
                  <c:v>1976年</c:v>
                </c:pt>
                <c:pt idx="27">
                  <c:v>1977年</c:v>
                </c:pt>
                <c:pt idx="28">
                  <c:v>1978年</c:v>
                </c:pt>
                <c:pt idx="29">
                  <c:v>1979年</c:v>
                </c:pt>
                <c:pt idx="30">
                  <c:v>1980年</c:v>
                </c:pt>
                <c:pt idx="31">
                  <c:v>1981年</c:v>
                </c:pt>
                <c:pt idx="32">
                  <c:v>1982年</c:v>
                </c:pt>
                <c:pt idx="33">
                  <c:v>1983年</c:v>
                </c:pt>
                <c:pt idx="34">
                  <c:v>1984年</c:v>
                </c:pt>
                <c:pt idx="35">
                  <c:v>1985年</c:v>
                </c:pt>
                <c:pt idx="36">
                  <c:v>1986年</c:v>
                </c:pt>
                <c:pt idx="37">
                  <c:v>1987年</c:v>
                </c:pt>
                <c:pt idx="38">
                  <c:v>1988年</c:v>
                </c:pt>
                <c:pt idx="39">
                  <c:v>1989年</c:v>
                </c:pt>
                <c:pt idx="40">
                  <c:v>1990年</c:v>
                </c:pt>
                <c:pt idx="41">
                  <c:v>1991年</c:v>
                </c:pt>
                <c:pt idx="42">
                  <c:v>1992年</c:v>
                </c:pt>
                <c:pt idx="43">
                  <c:v>1993年</c:v>
                </c:pt>
                <c:pt idx="44">
                  <c:v>1994年</c:v>
                </c:pt>
                <c:pt idx="45">
                  <c:v>1995年</c:v>
                </c:pt>
                <c:pt idx="46">
                  <c:v>1996年</c:v>
                </c:pt>
                <c:pt idx="47">
                  <c:v>1997年</c:v>
                </c:pt>
                <c:pt idx="48">
                  <c:v>1998年</c:v>
                </c:pt>
                <c:pt idx="49">
                  <c:v>1999年</c:v>
                </c:pt>
                <c:pt idx="50">
                  <c:v>2000年</c:v>
                </c:pt>
                <c:pt idx="51">
                  <c:v>2001年</c:v>
                </c:pt>
                <c:pt idx="52">
                  <c:v>2002年</c:v>
                </c:pt>
                <c:pt idx="53">
                  <c:v>2003年</c:v>
                </c:pt>
                <c:pt idx="54">
                  <c:v>2004年</c:v>
                </c:pt>
                <c:pt idx="55">
                  <c:v>2005年</c:v>
                </c:pt>
                <c:pt idx="56">
                  <c:v>2006年</c:v>
                </c:pt>
                <c:pt idx="57">
                  <c:v>2007年</c:v>
                </c:pt>
                <c:pt idx="58">
                  <c:v>2008年</c:v>
                </c:pt>
                <c:pt idx="59">
                  <c:v>2009年</c:v>
                </c:pt>
                <c:pt idx="60">
                  <c:v>2010年</c:v>
                </c:pt>
                <c:pt idx="61">
                  <c:v>2011年</c:v>
                </c:pt>
                <c:pt idx="62">
                  <c:v>2012年</c:v>
                </c:pt>
                <c:pt idx="63">
                  <c:v>2013年</c:v>
                </c:pt>
                <c:pt idx="64">
                  <c:v>2014年</c:v>
                </c:pt>
                <c:pt idx="65">
                  <c:v>2015年</c:v>
                </c:pt>
                <c:pt idx="66">
                  <c:v>2016年</c:v>
                </c:pt>
                <c:pt idx="67">
                  <c:v>2017年</c:v>
                </c:pt>
                <c:pt idx="68">
                  <c:v>2018年</c:v>
                </c:pt>
                <c:pt idx="69">
                  <c:v>2019年</c:v>
                </c:pt>
                <c:pt idx="71">
                  <c:v>2040（推計）</c:v>
                </c:pt>
              </c:strCache>
            </c:strRef>
          </c:cat>
          <c:val>
            <c:numRef>
              <c:f>'1-1-7'!$B$4:$B$75</c:f>
              <c:numCache>
                <c:formatCode>0_);[Red]\(0\)</c:formatCode>
                <c:ptCount val="72"/>
                <c:pt idx="0">
                  <c:v>2337507</c:v>
                </c:pt>
                <c:pt idx="1">
                  <c:v>2137689</c:v>
                </c:pt>
                <c:pt idx="2">
                  <c:v>2005162</c:v>
                </c:pt>
                <c:pt idx="3">
                  <c:v>1868040</c:v>
                </c:pt>
                <c:pt idx="4">
                  <c:v>1769580</c:v>
                </c:pt>
                <c:pt idx="5">
                  <c:v>1730692</c:v>
                </c:pt>
                <c:pt idx="6">
                  <c:v>1665278</c:v>
                </c:pt>
                <c:pt idx="7">
                  <c:v>1566713</c:v>
                </c:pt>
                <c:pt idx="8">
                  <c:v>1653469</c:v>
                </c:pt>
                <c:pt idx="9">
                  <c:v>1626088</c:v>
                </c:pt>
                <c:pt idx="10">
                  <c:v>1606041</c:v>
                </c:pt>
                <c:pt idx="11">
                  <c:v>1589372</c:v>
                </c:pt>
                <c:pt idx="12">
                  <c:v>1618616</c:v>
                </c:pt>
                <c:pt idx="13">
                  <c:v>1659521</c:v>
                </c:pt>
                <c:pt idx="14">
                  <c:v>1716761</c:v>
                </c:pt>
                <c:pt idx="15">
                  <c:v>1823697</c:v>
                </c:pt>
                <c:pt idx="16">
                  <c:v>1360974</c:v>
                </c:pt>
                <c:pt idx="17">
                  <c:v>1935647</c:v>
                </c:pt>
                <c:pt idx="18">
                  <c:v>1871839</c:v>
                </c:pt>
                <c:pt idx="19">
                  <c:v>1889815</c:v>
                </c:pt>
                <c:pt idx="20">
                  <c:v>1934239</c:v>
                </c:pt>
                <c:pt idx="21">
                  <c:v>2000973</c:v>
                </c:pt>
                <c:pt idx="22">
                  <c:v>2038682</c:v>
                </c:pt>
                <c:pt idx="23">
                  <c:v>2091983</c:v>
                </c:pt>
                <c:pt idx="24">
                  <c:v>2029989</c:v>
                </c:pt>
                <c:pt idx="25">
                  <c:v>1901440</c:v>
                </c:pt>
                <c:pt idx="26">
                  <c:v>1832617</c:v>
                </c:pt>
                <c:pt idx="27">
                  <c:v>1755100</c:v>
                </c:pt>
                <c:pt idx="28">
                  <c:v>1708643</c:v>
                </c:pt>
                <c:pt idx="29">
                  <c:v>1642580</c:v>
                </c:pt>
                <c:pt idx="30">
                  <c:v>1576889</c:v>
                </c:pt>
                <c:pt idx="31">
                  <c:v>1529455</c:v>
                </c:pt>
                <c:pt idx="32">
                  <c:v>1515392</c:v>
                </c:pt>
                <c:pt idx="33">
                  <c:v>1508687</c:v>
                </c:pt>
                <c:pt idx="34">
                  <c:v>1489780</c:v>
                </c:pt>
                <c:pt idx="35">
                  <c:v>1431577</c:v>
                </c:pt>
                <c:pt idx="36">
                  <c:v>1382946</c:v>
                </c:pt>
                <c:pt idx="37">
                  <c:v>1346658</c:v>
                </c:pt>
                <c:pt idx="38">
                  <c:v>1314006</c:v>
                </c:pt>
                <c:pt idx="39">
                  <c:v>1246802</c:v>
                </c:pt>
                <c:pt idx="40">
                  <c:v>1221585</c:v>
                </c:pt>
                <c:pt idx="41">
                  <c:v>1223245</c:v>
                </c:pt>
                <c:pt idx="42">
                  <c:v>1208989</c:v>
                </c:pt>
                <c:pt idx="43">
                  <c:v>1188282</c:v>
                </c:pt>
                <c:pt idx="44">
                  <c:v>1238328</c:v>
                </c:pt>
                <c:pt idx="45">
                  <c:v>1187064</c:v>
                </c:pt>
                <c:pt idx="46">
                  <c:v>1206555</c:v>
                </c:pt>
                <c:pt idx="47">
                  <c:v>1191665</c:v>
                </c:pt>
                <c:pt idx="48">
                  <c:v>1203147</c:v>
                </c:pt>
                <c:pt idx="49">
                  <c:v>1177669</c:v>
                </c:pt>
                <c:pt idx="50">
                  <c:v>1190547</c:v>
                </c:pt>
                <c:pt idx="51">
                  <c:v>1170662</c:v>
                </c:pt>
                <c:pt idx="52">
                  <c:v>1153855</c:v>
                </c:pt>
                <c:pt idx="53">
                  <c:v>1123610</c:v>
                </c:pt>
                <c:pt idx="54">
                  <c:v>1110721</c:v>
                </c:pt>
                <c:pt idx="55">
                  <c:v>1062530</c:v>
                </c:pt>
                <c:pt idx="56">
                  <c:v>1092674</c:v>
                </c:pt>
                <c:pt idx="57">
                  <c:v>1089818</c:v>
                </c:pt>
                <c:pt idx="58">
                  <c:v>1091156</c:v>
                </c:pt>
                <c:pt idx="59">
                  <c:v>1070036</c:v>
                </c:pt>
                <c:pt idx="60">
                  <c:v>1071305</c:v>
                </c:pt>
                <c:pt idx="61">
                  <c:v>1050807</c:v>
                </c:pt>
                <c:pt idx="62">
                  <c:v>1037232</c:v>
                </c:pt>
                <c:pt idx="63">
                  <c:v>1029817</c:v>
                </c:pt>
                <c:pt idx="64">
                  <c:v>1003609</c:v>
                </c:pt>
                <c:pt idx="65">
                  <c:v>1005721</c:v>
                </c:pt>
                <c:pt idx="66">
                  <c:v>977242</c:v>
                </c:pt>
                <c:pt idx="67">
                  <c:v>946146</c:v>
                </c:pt>
                <c:pt idx="68">
                  <c:v>918400</c:v>
                </c:pt>
                <c:pt idx="69">
                  <c:v>865234</c:v>
                </c:pt>
                <c:pt idx="71">
                  <c:v>740000</c:v>
                </c:pt>
              </c:numCache>
            </c:numRef>
          </c:val>
          <c:extLst>
            <c:ext xmlns:c16="http://schemas.microsoft.com/office/drawing/2014/chart" uri="{C3380CC4-5D6E-409C-BE32-E72D297353CC}">
              <c16:uniqueId val="{00000000-836B-475C-9615-9D6D0DFB1565}"/>
            </c:ext>
          </c:extLst>
        </c:ser>
        <c:dLbls>
          <c:showLegendKey val="0"/>
          <c:showVal val="0"/>
          <c:showCatName val="0"/>
          <c:showSerName val="0"/>
          <c:showPercent val="0"/>
          <c:showBubbleSize val="0"/>
        </c:dLbls>
        <c:gapWidth val="219"/>
        <c:overlap val="-27"/>
        <c:axId val="585506592"/>
        <c:axId val="585506920"/>
      </c:barChart>
      <c:lineChart>
        <c:grouping val="standard"/>
        <c:varyColors val="0"/>
        <c:ser>
          <c:idx val="1"/>
          <c:order val="1"/>
          <c:tx>
            <c:strRef>
              <c:f>'1-1-7'!$C$3</c:f>
              <c:strCache>
                <c:ptCount val="1"/>
                <c:pt idx="0">
                  <c:v>合計特殊出生率</c:v>
                </c:pt>
              </c:strCache>
            </c:strRef>
          </c:tx>
          <c:spPr>
            <a:ln w="28575" cap="rnd">
              <a:solidFill>
                <a:schemeClr val="accent2"/>
              </a:solidFill>
              <a:round/>
            </a:ln>
            <a:effectLst/>
          </c:spPr>
          <c:marker>
            <c:symbol val="none"/>
          </c:marker>
          <c:cat>
            <c:strRef>
              <c:f>'1-1-7'!$A$4:$A$75</c:f>
              <c:strCache>
                <c:ptCount val="72"/>
                <c:pt idx="0">
                  <c:v>1950年</c:v>
                </c:pt>
                <c:pt idx="1">
                  <c:v>1951年</c:v>
                </c:pt>
                <c:pt idx="2">
                  <c:v>1952年</c:v>
                </c:pt>
                <c:pt idx="3">
                  <c:v>1953年</c:v>
                </c:pt>
                <c:pt idx="4">
                  <c:v>1954年</c:v>
                </c:pt>
                <c:pt idx="5">
                  <c:v>1955年</c:v>
                </c:pt>
                <c:pt idx="6">
                  <c:v>1956年</c:v>
                </c:pt>
                <c:pt idx="7">
                  <c:v>1957年</c:v>
                </c:pt>
                <c:pt idx="8">
                  <c:v>1958年</c:v>
                </c:pt>
                <c:pt idx="9">
                  <c:v>1959年</c:v>
                </c:pt>
                <c:pt idx="10">
                  <c:v>1960年</c:v>
                </c:pt>
                <c:pt idx="11">
                  <c:v>1961年</c:v>
                </c:pt>
                <c:pt idx="12">
                  <c:v>1962年</c:v>
                </c:pt>
                <c:pt idx="13">
                  <c:v>1963年</c:v>
                </c:pt>
                <c:pt idx="14">
                  <c:v>1964年</c:v>
                </c:pt>
                <c:pt idx="15">
                  <c:v>1965年</c:v>
                </c:pt>
                <c:pt idx="16">
                  <c:v>1966年</c:v>
                </c:pt>
                <c:pt idx="17">
                  <c:v>1967年</c:v>
                </c:pt>
                <c:pt idx="18">
                  <c:v>1968年</c:v>
                </c:pt>
                <c:pt idx="19">
                  <c:v>1969年</c:v>
                </c:pt>
                <c:pt idx="20">
                  <c:v>1970年</c:v>
                </c:pt>
                <c:pt idx="21">
                  <c:v>1971年</c:v>
                </c:pt>
                <c:pt idx="22">
                  <c:v>1972年</c:v>
                </c:pt>
                <c:pt idx="23">
                  <c:v>1973年</c:v>
                </c:pt>
                <c:pt idx="24">
                  <c:v>1974年</c:v>
                </c:pt>
                <c:pt idx="25">
                  <c:v>1975年</c:v>
                </c:pt>
                <c:pt idx="26">
                  <c:v>1976年</c:v>
                </c:pt>
                <c:pt idx="27">
                  <c:v>1977年</c:v>
                </c:pt>
                <c:pt idx="28">
                  <c:v>1978年</c:v>
                </c:pt>
                <c:pt idx="29">
                  <c:v>1979年</c:v>
                </c:pt>
                <c:pt idx="30">
                  <c:v>1980年</c:v>
                </c:pt>
                <c:pt idx="31">
                  <c:v>1981年</c:v>
                </c:pt>
                <c:pt idx="32">
                  <c:v>1982年</c:v>
                </c:pt>
                <c:pt idx="33">
                  <c:v>1983年</c:v>
                </c:pt>
                <c:pt idx="34">
                  <c:v>1984年</c:v>
                </c:pt>
                <c:pt idx="35">
                  <c:v>1985年</c:v>
                </c:pt>
                <c:pt idx="36">
                  <c:v>1986年</c:v>
                </c:pt>
                <c:pt idx="37">
                  <c:v>1987年</c:v>
                </c:pt>
                <c:pt idx="38">
                  <c:v>1988年</c:v>
                </c:pt>
                <c:pt idx="39">
                  <c:v>1989年</c:v>
                </c:pt>
                <c:pt idx="40">
                  <c:v>1990年</c:v>
                </c:pt>
                <c:pt idx="41">
                  <c:v>1991年</c:v>
                </c:pt>
                <c:pt idx="42">
                  <c:v>1992年</c:v>
                </c:pt>
                <c:pt idx="43">
                  <c:v>1993年</c:v>
                </c:pt>
                <c:pt idx="44">
                  <c:v>1994年</c:v>
                </c:pt>
                <c:pt idx="45">
                  <c:v>1995年</c:v>
                </c:pt>
                <c:pt idx="46">
                  <c:v>1996年</c:v>
                </c:pt>
                <c:pt idx="47">
                  <c:v>1997年</c:v>
                </c:pt>
                <c:pt idx="48">
                  <c:v>1998年</c:v>
                </c:pt>
                <c:pt idx="49">
                  <c:v>1999年</c:v>
                </c:pt>
                <c:pt idx="50">
                  <c:v>2000年</c:v>
                </c:pt>
                <c:pt idx="51">
                  <c:v>2001年</c:v>
                </c:pt>
                <c:pt idx="52">
                  <c:v>2002年</c:v>
                </c:pt>
                <c:pt idx="53">
                  <c:v>2003年</c:v>
                </c:pt>
                <c:pt idx="54">
                  <c:v>2004年</c:v>
                </c:pt>
                <c:pt idx="55">
                  <c:v>2005年</c:v>
                </c:pt>
                <c:pt idx="56">
                  <c:v>2006年</c:v>
                </c:pt>
                <c:pt idx="57">
                  <c:v>2007年</c:v>
                </c:pt>
                <c:pt idx="58">
                  <c:v>2008年</c:v>
                </c:pt>
                <c:pt idx="59">
                  <c:v>2009年</c:v>
                </c:pt>
                <c:pt idx="60">
                  <c:v>2010年</c:v>
                </c:pt>
                <c:pt idx="61">
                  <c:v>2011年</c:v>
                </c:pt>
                <c:pt idx="62">
                  <c:v>2012年</c:v>
                </c:pt>
                <c:pt idx="63">
                  <c:v>2013年</c:v>
                </c:pt>
                <c:pt idx="64">
                  <c:v>2014年</c:v>
                </c:pt>
                <c:pt idx="65">
                  <c:v>2015年</c:v>
                </c:pt>
                <c:pt idx="66">
                  <c:v>2016年</c:v>
                </c:pt>
                <c:pt idx="67">
                  <c:v>2017年</c:v>
                </c:pt>
                <c:pt idx="68">
                  <c:v>2018年</c:v>
                </c:pt>
                <c:pt idx="69">
                  <c:v>2019年</c:v>
                </c:pt>
                <c:pt idx="71">
                  <c:v>2040（推計）</c:v>
                </c:pt>
              </c:strCache>
            </c:strRef>
          </c:cat>
          <c:val>
            <c:numRef>
              <c:f>'1-1-7'!$C$4:$C$75</c:f>
              <c:numCache>
                <c:formatCode>0.00_);[Red]\(0.00\)</c:formatCode>
                <c:ptCount val="72"/>
                <c:pt idx="0">
                  <c:v>3.65</c:v>
                </c:pt>
                <c:pt idx="1">
                  <c:v>3.26</c:v>
                </c:pt>
                <c:pt idx="2">
                  <c:v>2.98</c:v>
                </c:pt>
                <c:pt idx="3">
                  <c:v>2.69</c:v>
                </c:pt>
                <c:pt idx="4">
                  <c:v>2.48</c:v>
                </c:pt>
                <c:pt idx="5">
                  <c:v>2.37</c:v>
                </c:pt>
                <c:pt idx="6">
                  <c:v>2.2200000000000002</c:v>
                </c:pt>
                <c:pt idx="7">
                  <c:v>2.04</c:v>
                </c:pt>
                <c:pt idx="8">
                  <c:v>2.11</c:v>
                </c:pt>
                <c:pt idx="9">
                  <c:v>2.04</c:v>
                </c:pt>
                <c:pt idx="10">
                  <c:v>2</c:v>
                </c:pt>
                <c:pt idx="11">
                  <c:v>1.96</c:v>
                </c:pt>
                <c:pt idx="12">
                  <c:v>1.98</c:v>
                </c:pt>
                <c:pt idx="13">
                  <c:v>2</c:v>
                </c:pt>
                <c:pt idx="14">
                  <c:v>2.0499999999999998</c:v>
                </c:pt>
                <c:pt idx="15">
                  <c:v>2.14</c:v>
                </c:pt>
                <c:pt idx="16">
                  <c:v>1.58</c:v>
                </c:pt>
                <c:pt idx="17">
                  <c:v>2.23</c:v>
                </c:pt>
                <c:pt idx="18">
                  <c:v>2.13</c:v>
                </c:pt>
                <c:pt idx="19">
                  <c:v>2.13</c:v>
                </c:pt>
                <c:pt idx="20">
                  <c:v>2.13</c:v>
                </c:pt>
                <c:pt idx="21">
                  <c:v>2.16</c:v>
                </c:pt>
                <c:pt idx="22">
                  <c:v>2.14</c:v>
                </c:pt>
                <c:pt idx="23">
                  <c:v>2.14</c:v>
                </c:pt>
                <c:pt idx="24">
                  <c:v>2.0499999999999998</c:v>
                </c:pt>
                <c:pt idx="25">
                  <c:v>1.91</c:v>
                </c:pt>
                <c:pt idx="26">
                  <c:v>1.85</c:v>
                </c:pt>
                <c:pt idx="27">
                  <c:v>1.8</c:v>
                </c:pt>
                <c:pt idx="28">
                  <c:v>1.79</c:v>
                </c:pt>
                <c:pt idx="29">
                  <c:v>1.77</c:v>
                </c:pt>
                <c:pt idx="30">
                  <c:v>1.75</c:v>
                </c:pt>
                <c:pt idx="31">
                  <c:v>1.74</c:v>
                </c:pt>
                <c:pt idx="32">
                  <c:v>1.77</c:v>
                </c:pt>
                <c:pt idx="33">
                  <c:v>1.8</c:v>
                </c:pt>
                <c:pt idx="34">
                  <c:v>1.81</c:v>
                </c:pt>
                <c:pt idx="35">
                  <c:v>1.76</c:v>
                </c:pt>
                <c:pt idx="36">
                  <c:v>1.72</c:v>
                </c:pt>
                <c:pt idx="37">
                  <c:v>1.69</c:v>
                </c:pt>
                <c:pt idx="38">
                  <c:v>1.66</c:v>
                </c:pt>
                <c:pt idx="39">
                  <c:v>1.57</c:v>
                </c:pt>
                <c:pt idx="40">
                  <c:v>1.54</c:v>
                </c:pt>
                <c:pt idx="41">
                  <c:v>1.53</c:v>
                </c:pt>
                <c:pt idx="42">
                  <c:v>1.5</c:v>
                </c:pt>
                <c:pt idx="43">
                  <c:v>1.46</c:v>
                </c:pt>
                <c:pt idx="44">
                  <c:v>1.5</c:v>
                </c:pt>
                <c:pt idx="45">
                  <c:v>1.42</c:v>
                </c:pt>
                <c:pt idx="46">
                  <c:v>1.43</c:v>
                </c:pt>
                <c:pt idx="47">
                  <c:v>1.39</c:v>
                </c:pt>
                <c:pt idx="48">
                  <c:v>1.38</c:v>
                </c:pt>
                <c:pt idx="49">
                  <c:v>1.34</c:v>
                </c:pt>
                <c:pt idx="50">
                  <c:v>1.36</c:v>
                </c:pt>
                <c:pt idx="51">
                  <c:v>1.33</c:v>
                </c:pt>
                <c:pt idx="52">
                  <c:v>1.32</c:v>
                </c:pt>
                <c:pt idx="53">
                  <c:v>1.29</c:v>
                </c:pt>
                <c:pt idx="54">
                  <c:v>1.29</c:v>
                </c:pt>
                <c:pt idx="55">
                  <c:v>1.26</c:v>
                </c:pt>
                <c:pt idx="56">
                  <c:v>1.32</c:v>
                </c:pt>
                <c:pt idx="57">
                  <c:v>1.34</c:v>
                </c:pt>
                <c:pt idx="58">
                  <c:v>1.37</c:v>
                </c:pt>
                <c:pt idx="59">
                  <c:v>1.37</c:v>
                </c:pt>
                <c:pt idx="60">
                  <c:v>1.39</c:v>
                </c:pt>
                <c:pt idx="61" formatCode="General">
                  <c:v>1.39</c:v>
                </c:pt>
                <c:pt idx="62" formatCode="General">
                  <c:v>1.41</c:v>
                </c:pt>
                <c:pt idx="63" formatCode="General">
                  <c:v>1.43</c:v>
                </c:pt>
                <c:pt idx="64" formatCode="General">
                  <c:v>1.42</c:v>
                </c:pt>
                <c:pt idx="65" formatCode="General">
                  <c:v>1.45</c:v>
                </c:pt>
                <c:pt idx="66" formatCode="General">
                  <c:v>1.44</c:v>
                </c:pt>
                <c:pt idx="67" formatCode="General">
                  <c:v>1.43</c:v>
                </c:pt>
                <c:pt idx="68" formatCode="General">
                  <c:v>1.42</c:v>
                </c:pt>
                <c:pt idx="69" formatCode="General">
                  <c:v>1.36</c:v>
                </c:pt>
                <c:pt idx="71">
                  <c:v>1.43</c:v>
                </c:pt>
              </c:numCache>
            </c:numRef>
          </c:val>
          <c:smooth val="0"/>
          <c:extLst>
            <c:ext xmlns:c16="http://schemas.microsoft.com/office/drawing/2014/chart" uri="{C3380CC4-5D6E-409C-BE32-E72D297353CC}">
              <c16:uniqueId val="{00000001-836B-475C-9615-9D6D0DFB1565}"/>
            </c:ext>
          </c:extLst>
        </c:ser>
        <c:dLbls>
          <c:showLegendKey val="0"/>
          <c:showVal val="0"/>
          <c:showCatName val="0"/>
          <c:showSerName val="0"/>
          <c:showPercent val="0"/>
          <c:showBubbleSize val="0"/>
        </c:dLbls>
        <c:marker val="1"/>
        <c:smooth val="0"/>
        <c:axId val="586793896"/>
        <c:axId val="586796848"/>
      </c:lineChart>
      <c:catAx>
        <c:axId val="58550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85506920"/>
        <c:crosses val="autoZero"/>
        <c:auto val="1"/>
        <c:lblAlgn val="ctr"/>
        <c:lblOffset val="100"/>
        <c:tickMarkSkip val="5"/>
        <c:noMultiLvlLbl val="0"/>
      </c:catAx>
      <c:valAx>
        <c:axId val="585506920"/>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85506592"/>
        <c:crosses val="autoZero"/>
        <c:crossBetween val="between"/>
        <c:dispUnits>
          <c:builtInUnit val="thousands"/>
        </c:dispUnits>
      </c:valAx>
      <c:valAx>
        <c:axId val="586796848"/>
        <c:scaling>
          <c:orientation val="minMax"/>
        </c:scaling>
        <c:delete val="0"/>
        <c:axPos val="r"/>
        <c:numFmt formatCode="0.00_);[Red]\(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86793896"/>
        <c:crosses val="max"/>
        <c:crossBetween val="between"/>
      </c:valAx>
      <c:catAx>
        <c:axId val="586793896"/>
        <c:scaling>
          <c:orientation val="minMax"/>
        </c:scaling>
        <c:delete val="1"/>
        <c:axPos val="b"/>
        <c:numFmt formatCode="General" sourceLinked="1"/>
        <c:majorTickMark val="out"/>
        <c:minorTickMark val="none"/>
        <c:tickLblPos val="nextTo"/>
        <c:crossAx val="5867968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171707759668997"/>
          <c:y val="0.18448977607724779"/>
          <c:w val="0.88106736657917761"/>
          <c:h val="0.66283404915294675"/>
        </c:manualLayout>
      </c:layout>
      <c:bar3DChart>
        <c:barDir val="col"/>
        <c:grouping val="standard"/>
        <c:varyColors val="0"/>
        <c:ser>
          <c:idx val="0"/>
          <c:order val="0"/>
          <c:spPr>
            <a:solidFill>
              <a:schemeClr val="tx2">
                <a:lumMod val="40000"/>
                <a:lumOff val="60000"/>
              </a:schemeClr>
            </a:solidFill>
          </c:spPr>
          <c:invertIfNegative val="0"/>
          <c:dLbls>
            <c:dLbl>
              <c:idx val="0"/>
              <c:layout>
                <c:manualLayout>
                  <c:x val="1.6491320209173359E-2"/>
                  <c:y val="-5.89222576516781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025-4126-80E9-B76333BFE823}"/>
                </c:ext>
              </c:extLst>
            </c:dLbl>
            <c:dLbl>
              <c:idx val="1"/>
              <c:layout>
                <c:manualLayout>
                  <c:x val="1.6771486129790118E-2"/>
                  <c:y val="-1.35444458905446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25-4126-80E9-B76333BFE823}"/>
                </c:ext>
              </c:extLst>
            </c:dLbl>
            <c:dLbl>
              <c:idx val="2"/>
              <c:layout>
                <c:manualLayout>
                  <c:x val="1.6771563943572779E-2"/>
                  <c:y val="-1.67585844124856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025-4126-80E9-B76333BFE823}"/>
                </c:ext>
              </c:extLst>
            </c:dLbl>
            <c:dLbl>
              <c:idx val="3"/>
              <c:layout>
                <c:manualLayout>
                  <c:x val="1.556705707842484E-2"/>
                  <c:y val="-3.4052677816099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025-4126-80E9-B76333BFE823}"/>
                </c:ext>
              </c:extLst>
            </c:dLbl>
            <c:dLbl>
              <c:idx val="4"/>
              <c:layout>
                <c:manualLayout>
                  <c:x val="1.467503021267464E-2"/>
                  <c:y val="-2.7089162924882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025-4126-80E9-B76333BFE82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Sheet1!$A$3:$A$7</c:f>
              <c:strCache>
                <c:ptCount val="5"/>
                <c:pt idx="0">
                  <c:v>サービス向上</c:v>
                </c:pt>
                <c:pt idx="1">
                  <c:v>業務遂行能力</c:v>
                </c:pt>
                <c:pt idx="2">
                  <c:v>管理経費の節減</c:v>
                </c:pt>
                <c:pt idx="3">
                  <c:v>平等利用の確保</c:v>
                </c:pt>
                <c:pt idx="4">
                  <c:v>その他</c:v>
                </c:pt>
              </c:strCache>
            </c:strRef>
          </c:cat>
          <c:val>
            <c:numRef>
              <c:f>Sheet1!$C$3:$C$7</c:f>
              <c:numCache>
                <c:formatCode>0.0%</c:formatCode>
                <c:ptCount val="5"/>
                <c:pt idx="0">
                  <c:v>0.97547567809430469</c:v>
                </c:pt>
                <c:pt idx="1">
                  <c:v>0.95046129588988559</c:v>
                </c:pt>
                <c:pt idx="2">
                  <c:v>0.94664734834764452</c:v>
                </c:pt>
                <c:pt idx="3">
                  <c:v>0.91468689408305459</c:v>
                </c:pt>
                <c:pt idx="4">
                  <c:v>0.92583043913664165</c:v>
                </c:pt>
              </c:numCache>
            </c:numRef>
          </c:val>
          <c:extLst>
            <c:ext xmlns:c16="http://schemas.microsoft.com/office/drawing/2014/chart" uri="{C3380CC4-5D6E-409C-BE32-E72D297353CC}">
              <c16:uniqueId val="{00000005-6025-4126-80E9-B76333BFE823}"/>
            </c:ext>
          </c:extLst>
        </c:ser>
        <c:dLbls>
          <c:showLegendKey val="0"/>
          <c:showVal val="0"/>
          <c:showCatName val="0"/>
          <c:showSerName val="0"/>
          <c:showPercent val="0"/>
          <c:showBubbleSize val="0"/>
        </c:dLbls>
        <c:gapWidth val="150"/>
        <c:shape val="cylinder"/>
        <c:axId val="366665784"/>
        <c:axId val="366665392"/>
        <c:axId val="368671248"/>
      </c:bar3DChart>
      <c:catAx>
        <c:axId val="366665784"/>
        <c:scaling>
          <c:orientation val="minMax"/>
        </c:scaling>
        <c:delete val="1"/>
        <c:axPos val="b"/>
        <c:numFmt formatCode="General" sourceLinked="0"/>
        <c:majorTickMark val="out"/>
        <c:minorTickMark val="none"/>
        <c:tickLblPos val="nextTo"/>
        <c:crossAx val="366665392"/>
        <c:crosses val="autoZero"/>
        <c:auto val="1"/>
        <c:lblAlgn val="ctr"/>
        <c:lblOffset val="100"/>
        <c:noMultiLvlLbl val="0"/>
      </c:catAx>
      <c:valAx>
        <c:axId val="366665392"/>
        <c:scaling>
          <c:orientation val="minMax"/>
          <c:min val="0"/>
        </c:scaling>
        <c:delete val="0"/>
        <c:axPos val="l"/>
        <c:majorGridlines/>
        <c:numFmt formatCode="0.0%" sourceLinked="1"/>
        <c:majorTickMark val="out"/>
        <c:minorTickMark val="none"/>
        <c:tickLblPos val="nextTo"/>
        <c:crossAx val="366665784"/>
        <c:crosses val="autoZero"/>
        <c:crossBetween val="between"/>
      </c:valAx>
      <c:serAx>
        <c:axId val="368671248"/>
        <c:scaling>
          <c:orientation val="minMax"/>
        </c:scaling>
        <c:delete val="1"/>
        <c:axPos val="b"/>
        <c:majorTickMark val="out"/>
        <c:minorTickMark val="none"/>
        <c:tickLblPos val="nextTo"/>
        <c:crossAx val="366665392"/>
        <c:crosses val="autoZero"/>
      </c:serAx>
    </c:plotArea>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6.6109670014445079E-2"/>
          <c:y val="0.12341610289035741"/>
          <c:w val="0.8786102029643954"/>
          <c:h val="0.83069748377348951"/>
        </c:manualLayout>
      </c:layout>
      <c:pie3DChart>
        <c:varyColors val="1"/>
        <c:ser>
          <c:idx val="0"/>
          <c:order val="0"/>
          <c:spPr>
            <a:solidFill>
              <a:schemeClr val="tx2">
                <a:lumMod val="40000"/>
                <a:lumOff val="60000"/>
              </a:schemeClr>
            </a:solidFill>
          </c:spPr>
          <c:dPt>
            <c:idx val="1"/>
            <c:bubble3D val="0"/>
            <c:explosion val="8"/>
            <c:spPr>
              <a:solidFill>
                <a:schemeClr val="accent6">
                  <a:lumMod val="40000"/>
                  <a:lumOff val="60000"/>
                </a:schemeClr>
              </a:solidFill>
            </c:spPr>
            <c:extLst>
              <c:ext xmlns:c16="http://schemas.microsoft.com/office/drawing/2014/chart" uri="{C3380CC4-5D6E-409C-BE32-E72D297353CC}">
                <c16:uniqueId val="{00000001-195E-477D-AC79-03C9FA97E99A}"/>
              </c:ext>
            </c:extLst>
          </c:dPt>
          <c:dLbls>
            <c:dLbl>
              <c:idx val="0"/>
              <c:layout>
                <c:manualLayout>
                  <c:x val="-9.0246333730700817E-2"/>
                  <c:y val="-0.19883487440669947"/>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9674653241444232"/>
                      <c:h val="0.29488971205438413"/>
                    </c:manualLayout>
                  </c15:layout>
                </c:ext>
                <c:ext xmlns:c16="http://schemas.microsoft.com/office/drawing/2014/chart" uri="{C3380CC4-5D6E-409C-BE32-E72D297353CC}">
                  <c16:uniqueId val="{00000002-195E-477D-AC79-03C9FA97E99A}"/>
                </c:ext>
              </c:extLst>
            </c:dLbl>
            <c:dLbl>
              <c:idx val="1"/>
              <c:layout>
                <c:manualLayout>
                  <c:x val="2.8878781315428488E-2"/>
                  <c:y val="6.2143665392673922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32744444956076396"/>
                      <c:h val="0.29488971205438413"/>
                    </c:manualLayout>
                  </c15:layout>
                </c:ext>
                <c:ext xmlns:c16="http://schemas.microsoft.com/office/drawing/2014/chart" uri="{C3380CC4-5D6E-409C-BE32-E72D297353CC}">
                  <c16:uniqueId val="{00000001-195E-477D-AC79-03C9FA97E99A}"/>
                </c:ext>
              </c:extLst>
            </c:dLbl>
            <c:numFmt formatCode="0.0%" sourceLinked="0"/>
            <c:spPr>
              <a:noFill/>
              <a:ln>
                <a:noFill/>
              </a:ln>
              <a:effectLst/>
            </c:sp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Sheet1!$A$6:$A$7</c:f>
              <c:strCache>
                <c:ptCount val="2"/>
                <c:pt idx="0">
                  <c:v>事前公表している</c:v>
                </c:pt>
                <c:pt idx="1">
                  <c:v>事前公表していない</c:v>
                </c:pt>
              </c:strCache>
            </c:strRef>
          </c:cat>
          <c:val>
            <c:numRef>
              <c:f>Sheet1!$B$6:$B$7</c:f>
              <c:numCache>
                <c:formatCode>#,##0_ </c:formatCode>
                <c:ptCount val="2"/>
                <c:pt idx="0">
                  <c:v>46933</c:v>
                </c:pt>
                <c:pt idx="1">
                  <c:v>30604</c:v>
                </c:pt>
              </c:numCache>
            </c:numRef>
          </c:val>
          <c:extLst>
            <c:ext xmlns:c16="http://schemas.microsoft.com/office/drawing/2014/chart" uri="{C3380CC4-5D6E-409C-BE32-E72D297353CC}">
              <c16:uniqueId val="{00000003-195E-477D-AC79-03C9FA97E99A}"/>
            </c:ext>
          </c:extLst>
        </c:ser>
        <c:dLbls>
          <c:showLegendKey val="0"/>
          <c:showVal val="1"/>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view3D>
      <c:rotX val="30"/>
      <c:rotY val="0"/>
      <c:rAngAx val="0"/>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259656048624651E-3"/>
          <c:y val="6.4484066661365691E-2"/>
          <c:w val="0.97181038591402424"/>
          <c:h val="0.93039209647376364"/>
        </c:manualLayout>
      </c:layout>
      <c:pie3DChart>
        <c:varyColors val="1"/>
        <c:ser>
          <c:idx val="0"/>
          <c:order val="0"/>
          <c:explosion val="19"/>
          <c:dPt>
            <c:idx val="0"/>
            <c:bubble3D val="0"/>
            <c:explosion val="0"/>
            <c:spPr>
              <a:solidFill>
                <a:schemeClr val="accent6">
                  <a:shade val="76000"/>
                </a:schemeClr>
              </a:solidFill>
              <a:ln>
                <a:noFill/>
              </a:ln>
              <a:effectLst/>
              <a:sp3d/>
            </c:spPr>
            <c:extLst>
              <c:ext xmlns:c16="http://schemas.microsoft.com/office/drawing/2014/chart" uri="{C3380CC4-5D6E-409C-BE32-E72D297353CC}">
                <c16:uniqueId val="{00000001-FA0D-46ED-97F0-F51732C4510B}"/>
              </c:ext>
            </c:extLst>
          </c:dPt>
          <c:dPt>
            <c:idx val="1"/>
            <c:bubble3D val="0"/>
            <c:explosion val="0"/>
            <c:spPr>
              <a:solidFill>
                <a:schemeClr val="accent6">
                  <a:tint val="77000"/>
                </a:schemeClr>
              </a:solidFill>
              <a:ln>
                <a:noFill/>
              </a:ln>
              <a:effectLst/>
              <a:sp3d/>
            </c:spPr>
            <c:extLst>
              <c:ext xmlns:c16="http://schemas.microsoft.com/office/drawing/2014/chart" uri="{C3380CC4-5D6E-409C-BE32-E72D297353CC}">
                <c16:uniqueId val="{00000003-FA0D-46ED-97F0-F51732C4510B}"/>
              </c:ext>
            </c:extLst>
          </c:dPt>
          <c:dLbls>
            <c:dLbl>
              <c:idx val="0"/>
              <c:layout>
                <c:manualLayout>
                  <c:x val="-6.2328563704339396E-2"/>
                  <c:y val="6.0834965548011979E-3"/>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26829861785221737"/>
                      <c:h val="0.3295964823510239"/>
                    </c:manualLayout>
                  </c15:layout>
                </c:ext>
                <c:ext xmlns:c16="http://schemas.microsoft.com/office/drawing/2014/chart" uri="{C3380CC4-5D6E-409C-BE32-E72D297353CC}">
                  <c16:uniqueId val="{00000001-FA0D-46ED-97F0-F51732C4510B}"/>
                </c:ext>
              </c:extLst>
            </c:dLbl>
            <c:dLbl>
              <c:idx val="1"/>
              <c:layout>
                <c:manualLayout>
                  <c:x val="3.6756910645753785E-3"/>
                  <c:y val="-0.24687570001104758"/>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24146875606699567"/>
                      <c:h val="0.35156958117442549"/>
                    </c:manualLayout>
                  </c15:layout>
                </c:ext>
                <c:ext xmlns:c16="http://schemas.microsoft.com/office/drawing/2014/chart" uri="{C3380CC4-5D6E-409C-BE32-E72D297353CC}">
                  <c16:uniqueId val="{00000003-FA0D-46ED-97F0-F51732C4510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ja-JP"/>
              </a:p>
            </c:txPr>
            <c:showLegendKey val="0"/>
            <c:showVal val="1"/>
            <c:showCatName val="1"/>
            <c:showSerName val="0"/>
            <c:showPercent val="1"/>
            <c:showBubbleSize val="0"/>
            <c:separator>
</c:separator>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Sheet1!$B$13:$B$14</c:f>
              <c:strCache>
                <c:ptCount val="2"/>
                <c:pt idx="0">
                  <c:v>公募</c:v>
                </c:pt>
                <c:pt idx="1">
                  <c:v>非公募</c:v>
                </c:pt>
              </c:strCache>
            </c:strRef>
          </c:cat>
          <c:val>
            <c:numRef>
              <c:f>Sheet1!$C$13:$C$14</c:f>
              <c:numCache>
                <c:formatCode>#,##0_ </c:formatCode>
                <c:ptCount val="2"/>
                <c:pt idx="0">
                  <c:v>2642</c:v>
                </c:pt>
                <c:pt idx="1">
                  <c:v>27962</c:v>
                </c:pt>
              </c:numCache>
            </c:numRef>
          </c:val>
          <c:extLst>
            <c:ext xmlns:c16="http://schemas.microsoft.com/office/drawing/2014/chart" uri="{C3380CC4-5D6E-409C-BE32-E72D297353CC}">
              <c16:uniqueId val="{00000004-FA0D-46ED-97F0-F51732C4510B}"/>
            </c:ext>
          </c:extLst>
        </c:ser>
        <c:dLbls>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ja-JP"/>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1.6035353535353535E-2"/>
          <c:y val="5.0710792654371568E-2"/>
          <c:w val="0.97788268211756546"/>
          <c:h val="0.93785622350090858"/>
        </c:manualLayout>
      </c:layout>
      <c:pie3DChart>
        <c:varyColors val="1"/>
        <c:ser>
          <c:idx val="0"/>
          <c:order val="0"/>
          <c:spPr>
            <a:solidFill>
              <a:schemeClr val="tx2">
                <a:lumMod val="20000"/>
                <a:lumOff val="80000"/>
              </a:schemeClr>
            </a:solidFill>
          </c:spPr>
          <c:dPt>
            <c:idx val="0"/>
            <c:bubble3D val="0"/>
            <c:spPr>
              <a:solidFill>
                <a:schemeClr val="tx2">
                  <a:lumMod val="60000"/>
                  <a:lumOff val="40000"/>
                </a:schemeClr>
              </a:solidFill>
            </c:spPr>
            <c:extLst>
              <c:ext xmlns:c16="http://schemas.microsoft.com/office/drawing/2014/chart" uri="{C3380CC4-5D6E-409C-BE32-E72D297353CC}">
                <c16:uniqueId val="{00000001-AA2D-4EC2-8C1C-E7DA871D8305}"/>
              </c:ext>
            </c:extLst>
          </c:dPt>
          <c:dLbls>
            <c:dLbl>
              <c:idx val="0"/>
              <c:layout>
                <c:manualLayout>
                  <c:x val="-0.10042992424242424"/>
                  <c:y val="-0.25427004734393011"/>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AA2D-4EC2-8C1C-E7DA871D8305}"/>
                </c:ext>
              </c:extLst>
            </c:dLbl>
            <c:numFmt formatCode="0.0%" sourceLinked="0"/>
            <c:spPr>
              <a:noFill/>
              <a:ln>
                <a:noFill/>
              </a:ln>
              <a:effectLst/>
            </c:sp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Sheet1!$B$10:$B$11</c:f>
              <c:strCache>
                <c:ptCount val="2"/>
                <c:pt idx="0">
                  <c:v>公募</c:v>
                </c:pt>
                <c:pt idx="1">
                  <c:v>非公募</c:v>
                </c:pt>
              </c:strCache>
            </c:strRef>
          </c:cat>
          <c:val>
            <c:numRef>
              <c:f>Sheet1!$C$10:$C$11</c:f>
              <c:numCache>
                <c:formatCode>#,##0_ </c:formatCode>
                <c:ptCount val="2"/>
                <c:pt idx="0">
                  <c:v>36839</c:v>
                </c:pt>
                <c:pt idx="1">
                  <c:v>10094</c:v>
                </c:pt>
              </c:numCache>
            </c:numRef>
          </c:val>
          <c:extLst>
            <c:ext xmlns:c16="http://schemas.microsoft.com/office/drawing/2014/chart" uri="{C3380CC4-5D6E-409C-BE32-E72D297353CC}">
              <c16:uniqueId val="{00000002-AA2D-4EC2-8C1C-E7DA871D8305}"/>
            </c:ext>
          </c:extLst>
        </c:ser>
        <c:dLbls>
          <c:showLegendKey val="0"/>
          <c:showVal val="1"/>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dPt>
            <c:idx val="0"/>
            <c:bubble3D val="0"/>
            <c:explosion val="9"/>
            <c:spPr>
              <a:solidFill>
                <a:schemeClr val="tx2">
                  <a:lumMod val="60000"/>
                  <a:lumOff val="40000"/>
                </a:schemeClr>
              </a:solidFill>
            </c:spPr>
            <c:extLst>
              <c:ext xmlns:c16="http://schemas.microsoft.com/office/drawing/2014/chart" uri="{C3380CC4-5D6E-409C-BE32-E72D297353CC}">
                <c16:uniqueId val="{00000001-FEA4-4817-A815-B4A6213D3104}"/>
              </c:ext>
            </c:extLst>
          </c:dPt>
          <c:dPt>
            <c:idx val="1"/>
            <c:bubble3D val="0"/>
            <c:spPr>
              <a:solidFill>
                <a:schemeClr val="tx2">
                  <a:lumMod val="20000"/>
                  <a:lumOff val="80000"/>
                </a:schemeClr>
              </a:solidFill>
            </c:spPr>
            <c:extLst>
              <c:ext xmlns:c16="http://schemas.microsoft.com/office/drawing/2014/chart" uri="{C3380CC4-5D6E-409C-BE32-E72D297353CC}">
                <c16:uniqueId val="{00000003-FEA4-4817-A815-B4A6213D3104}"/>
              </c:ext>
            </c:extLst>
          </c:dPt>
          <c:dLbls>
            <c:dLbl>
              <c:idx val="0"/>
              <c:layout>
                <c:manualLayout>
                  <c:x val="-0.10903426791277258"/>
                  <c:y val="5.3679200966356443E-2"/>
                </c:manualLayout>
              </c:layout>
              <c:tx>
                <c:rich>
                  <a:bodyPr wrap="square" lIns="38100" tIns="19050" rIns="38100" bIns="19050" anchor="ctr">
                    <a:noAutofit/>
                  </a:bodyPr>
                  <a:lstStyle/>
                  <a:p>
                    <a:pPr>
                      <a:defRPr/>
                    </a:pPr>
                    <a:fld id="{852CE06B-8CD4-48AF-8EF8-DEB3D0278C58}" type="CATEGORYNAME">
                      <a:rPr lang="ja-JP" altLang="en-US"/>
                      <a:pPr>
                        <a:defRPr/>
                      </a:pPr>
                      <a:t>[分類名]</a:t>
                    </a:fld>
                    <a:r>
                      <a:rPr lang="ja-JP" altLang="en-US" baseline="0" dirty="0"/>
                      <a:t>
</a:t>
                    </a:r>
                    <a:fld id="{A49B9275-4F6F-408A-8AA6-890C23C185C6}" type="VALUE">
                      <a:rPr lang="en-US" altLang="ja-JP" baseline="0"/>
                      <a:pPr>
                        <a:defRPr/>
                      </a:pPr>
                      <a:t>[値]</a:t>
                    </a:fld>
                    <a:r>
                      <a:rPr lang="ja-JP" altLang="en-US" baseline="0" dirty="0"/>
                      <a:t>
</a:t>
                    </a:r>
                    <a:fld id="{ECB23E91-9F24-45E6-ADF5-BF815A97A946}" type="PERCENTAGE">
                      <a:rPr lang="en-US" altLang="ja-JP" baseline="0" smtClean="0"/>
                      <a:pPr>
                        <a:defRPr/>
                      </a:pPr>
                      <a:t>[パーセンテージ]</a:t>
                    </a:fld>
                    <a:r>
                      <a:rPr lang="ja-JP" altLang="en-US" baseline="0" dirty="0"/>
                      <a:t>　</a:t>
                    </a:r>
                    <a:r>
                      <a:rPr lang="en-US" altLang="ja-JP" baseline="0" dirty="0"/>
                      <a:t>※</a:t>
                    </a:r>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23493242083057372"/>
                      <c:h val="0.36238367931281312"/>
                    </c:manualLayout>
                  </c15:layout>
                  <c15:dlblFieldTable/>
                  <c15:showDataLabelsRange val="0"/>
                </c:ext>
                <c:ext xmlns:c16="http://schemas.microsoft.com/office/drawing/2014/chart" uri="{C3380CC4-5D6E-409C-BE32-E72D297353CC}">
                  <c16:uniqueId val="{00000001-FEA4-4817-A815-B4A6213D3104}"/>
                </c:ext>
              </c:extLst>
            </c:dLbl>
            <c:dLbl>
              <c:idx val="1"/>
              <c:delete val="1"/>
              <c:extLst>
                <c:ext xmlns:c15="http://schemas.microsoft.com/office/drawing/2012/chart" uri="{CE6537A1-D6FC-4f65-9D91-7224C49458BB}"/>
                <c:ext xmlns:c16="http://schemas.microsoft.com/office/drawing/2014/chart" uri="{C3380CC4-5D6E-409C-BE32-E72D297353CC}">
                  <c16:uniqueId val="{00000003-FEA4-4817-A815-B4A6213D3104}"/>
                </c:ext>
              </c:extLst>
            </c:dLbl>
            <c:spPr>
              <a:noFill/>
              <a:ln>
                <a:no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Sheet1!$A$5:$A$6</c:f>
              <c:strCache>
                <c:ptCount val="2"/>
                <c:pt idx="0">
                  <c:v>専門的知識を有する外部有識者等の視点を導入</c:v>
                </c:pt>
                <c:pt idx="1">
                  <c:v>専門的知識を有する外部有識者等の視点を導入していない</c:v>
                </c:pt>
              </c:strCache>
            </c:strRef>
          </c:cat>
          <c:val>
            <c:numRef>
              <c:f>Sheet1!$B$5:$B$6</c:f>
              <c:numCache>
                <c:formatCode>#,##0_);[Red]\(#,##0\)</c:formatCode>
                <c:ptCount val="2"/>
                <c:pt idx="0">
                  <c:v>23286</c:v>
                </c:pt>
                <c:pt idx="1">
                  <c:v>40137</c:v>
                </c:pt>
              </c:numCache>
            </c:numRef>
          </c:val>
          <c:extLst>
            <c:ext xmlns:c16="http://schemas.microsoft.com/office/drawing/2014/chart" uri="{C3380CC4-5D6E-409C-BE32-E72D297353CC}">
              <c16:uniqueId val="{00000004-FEA4-4817-A815-B4A6213D3104}"/>
            </c:ext>
          </c:extLst>
        </c:ser>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5.1260908753418703E-2"/>
          <c:y val="0.10984848484848485"/>
          <c:w val="0.90871713546522404"/>
          <c:h val="0.8706955922865014"/>
        </c:manualLayout>
      </c:layout>
      <c:pie3DChart>
        <c:varyColors val="1"/>
        <c:ser>
          <c:idx val="0"/>
          <c:order val="0"/>
          <c:dPt>
            <c:idx val="0"/>
            <c:bubble3D val="0"/>
            <c:explosion val="16"/>
            <c:spPr>
              <a:solidFill>
                <a:schemeClr val="tx2">
                  <a:lumMod val="40000"/>
                  <a:lumOff val="60000"/>
                </a:schemeClr>
              </a:solidFill>
            </c:spPr>
            <c:extLst>
              <c:ext xmlns:c16="http://schemas.microsoft.com/office/drawing/2014/chart" uri="{C3380CC4-5D6E-409C-BE32-E72D297353CC}">
                <c16:uniqueId val="{00000001-A0C7-4111-B9BE-CE19EBB97ED5}"/>
              </c:ext>
            </c:extLst>
          </c:dPt>
          <c:dPt>
            <c:idx val="1"/>
            <c:bubble3D val="0"/>
            <c:spPr>
              <a:solidFill>
                <a:schemeClr val="accent6">
                  <a:lumMod val="40000"/>
                  <a:lumOff val="60000"/>
                </a:schemeClr>
              </a:solidFill>
            </c:spPr>
            <c:extLst>
              <c:ext xmlns:c16="http://schemas.microsoft.com/office/drawing/2014/chart" uri="{C3380CC4-5D6E-409C-BE32-E72D297353CC}">
                <c16:uniqueId val="{00000003-A0C7-4111-B9BE-CE19EBB97ED5}"/>
              </c:ext>
            </c:extLst>
          </c:dPt>
          <c:dLbls>
            <c:dLbl>
              <c:idx val="0"/>
              <c:layout>
                <c:manualLayout>
                  <c:x val="-5.7145086359031372E-2"/>
                  <c:y val="-0.34766684155441313"/>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2974810693864936"/>
                      <c:h val="0.25213068181818182"/>
                    </c:manualLayout>
                  </c15:layout>
                </c:ext>
                <c:ext xmlns:c16="http://schemas.microsoft.com/office/drawing/2014/chart" uri="{C3380CC4-5D6E-409C-BE32-E72D297353CC}">
                  <c16:uniqueId val="{00000001-A0C7-4111-B9BE-CE19EBB97ED5}"/>
                </c:ext>
              </c:extLst>
            </c:dLbl>
            <c:dLbl>
              <c:idx val="1"/>
              <c:layout>
                <c:manualLayout>
                  <c:x val="0.18604312152218802"/>
                  <c:y val="9.0399069434502516E-2"/>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32517385257301806"/>
                      <c:h val="0.25288825757575756"/>
                    </c:manualLayout>
                  </c15:layout>
                </c:ext>
                <c:ext xmlns:c16="http://schemas.microsoft.com/office/drawing/2014/chart" uri="{C3380CC4-5D6E-409C-BE32-E72D297353CC}">
                  <c16:uniqueId val="{00000003-A0C7-4111-B9BE-CE19EBB97ED5}"/>
                </c:ext>
              </c:extLst>
            </c:dLbl>
            <c:numFmt formatCode="0.0%" sourceLinked="0"/>
            <c:spPr>
              <a:noFill/>
              <a:ln>
                <a:noFill/>
              </a:ln>
              <a:effectLst/>
            </c:sp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Sheet1!$A$2:$A$3</c:f>
              <c:strCache>
                <c:ptCount val="2"/>
                <c:pt idx="0">
                  <c:v>評価を実施している</c:v>
                </c:pt>
                <c:pt idx="1">
                  <c:v>評価を実施していない</c:v>
                </c:pt>
              </c:strCache>
            </c:strRef>
          </c:cat>
          <c:val>
            <c:numRef>
              <c:f>Sheet1!$B$2:$B$3</c:f>
              <c:numCache>
                <c:formatCode>#,##0_);[Red]\(#,##0\)</c:formatCode>
                <c:ptCount val="2"/>
                <c:pt idx="0">
                  <c:v>63423</c:v>
                </c:pt>
                <c:pt idx="1">
                  <c:v>14114</c:v>
                </c:pt>
              </c:numCache>
            </c:numRef>
          </c:val>
          <c:extLst>
            <c:ext xmlns:c16="http://schemas.microsoft.com/office/drawing/2014/chart" uri="{C3380CC4-5D6E-409C-BE32-E72D297353CC}">
              <c16:uniqueId val="{00000004-A0C7-4111-B9BE-CE19EBB97ED5}"/>
            </c:ext>
          </c:extLst>
        </c:ser>
        <c:dLbls>
          <c:showLegendKey val="0"/>
          <c:showVal val="1"/>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4.3952828925750587E-2"/>
          <c:y val="5.7692307692307696E-2"/>
          <c:w val="0.91827672236488211"/>
          <c:h val="0.87980769230769229"/>
        </c:manualLayout>
      </c:layout>
      <c:pie3DChart>
        <c:varyColors val="1"/>
        <c:dLbls>
          <c:showLegendKey val="0"/>
          <c:showVal val="1"/>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6.5591159683092162E-2"/>
          <c:y val="4.3269230769230768E-2"/>
          <c:w val="0.91209434214849883"/>
          <c:h val="0.875"/>
        </c:manualLayout>
      </c:layout>
      <c:pie3DChart>
        <c:varyColors val="1"/>
        <c:dLbls>
          <c:showLegendKey val="0"/>
          <c:showVal val="1"/>
          <c:showCatName val="0"/>
          <c:showSerName val="0"/>
          <c:showPercent val="0"/>
          <c:showBubbleSize val="0"/>
          <c:showLeaderLines val="0"/>
        </c:dLbls>
      </c:pie3DChart>
      <c:spPr>
        <a:noFill/>
        <a:ln w="25400">
          <a:noFill/>
        </a:ln>
      </c:spPr>
    </c:plotArea>
    <c:plotVisOnly val="1"/>
    <c:dispBlanksAs val="gap"/>
    <c:showDLblsOverMax val="0"/>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6.3933540906878597E-2"/>
          <c:y val="0.11342602291520829"/>
          <c:w val="0.91388888888888886"/>
          <c:h val="0.87037037037037035"/>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spPr>
    <a:noFill/>
    <a:ln>
      <a:noFill/>
    </a:ln>
  </c:sp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3.4722222222222224E-2"/>
          <c:y val="4.8332140300644234E-2"/>
          <c:w val="0.93981481481481477"/>
          <c:h val="0.89861316922161594"/>
        </c:manualLayout>
      </c:layout>
      <c:pie3DChart>
        <c:varyColors val="1"/>
        <c:dLbls>
          <c:showLegendKey val="0"/>
          <c:showVal val="1"/>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8.6240368793508472E-3"/>
          <c:y val="0"/>
        </c:manualLayout>
      </c:layout>
      <c:overlay val="0"/>
      <c:txPr>
        <a:bodyPr/>
        <a:lstStyle/>
        <a:p>
          <a:pPr>
            <a:defRPr sz="800" b="0"/>
          </a:pPr>
          <a:endParaRPr lang="ja-JP"/>
        </a:p>
      </c:txPr>
    </c:title>
    <c:autoTitleDeleted val="0"/>
    <c:plotArea>
      <c:layout>
        <c:manualLayout>
          <c:layoutTarget val="inner"/>
          <c:xMode val="edge"/>
          <c:yMode val="edge"/>
          <c:x val="6.347991804890607E-2"/>
          <c:y val="7.8957638310274761E-2"/>
          <c:w val="0.90624728110917641"/>
          <c:h val="0.79073551933726027"/>
        </c:manualLayout>
      </c:layout>
      <c:lineChart>
        <c:grouping val="standard"/>
        <c:varyColors val="0"/>
        <c:ser>
          <c:idx val="0"/>
          <c:order val="0"/>
          <c:tx>
            <c:strRef>
              <c:f>'職員数の推移（1P)変更なし'!$B$2</c:f>
              <c:strCache>
                <c:ptCount val="1"/>
                <c:pt idx="0">
                  <c:v>千人</c:v>
                </c:pt>
              </c:strCache>
            </c:strRef>
          </c:tx>
          <c:spPr>
            <a:ln>
              <a:solidFill>
                <a:schemeClr val="tx1"/>
              </a:solidFill>
            </a:ln>
          </c:spPr>
          <c:marker>
            <c:symbol val="circle"/>
            <c:size val="7"/>
            <c:spPr>
              <a:solidFill>
                <a:schemeClr val="tx1"/>
              </a:solidFill>
              <a:ln>
                <a:noFill/>
              </a:ln>
            </c:spPr>
          </c:marker>
          <c:dLbls>
            <c:dLbl>
              <c:idx val="0"/>
              <c:layout>
                <c:manualLayout>
                  <c:x val="-3.3616563649624932E-2"/>
                  <c:y val="5.10083675438006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E0F-4DDC-BBD5-A18A209A0966}"/>
                </c:ext>
              </c:extLst>
            </c:dLbl>
            <c:dLbl>
              <c:idx val="1"/>
              <c:delete val="1"/>
              <c:extLst>
                <c:ext xmlns:c15="http://schemas.microsoft.com/office/drawing/2012/chart" uri="{CE6537A1-D6FC-4f65-9D91-7224C49458BB}"/>
                <c:ext xmlns:c16="http://schemas.microsoft.com/office/drawing/2014/chart" uri="{C3380CC4-5D6E-409C-BE32-E72D297353CC}">
                  <c16:uniqueId val="{00000001-6E0F-4DDC-BBD5-A18A209A0966}"/>
                </c:ext>
              </c:extLst>
            </c:dLbl>
            <c:dLbl>
              <c:idx val="2"/>
              <c:delete val="1"/>
              <c:extLst>
                <c:ext xmlns:c15="http://schemas.microsoft.com/office/drawing/2012/chart" uri="{CE6537A1-D6FC-4f65-9D91-7224C49458BB}"/>
                <c:ext xmlns:c16="http://schemas.microsoft.com/office/drawing/2014/chart" uri="{C3380CC4-5D6E-409C-BE32-E72D297353CC}">
                  <c16:uniqueId val="{00000002-6E0F-4DDC-BBD5-A18A209A0966}"/>
                </c:ext>
              </c:extLst>
            </c:dLbl>
            <c:dLbl>
              <c:idx val="3"/>
              <c:delete val="1"/>
              <c:extLst>
                <c:ext xmlns:c15="http://schemas.microsoft.com/office/drawing/2012/chart" uri="{CE6537A1-D6FC-4f65-9D91-7224C49458BB}"/>
                <c:ext xmlns:c16="http://schemas.microsoft.com/office/drawing/2014/chart" uri="{C3380CC4-5D6E-409C-BE32-E72D297353CC}">
                  <c16:uniqueId val="{00000003-6E0F-4DDC-BBD5-A18A209A0966}"/>
                </c:ext>
              </c:extLst>
            </c:dLbl>
            <c:dLbl>
              <c:idx val="4"/>
              <c:delete val="1"/>
              <c:extLst>
                <c:ext xmlns:c15="http://schemas.microsoft.com/office/drawing/2012/chart" uri="{CE6537A1-D6FC-4f65-9D91-7224C49458BB}"/>
                <c:ext xmlns:c16="http://schemas.microsoft.com/office/drawing/2014/chart" uri="{C3380CC4-5D6E-409C-BE32-E72D297353CC}">
                  <c16:uniqueId val="{00000004-6E0F-4DDC-BBD5-A18A209A0966}"/>
                </c:ext>
              </c:extLst>
            </c:dLbl>
            <c:dLbl>
              <c:idx val="5"/>
              <c:delete val="1"/>
              <c:extLst>
                <c:ext xmlns:c15="http://schemas.microsoft.com/office/drawing/2012/chart" uri="{CE6537A1-D6FC-4f65-9D91-7224C49458BB}"/>
                <c:ext xmlns:c16="http://schemas.microsoft.com/office/drawing/2014/chart" uri="{C3380CC4-5D6E-409C-BE32-E72D297353CC}">
                  <c16:uniqueId val="{00000005-6E0F-4DDC-BBD5-A18A209A0966}"/>
                </c:ext>
              </c:extLst>
            </c:dLbl>
            <c:dLbl>
              <c:idx val="6"/>
              <c:delete val="1"/>
              <c:extLst>
                <c:ext xmlns:c15="http://schemas.microsoft.com/office/drawing/2012/chart" uri="{CE6537A1-D6FC-4f65-9D91-7224C49458BB}"/>
                <c:ext xmlns:c16="http://schemas.microsoft.com/office/drawing/2014/chart" uri="{C3380CC4-5D6E-409C-BE32-E72D297353CC}">
                  <c16:uniqueId val="{00000006-6E0F-4DDC-BBD5-A18A209A0966}"/>
                </c:ext>
              </c:extLst>
            </c:dLbl>
            <c:dLbl>
              <c:idx val="7"/>
              <c:delete val="1"/>
              <c:extLst>
                <c:ext xmlns:c15="http://schemas.microsoft.com/office/drawing/2012/chart" uri="{CE6537A1-D6FC-4f65-9D91-7224C49458BB}"/>
                <c:ext xmlns:c16="http://schemas.microsoft.com/office/drawing/2014/chart" uri="{C3380CC4-5D6E-409C-BE32-E72D297353CC}">
                  <c16:uniqueId val="{00000007-6E0F-4DDC-BBD5-A18A209A0966}"/>
                </c:ext>
              </c:extLst>
            </c:dLbl>
            <c:dLbl>
              <c:idx val="8"/>
              <c:delete val="1"/>
              <c:extLst>
                <c:ext xmlns:c15="http://schemas.microsoft.com/office/drawing/2012/chart" uri="{CE6537A1-D6FC-4f65-9D91-7224C49458BB}"/>
                <c:ext xmlns:c16="http://schemas.microsoft.com/office/drawing/2014/chart" uri="{C3380CC4-5D6E-409C-BE32-E72D297353CC}">
                  <c16:uniqueId val="{00000008-6E0F-4DDC-BBD5-A18A209A0966}"/>
                </c:ext>
              </c:extLst>
            </c:dLbl>
            <c:dLbl>
              <c:idx val="9"/>
              <c:delete val="1"/>
              <c:extLst>
                <c:ext xmlns:c15="http://schemas.microsoft.com/office/drawing/2012/chart" uri="{CE6537A1-D6FC-4f65-9D91-7224C49458BB}"/>
                <c:ext xmlns:c16="http://schemas.microsoft.com/office/drawing/2014/chart" uri="{C3380CC4-5D6E-409C-BE32-E72D297353CC}">
                  <c16:uniqueId val="{00000009-6E0F-4DDC-BBD5-A18A209A0966}"/>
                </c:ext>
              </c:extLst>
            </c:dLbl>
            <c:dLbl>
              <c:idx val="10"/>
              <c:delete val="1"/>
              <c:extLst>
                <c:ext xmlns:c15="http://schemas.microsoft.com/office/drawing/2012/chart" uri="{CE6537A1-D6FC-4f65-9D91-7224C49458BB}"/>
                <c:ext xmlns:c16="http://schemas.microsoft.com/office/drawing/2014/chart" uri="{C3380CC4-5D6E-409C-BE32-E72D297353CC}">
                  <c16:uniqueId val="{0000000A-6E0F-4DDC-BBD5-A18A209A0966}"/>
                </c:ext>
              </c:extLst>
            </c:dLbl>
            <c:dLbl>
              <c:idx val="11"/>
              <c:layout>
                <c:manualLayout>
                  <c:x val="-3.9931350341773253E-2"/>
                  <c:y val="-6.41728306559353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E0F-4DDC-BBD5-A18A209A0966}"/>
                </c:ext>
              </c:extLst>
            </c:dLbl>
            <c:dLbl>
              <c:idx val="12"/>
              <c:delete val="1"/>
              <c:extLst>
                <c:ext xmlns:c15="http://schemas.microsoft.com/office/drawing/2012/chart" uri="{CE6537A1-D6FC-4f65-9D91-7224C49458BB}"/>
                <c:ext xmlns:c16="http://schemas.microsoft.com/office/drawing/2014/chart" uri="{C3380CC4-5D6E-409C-BE32-E72D297353CC}">
                  <c16:uniqueId val="{0000000C-6E0F-4DDC-BBD5-A18A209A0966}"/>
                </c:ext>
              </c:extLst>
            </c:dLbl>
            <c:dLbl>
              <c:idx val="13"/>
              <c:delete val="1"/>
              <c:extLst>
                <c:ext xmlns:c15="http://schemas.microsoft.com/office/drawing/2012/chart" uri="{CE6537A1-D6FC-4f65-9D91-7224C49458BB}"/>
                <c:ext xmlns:c16="http://schemas.microsoft.com/office/drawing/2014/chart" uri="{C3380CC4-5D6E-409C-BE32-E72D297353CC}">
                  <c16:uniqueId val="{0000000D-6E0F-4DDC-BBD5-A18A209A0966}"/>
                </c:ext>
              </c:extLst>
            </c:dLbl>
            <c:dLbl>
              <c:idx val="14"/>
              <c:delete val="1"/>
              <c:extLst>
                <c:ext xmlns:c15="http://schemas.microsoft.com/office/drawing/2012/chart" uri="{CE6537A1-D6FC-4f65-9D91-7224C49458BB}"/>
                <c:ext xmlns:c16="http://schemas.microsoft.com/office/drawing/2014/chart" uri="{C3380CC4-5D6E-409C-BE32-E72D297353CC}">
                  <c16:uniqueId val="{0000000E-6E0F-4DDC-BBD5-A18A209A0966}"/>
                </c:ext>
              </c:extLst>
            </c:dLbl>
            <c:dLbl>
              <c:idx val="15"/>
              <c:delete val="1"/>
              <c:extLst>
                <c:ext xmlns:c15="http://schemas.microsoft.com/office/drawing/2012/chart" uri="{CE6537A1-D6FC-4f65-9D91-7224C49458BB}"/>
                <c:ext xmlns:c16="http://schemas.microsoft.com/office/drawing/2014/chart" uri="{C3380CC4-5D6E-409C-BE32-E72D297353CC}">
                  <c16:uniqueId val="{0000000F-6E0F-4DDC-BBD5-A18A209A0966}"/>
                </c:ext>
              </c:extLst>
            </c:dLbl>
            <c:dLbl>
              <c:idx val="16"/>
              <c:layout>
                <c:manualLayout>
                  <c:x val="-4.2211458195849545E-2"/>
                  <c:y val="5.88329454149833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E0F-4DDC-BBD5-A18A209A0966}"/>
                </c:ext>
              </c:extLst>
            </c:dLbl>
            <c:dLbl>
              <c:idx val="17"/>
              <c:delete val="1"/>
              <c:extLst>
                <c:ext xmlns:c15="http://schemas.microsoft.com/office/drawing/2012/chart" uri="{CE6537A1-D6FC-4f65-9D91-7224C49458BB}"/>
                <c:ext xmlns:c16="http://schemas.microsoft.com/office/drawing/2014/chart" uri="{C3380CC4-5D6E-409C-BE32-E72D297353CC}">
                  <c16:uniqueId val="{00000011-6E0F-4DDC-BBD5-A18A209A0966}"/>
                </c:ext>
              </c:extLst>
            </c:dLbl>
            <c:dLbl>
              <c:idx val="18"/>
              <c:delete val="1"/>
              <c:extLst>
                <c:ext xmlns:c15="http://schemas.microsoft.com/office/drawing/2012/chart" uri="{CE6537A1-D6FC-4f65-9D91-7224C49458BB}"/>
                <c:ext xmlns:c16="http://schemas.microsoft.com/office/drawing/2014/chart" uri="{C3380CC4-5D6E-409C-BE32-E72D297353CC}">
                  <c16:uniqueId val="{00000012-6E0F-4DDC-BBD5-A18A209A0966}"/>
                </c:ext>
              </c:extLst>
            </c:dLbl>
            <c:dLbl>
              <c:idx val="19"/>
              <c:delete val="1"/>
              <c:extLst>
                <c:ext xmlns:c15="http://schemas.microsoft.com/office/drawing/2012/chart" uri="{CE6537A1-D6FC-4f65-9D91-7224C49458BB}"/>
                <c:ext xmlns:c16="http://schemas.microsoft.com/office/drawing/2014/chart" uri="{C3380CC4-5D6E-409C-BE32-E72D297353CC}">
                  <c16:uniqueId val="{00000013-6E0F-4DDC-BBD5-A18A209A0966}"/>
                </c:ext>
              </c:extLst>
            </c:dLbl>
            <c:dLbl>
              <c:idx val="20"/>
              <c:layout>
                <c:manualLayout>
                  <c:x val="-4.1359710988507527E-2"/>
                  <c:y val="5.10705898604779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E0F-4DDC-BBD5-A18A209A0966}"/>
                </c:ext>
              </c:extLst>
            </c:dLbl>
            <c:dLbl>
              <c:idx val="21"/>
              <c:layout>
                <c:manualLayout>
                  <c:x val="-4.124365406705114E-2"/>
                  <c:y val="-5.9569488798420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E0F-4DDC-BBD5-A18A209A0966}"/>
                </c:ext>
              </c:extLst>
            </c:dLbl>
            <c:dLbl>
              <c:idx val="22"/>
              <c:layout>
                <c:manualLayout>
                  <c:x val="-3.9470066241719788E-2"/>
                  <c:y val="5.62305485808081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E0F-4DDC-BBD5-A18A209A0966}"/>
                </c:ext>
              </c:extLst>
            </c:dLbl>
            <c:dLbl>
              <c:idx val="23"/>
              <c:layout>
                <c:manualLayout>
                  <c:x val="-4.0016724099963832E-2"/>
                  <c:y val="-5.17742944670615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6E0F-4DDC-BBD5-A18A209A0966}"/>
                </c:ext>
              </c:extLst>
            </c:dLbl>
            <c:dLbl>
              <c:idx val="24"/>
              <c:layout>
                <c:manualLayout>
                  <c:x val="-4.5085663810720572E-2"/>
                  <c:y val="5.62305485808081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E0F-4DDC-BBD5-A18A209A0966}"/>
                </c:ext>
              </c:extLst>
            </c:dLbl>
            <c:dLbl>
              <c:idx val="25"/>
              <c:layout>
                <c:manualLayout>
                  <c:x val="-4.4252610328118162E-2"/>
                  <c:y val="-6.86387701268193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E0F-4DDC-BBD5-A18A209A0966}"/>
                </c:ext>
              </c:extLst>
            </c:dLbl>
            <c:dLbl>
              <c:idx val="26"/>
              <c:layout>
                <c:manualLayout>
                  <c:x val="-2.4755136163824104E-2"/>
                  <c:y val="4.25727884139328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E0F-4DDC-BBD5-A18A209A0966}"/>
                </c:ext>
              </c:extLst>
            </c:dLbl>
            <c:dLbl>
              <c:idx val="27"/>
              <c:layout>
                <c:manualLayout>
                  <c:x val="-5.6077593434505163E-2"/>
                  <c:y val="-3.94477423410956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E0F-4DDC-BBD5-A18A209A0966}"/>
                </c:ext>
              </c:extLst>
            </c:dLbl>
            <c:dLbl>
              <c:idx val="28"/>
              <c:layout>
                <c:manualLayout>
                  <c:x val="-5.6841709130701079E-3"/>
                  <c:y val="3.84494923454082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E0F-4DDC-BBD5-A18A209A0966}"/>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'職員数の推移（1P)変更なし'!$A$6:$A$34</c:f>
              <c:strCache>
                <c:ptCount val="29"/>
                <c:pt idx="0">
                  <c:v>H6</c:v>
                </c:pt>
                <c:pt idx="1">
                  <c:v>7</c:v>
                </c:pt>
                <c:pt idx="2">
                  <c:v>8</c:v>
                </c:pt>
                <c:pt idx="3">
                  <c:v>9</c:v>
                </c:pt>
                <c:pt idx="4">
                  <c:v>10</c:v>
                </c:pt>
                <c:pt idx="5">
                  <c:v>11</c:v>
                </c:pt>
                <c:pt idx="6">
                  <c:v>12</c:v>
                </c:pt>
                <c:pt idx="7">
                  <c:v>13</c:v>
                </c:pt>
                <c:pt idx="8">
                  <c:v>14</c:v>
                </c:pt>
                <c:pt idx="9">
                  <c:v>15</c:v>
                </c:pt>
                <c:pt idx="10">
                  <c:v>16</c:v>
                </c:pt>
                <c:pt idx="11">
                  <c:v>17</c:v>
                </c:pt>
                <c:pt idx="12">
                  <c:v>18</c:v>
                </c:pt>
                <c:pt idx="13">
                  <c:v>19</c:v>
                </c:pt>
                <c:pt idx="14">
                  <c:v>20</c:v>
                </c:pt>
                <c:pt idx="15">
                  <c:v>21</c:v>
                </c:pt>
                <c:pt idx="16">
                  <c:v>22</c:v>
                </c:pt>
                <c:pt idx="17">
                  <c:v>23</c:v>
                </c:pt>
                <c:pt idx="18">
                  <c:v>24</c:v>
                </c:pt>
                <c:pt idx="19">
                  <c:v>25</c:v>
                </c:pt>
                <c:pt idx="20">
                  <c:v>26</c:v>
                </c:pt>
                <c:pt idx="21">
                  <c:v>27</c:v>
                </c:pt>
                <c:pt idx="22">
                  <c:v>28</c:v>
                </c:pt>
                <c:pt idx="23">
                  <c:v>29</c:v>
                </c:pt>
                <c:pt idx="24">
                  <c:v>30</c:v>
                </c:pt>
                <c:pt idx="25">
                  <c:v>31</c:v>
                </c:pt>
                <c:pt idx="26">
                  <c:v>R2</c:v>
                </c:pt>
                <c:pt idx="27">
                  <c:v>3</c:v>
                </c:pt>
                <c:pt idx="28">
                  <c:v>4</c:v>
                </c:pt>
              </c:strCache>
            </c:strRef>
          </c:cat>
          <c:val>
            <c:numRef>
              <c:f>'職員数の推移（1P)変更なし'!$B$6:$B$34</c:f>
              <c:numCache>
                <c:formatCode>#,##0;"△ "#,##0</c:formatCode>
                <c:ptCount val="29"/>
                <c:pt idx="0">
                  <c:v>3282</c:v>
                </c:pt>
                <c:pt idx="1">
                  <c:v>3278</c:v>
                </c:pt>
                <c:pt idx="2">
                  <c:v>3274</c:v>
                </c:pt>
                <c:pt idx="3">
                  <c:v>3267</c:v>
                </c:pt>
                <c:pt idx="4">
                  <c:v>3249</c:v>
                </c:pt>
                <c:pt idx="5">
                  <c:v>3232</c:v>
                </c:pt>
                <c:pt idx="6">
                  <c:v>3204</c:v>
                </c:pt>
                <c:pt idx="7">
                  <c:v>3172</c:v>
                </c:pt>
                <c:pt idx="8">
                  <c:v>3144</c:v>
                </c:pt>
                <c:pt idx="9">
                  <c:v>3117</c:v>
                </c:pt>
                <c:pt idx="10">
                  <c:v>3084</c:v>
                </c:pt>
                <c:pt idx="11">
                  <c:v>3042</c:v>
                </c:pt>
                <c:pt idx="12">
                  <c:v>2998</c:v>
                </c:pt>
                <c:pt idx="13">
                  <c:v>2951</c:v>
                </c:pt>
                <c:pt idx="14">
                  <c:v>2899</c:v>
                </c:pt>
                <c:pt idx="15">
                  <c:v>2855</c:v>
                </c:pt>
                <c:pt idx="16">
                  <c:v>2814</c:v>
                </c:pt>
                <c:pt idx="17">
                  <c:v>2789</c:v>
                </c:pt>
                <c:pt idx="18">
                  <c:v>2769</c:v>
                </c:pt>
                <c:pt idx="19">
                  <c:v>2752</c:v>
                </c:pt>
                <c:pt idx="20">
                  <c:v>2744</c:v>
                </c:pt>
                <c:pt idx="21">
                  <c:v>2738</c:v>
                </c:pt>
                <c:pt idx="22">
                  <c:v>2737</c:v>
                </c:pt>
                <c:pt idx="23">
                  <c:v>2743</c:v>
                </c:pt>
                <c:pt idx="24">
                  <c:v>2737</c:v>
                </c:pt>
                <c:pt idx="25">
                  <c:v>2741</c:v>
                </c:pt>
                <c:pt idx="26">
                  <c:v>2762</c:v>
                </c:pt>
                <c:pt idx="27">
                  <c:v>2801</c:v>
                </c:pt>
                <c:pt idx="28">
                  <c:v>2804</c:v>
                </c:pt>
              </c:numCache>
            </c:numRef>
          </c:val>
          <c:smooth val="0"/>
          <c:extLst>
            <c:ext xmlns:c16="http://schemas.microsoft.com/office/drawing/2014/chart" uri="{C3380CC4-5D6E-409C-BE32-E72D297353CC}">
              <c16:uniqueId val="{0000001D-6E0F-4DDC-BBD5-A18A209A0966}"/>
            </c:ext>
          </c:extLst>
        </c:ser>
        <c:dLbls>
          <c:showLegendKey val="0"/>
          <c:showVal val="0"/>
          <c:showCatName val="0"/>
          <c:showSerName val="0"/>
          <c:showPercent val="0"/>
          <c:showBubbleSize val="0"/>
        </c:dLbls>
        <c:marker val="1"/>
        <c:smooth val="0"/>
        <c:axId val="391820304"/>
        <c:axId val="391820696"/>
      </c:lineChart>
      <c:catAx>
        <c:axId val="391820304"/>
        <c:scaling>
          <c:orientation val="minMax"/>
        </c:scaling>
        <c:delete val="0"/>
        <c:axPos val="b"/>
        <c:majorGridlines>
          <c:spPr>
            <a:ln>
              <a:noFill/>
            </a:ln>
          </c:spPr>
        </c:majorGridlines>
        <c:numFmt formatCode="General" sourceLinked="1"/>
        <c:majorTickMark val="out"/>
        <c:minorTickMark val="none"/>
        <c:tickLblPos val="nextTo"/>
        <c:spPr>
          <a:ln>
            <a:solidFill>
              <a:schemeClr val="tx1">
                <a:lumMod val="50000"/>
                <a:lumOff val="50000"/>
              </a:schemeClr>
            </a:solidFill>
          </a:ln>
        </c:spPr>
        <c:crossAx val="391820696"/>
        <c:crosses val="autoZero"/>
        <c:auto val="1"/>
        <c:lblAlgn val="ctr"/>
        <c:lblOffset val="100"/>
        <c:tickLblSkip val="1"/>
        <c:tickMarkSkip val="1"/>
        <c:noMultiLvlLbl val="0"/>
      </c:catAx>
      <c:valAx>
        <c:axId val="391820696"/>
        <c:scaling>
          <c:orientation val="minMax"/>
          <c:max val="3300"/>
          <c:min val="2640"/>
        </c:scaling>
        <c:delete val="0"/>
        <c:axPos val="l"/>
        <c:majorGridlines>
          <c:spPr>
            <a:ln>
              <a:noFill/>
            </a:ln>
          </c:spPr>
        </c:majorGridlines>
        <c:numFmt formatCode="#,##0;&quot;△ &quot;#,##0" sourceLinked="1"/>
        <c:majorTickMark val="out"/>
        <c:minorTickMark val="none"/>
        <c:tickLblPos val="nextTo"/>
        <c:crossAx val="391820304"/>
        <c:crossesAt val="1"/>
        <c:crossBetween val="between"/>
        <c:majorUnit val="60"/>
      </c:valAx>
      <c:spPr>
        <a:ln>
          <a:noFill/>
        </a:ln>
      </c:spPr>
    </c:plotArea>
    <c:plotVisOnly val="1"/>
    <c:dispBlanksAs val="gap"/>
    <c:showDLblsOverMax val="0"/>
  </c:chart>
  <c:spPr>
    <a:ln>
      <a:solidFill>
        <a:srgbClr val="000000"/>
      </a:solidFill>
    </a:ln>
  </c:sp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9.2798987452688952E-3"/>
          <c:y val="6.2677922471229566E-2"/>
          <c:w val="0.95917487130182899"/>
          <c:h val="0.90776347668079949"/>
        </c:manualLayout>
      </c:layout>
      <c:pie3DChart>
        <c:varyColors val="1"/>
        <c:dLbls>
          <c:showLegendKey val="0"/>
          <c:showVal val="1"/>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9.2798987452688952E-3"/>
          <c:y val="6.2677922471229566E-2"/>
          <c:w val="0.95917487130182899"/>
          <c:h val="0.90776347668079949"/>
        </c:manualLayout>
      </c:layout>
      <c:pie3DChart>
        <c:varyColors val="1"/>
        <c:ser>
          <c:idx val="0"/>
          <c:order val="0"/>
          <c:spPr>
            <a:solidFill>
              <a:schemeClr val="tx2">
                <a:lumMod val="40000"/>
                <a:lumOff val="60000"/>
              </a:schemeClr>
            </a:solidFill>
          </c:spPr>
          <c:dPt>
            <c:idx val="1"/>
            <c:bubble3D val="0"/>
            <c:spPr>
              <a:solidFill>
                <a:srgbClr val="FFCC99"/>
              </a:solidFill>
            </c:spPr>
            <c:extLst>
              <c:ext xmlns:c16="http://schemas.microsoft.com/office/drawing/2014/chart" uri="{C3380CC4-5D6E-409C-BE32-E72D297353CC}">
                <c16:uniqueId val="{00000001-E06D-404A-85AD-E6ACF5D99E10}"/>
              </c:ext>
            </c:extLst>
          </c:dPt>
          <c:dPt>
            <c:idx val="2"/>
            <c:bubble3D val="0"/>
            <c:spPr>
              <a:solidFill>
                <a:srgbClr val="92D050"/>
              </a:solidFill>
            </c:spPr>
            <c:extLst>
              <c:ext xmlns:c16="http://schemas.microsoft.com/office/drawing/2014/chart" uri="{C3380CC4-5D6E-409C-BE32-E72D297353CC}">
                <c16:uniqueId val="{00000003-E06D-404A-85AD-E6ACF5D99E10}"/>
              </c:ext>
            </c:extLst>
          </c:dPt>
          <c:dPt>
            <c:idx val="3"/>
            <c:bubble3D val="0"/>
            <c:spPr>
              <a:solidFill>
                <a:srgbClr val="FFC000"/>
              </a:solidFill>
            </c:spPr>
            <c:extLst>
              <c:ext xmlns:c16="http://schemas.microsoft.com/office/drawing/2014/chart" uri="{C3380CC4-5D6E-409C-BE32-E72D297353CC}">
                <c16:uniqueId val="{00000005-E06D-404A-85AD-E6ACF5D99E10}"/>
              </c:ext>
            </c:extLst>
          </c:dPt>
          <c:dLbls>
            <c:dLbl>
              <c:idx val="0"/>
              <c:layout>
                <c:manualLayout>
                  <c:x val="-0.10795029948622496"/>
                  <c:y val="-0.1550148655900711"/>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3884296121863271"/>
                      <c:h val="0.32131315616797901"/>
                    </c:manualLayout>
                  </c15:layout>
                </c:ext>
                <c:ext xmlns:c16="http://schemas.microsoft.com/office/drawing/2014/chart" uri="{C3380CC4-5D6E-409C-BE32-E72D297353CC}">
                  <c16:uniqueId val="{00000006-E06D-404A-85AD-E6ACF5D99E10}"/>
                </c:ext>
              </c:extLst>
            </c:dLbl>
            <c:dLbl>
              <c:idx val="1"/>
              <c:layout>
                <c:manualLayout>
                  <c:x val="7.78816199376944E-3"/>
                  <c:y val="-7.4013138272488663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32511982731130573"/>
                      <c:h val="0.19700474230493917"/>
                    </c:manualLayout>
                  </c15:layout>
                </c:ext>
                <c:ext xmlns:c16="http://schemas.microsoft.com/office/drawing/2014/chart" uri="{C3380CC4-5D6E-409C-BE32-E72D297353CC}">
                  <c16:uniqueId val="{00000001-E06D-404A-85AD-E6ACF5D99E10}"/>
                </c:ext>
              </c:extLst>
            </c:dLbl>
            <c:dLbl>
              <c:idx val="2"/>
              <c:layout>
                <c:manualLayout>
                  <c:x val="3.5612627860769734E-2"/>
                  <c:y val="5.432548914340251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28958324134716806"/>
                      <c:h val="0.19700474230493917"/>
                    </c:manualLayout>
                  </c15:layout>
                </c:ext>
                <c:ext xmlns:c16="http://schemas.microsoft.com/office/drawing/2014/chart" uri="{C3380CC4-5D6E-409C-BE32-E72D297353CC}">
                  <c16:uniqueId val="{00000003-E06D-404A-85AD-E6ACF5D99E10}"/>
                </c:ext>
              </c:extLst>
            </c:dLbl>
            <c:dLbl>
              <c:idx val="3"/>
              <c:layout>
                <c:manualLayout>
                  <c:x val="0.26601908406309016"/>
                  <c:y val="0"/>
                </c:manualLayout>
              </c:layout>
              <c:spPr>
                <a:noFill/>
                <a:ln>
                  <a:noFill/>
                </a:ln>
                <a:effectLst/>
              </c:spPr>
              <c:txPr>
                <a:bodyPr wrap="square" lIns="38100" tIns="19050" rIns="38100" bIns="19050" anchor="ctr">
                  <a:noAutofit/>
                </a:bodyPr>
                <a:lstStyle/>
                <a:p>
                  <a:pPr>
                    <a:defRPr/>
                  </a:pPr>
                  <a:endParaRPr lang="ja-JP"/>
                </a:p>
              </c:txPr>
              <c:dLblPos val="bestFit"/>
              <c:showLegendKey val="0"/>
              <c:showVal val="1"/>
              <c:showCatName val="0"/>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prstGeom>
                  </c15:spPr>
                  <c15:layout>
                    <c:manualLayout>
                      <c:w val="0.38219908259131158"/>
                      <c:h val="0.28816921677403962"/>
                    </c:manualLayout>
                  </c15:layout>
                </c:ext>
                <c:ext xmlns:c16="http://schemas.microsoft.com/office/drawing/2014/chart" uri="{C3380CC4-5D6E-409C-BE32-E72D297353CC}">
                  <c16:uniqueId val="{00000005-E06D-404A-85AD-E6ACF5D99E10}"/>
                </c:ext>
              </c:extLst>
            </c:dLbl>
            <c:spPr>
              <a:noFill/>
              <a:ln>
                <a:noFill/>
              </a:ln>
              <a:effectLst/>
            </c:spPr>
            <c:dLblPos val="inEnd"/>
            <c:showLegendKey val="0"/>
            <c:showVal val="1"/>
            <c:showCatName val="0"/>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Sheet1!$A$3:$A$6</c:f>
              <c:strCache>
                <c:ptCount val="4"/>
                <c:pt idx="0">
                  <c:v>選定時にかつ協定等に提示・記載</c:v>
                </c:pt>
                <c:pt idx="1">
                  <c:v>選定時にのみ提示</c:v>
                </c:pt>
                <c:pt idx="2">
                  <c:v>協定等にのみ記載</c:v>
                </c:pt>
                <c:pt idx="3">
                  <c:v>選定時に提示せず、協定書等にも記載していない</c:v>
                </c:pt>
              </c:strCache>
            </c:strRef>
          </c:cat>
          <c:val>
            <c:numRef>
              <c:f>Sheet1!$B$3:$B$6</c:f>
              <c:numCache>
                <c:formatCode>#,##0_ </c:formatCode>
                <c:ptCount val="4"/>
                <c:pt idx="0">
                  <c:v>54925</c:v>
                </c:pt>
                <c:pt idx="1">
                  <c:v>6184</c:v>
                </c:pt>
                <c:pt idx="2">
                  <c:v>8660</c:v>
                </c:pt>
                <c:pt idx="3">
                  <c:v>7768</c:v>
                </c:pt>
              </c:numCache>
            </c:numRef>
          </c:val>
          <c:extLst>
            <c:ext xmlns:c16="http://schemas.microsoft.com/office/drawing/2014/chart" uri="{C3380CC4-5D6E-409C-BE32-E72D297353CC}">
              <c16:uniqueId val="{00000007-E06D-404A-85AD-E6ACF5D99E10}"/>
            </c:ext>
          </c:extLst>
        </c:ser>
        <c:dLbls>
          <c:showLegendKey val="0"/>
          <c:showVal val="1"/>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3.4722222222222224E-2"/>
          <c:y val="4.8332140300644234E-2"/>
          <c:w val="0.93981481481481477"/>
          <c:h val="0.89861316922161594"/>
        </c:manualLayout>
      </c:layout>
      <c:pie3DChart>
        <c:varyColors val="1"/>
        <c:ser>
          <c:idx val="0"/>
          <c:order val="0"/>
          <c:dPt>
            <c:idx val="0"/>
            <c:bubble3D val="0"/>
            <c:spPr>
              <a:solidFill>
                <a:schemeClr val="tx2">
                  <a:lumMod val="40000"/>
                  <a:lumOff val="60000"/>
                </a:schemeClr>
              </a:solidFill>
            </c:spPr>
            <c:extLst>
              <c:ext xmlns:c16="http://schemas.microsoft.com/office/drawing/2014/chart" uri="{C3380CC4-5D6E-409C-BE32-E72D297353CC}">
                <c16:uniqueId val="{00000001-BB17-472A-B180-2C801A3F6B28}"/>
              </c:ext>
            </c:extLst>
          </c:dPt>
          <c:dPt>
            <c:idx val="1"/>
            <c:bubble3D val="0"/>
            <c:spPr>
              <a:solidFill>
                <a:srgbClr val="FFCC99"/>
              </a:solidFill>
            </c:spPr>
            <c:extLst>
              <c:ext xmlns:c16="http://schemas.microsoft.com/office/drawing/2014/chart" uri="{C3380CC4-5D6E-409C-BE32-E72D297353CC}">
                <c16:uniqueId val="{00000003-BB17-472A-B180-2C801A3F6B28}"/>
              </c:ext>
            </c:extLst>
          </c:dPt>
          <c:dPt>
            <c:idx val="2"/>
            <c:bubble3D val="0"/>
            <c:spPr>
              <a:solidFill>
                <a:srgbClr val="92D050"/>
              </a:solidFill>
            </c:spPr>
            <c:extLst>
              <c:ext xmlns:c16="http://schemas.microsoft.com/office/drawing/2014/chart" uri="{C3380CC4-5D6E-409C-BE32-E72D297353CC}">
                <c16:uniqueId val="{00000005-BB17-472A-B180-2C801A3F6B28}"/>
              </c:ext>
            </c:extLst>
          </c:dPt>
          <c:dPt>
            <c:idx val="3"/>
            <c:bubble3D val="0"/>
            <c:spPr>
              <a:solidFill>
                <a:srgbClr val="FFC000"/>
              </a:solidFill>
            </c:spPr>
            <c:extLst>
              <c:ext xmlns:c16="http://schemas.microsoft.com/office/drawing/2014/chart" uri="{C3380CC4-5D6E-409C-BE32-E72D297353CC}">
                <c16:uniqueId val="{00000007-BB17-472A-B180-2C801A3F6B28}"/>
              </c:ext>
            </c:extLst>
          </c:dPt>
          <c:dLbls>
            <c:dLbl>
              <c:idx val="0"/>
              <c:layout>
                <c:manualLayout>
                  <c:x val="-5.9036329602713759E-2"/>
                  <c:y val="-0.24191666666666667"/>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30560610479245648"/>
                      <c:h val="0.25463786670769434"/>
                    </c:manualLayout>
                  </c15:layout>
                </c:ext>
                <c:ext xmlns:c16="http://schemas.microsoft.com/office/drawing/2014/chart" uri="{C3380CC4-5D6E-409C-BE32-E72D297353CC}">
                  <c16:uniqueId val="{00000001-BB17-472A-B180-2C801A3F6B28}"/>
                </c:ext>
              </c:extLst>
            </c:dLbl>
            <c:dLbl>
              <c:idx val="1"/>
              <c:layout>
                <c:manualLayout>
                  <c:x val="5.8641975308641972E-2"/>
                  <c:y val="-6.978367062107467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BB17-472A-B180-2C801A3F6B28}"/>
                </c:ext>
              </c:extLst>
            </c:dLbl>
            <c:dLbl>
              <c:idx val="2"/>
              <c:layout>
                <c:manualLayout>
                  <c:x val="2.4691236512102654E-2"/>
                  <c:y val="6.9783670621074642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25477422961018759"/>
                      <c:h val="0.19356781379298976"/>
                    </c:manualLayout>
                  </c15:layout>
                </c:ext>
                <c:ext xmlns:c16="http://schemas.microsoft.com/office/drawing/2014/chart" uri="{C3380CC4-5D6E-409C-BE32-E72D297353CC}">
                  <c16:uniqueId val="{00000005-BB17-472A-B180-2C801A3F6B28}"/>
                </c:ext>
              </c:extLst>
            </c:dLbl>
            <c:dLbl>
              <c:idx val="3"/>
              <c:layout>
                <c:manualLayout>
                  <c:x val="0.25308641975308643"/>
                  <c:y val="0"/>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4137493924370565"/>
                      <c:h val="0.31570755330391798"/>
                    </c:manualLayout>
                  </c15:layout>
                </c:ext>
                <c:ext xmlns:c16="http://schemas.microsoft.com/office/drawing/2014/chart" uri="{C3380CC4-5D6E-409C-BE32-E72D297353CC}">
                  <c16:uniqueId val="{00000007-BB17-472A-B180-2C801A3F6B28}"/>
                </c:ext>
              </c:extLst>
            </c:dLbl>
            <c:spPr>
              <a:noFill/>
              <a:ln>
                <a:noFill/>
              </a:ln>
              <a:effectLst/>
            </c:spPr>
            <c:dLblPos val="outEnd"/>
            <c:showLegendKey val="0"/>
            <c:showVal val="1"/>
            <c:showCatName val="0"/>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Sheet1!$A$3:$A$6</c:f>
              <c:strCache>
                <c:ptCount val="4"/>
                <c:pt idx="0">
                  <c:v>選定時かつ協定等に提示・記載</c:v>
                </c:pt>
                <c:pt idx="1">
                  <c:v>選定時のみ提示</c:v>
                </c:pt>
                <c:pt idx="2">
                  <c:v>協定等のみ記載</c:v>
                </c:pt>
                <c:pt idx="3">
                  <c:v>選定時に提示せず、協定等にも記載していない</c:v>
                </c:pt>
              </c:strCache>
            </c:strRef>
          </c:cat>
          <c:val>
            <c:numRef>
              <c:f>Sheet1!$B$3:$B$6</c:f>
              <c:numCache>
                <c:formatCode>#,##0_ </c:formatCode>
                <c:ptCount val="4"/>
                <c:pt idx="0">
                  <c:v>53112</c:v>
                </c:pt>
                <c:pt idx="1">
                  <c:v>1062</c:v>
                </c:pt>
                <c:pt idx="2">
                  <c:v>18505</c:v>
                </c:pt>
                <c:pt idx="3">
                  <c:v>4858</c:v>
                </c:pt>
              </c:numCache>
            </c:numRef>
          </c:val>
          <c:extLst>
            <c:ext xmlns:c16="http://schemas.microsoft.com/office/drawing/2014/chart" uri="{C3380CC4-5D6E-409C-BE32-E72D297353CC}">
              <c16:uniqueId val="{00000008-BB17-472A-B180-2C801A3F6B28}"/>
            </c:ext>
          </c:extLst>
        </c:ser>
        <c:dLbls>
          <c:showLegendKey val="0"/>
          <c:showVal val="1"/>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6.9444444444444441E-3"/>
          <c:y val="2.5462962962962962E-2"/>
          <c:w val="0.99305555555555558"/>
          <c:h val="0.94444444444444442"/>
        </c:manualLayout>
      </c:layout>
      <c:pie3DChart>
        <c:varyColors val="1"/>
        <c:ser>
          <c:idx val="0"/>
          <c:order val="0"/>
          <c:dPt>
            <c:idx val="0"/>
            <c:bubble3D val="0"/>
            <c:spPr>
              <a:solidFill>
                <a:schemeClr val="tx2">
                  <a:lumMod val="40000"/>
                  <a:lumOff val="60000"/>
                </a:schemeClr>
              </a:solidFill>
            </c:spPr>
            <c:extLst>
              <c:ext xmlns:c16="http://schemas.microsoft.com/office/drawing/2014/chart" uri="{C3380CC4-5D6E-409C-BE32-E72D297353CC}">
                <c16:uniqueId val="{00000001-308B-4A2B-8340-6D113DAA24A0}"/>
              </c:ext>
            </c:extLst>
          </c:dPt>
          <c:dPt>
            <c:idx val="1"/>
            <c:bubble3D val="0"/>
            <c:spPr>
              <a:solidFill>
                <a:srgbClr val="FFCC99"/>
              </a:solidFill>
            </c:spPr>
            <c:extLst>
              <c:ext xmlns:c16="http://schemas.microsoft.com/office/drawing/2014/chart" uri="{C3380CC4-5D6E-409C-BE32-E72D297353CC}">
                <c16:uniqueId val="{00000003-308B-4A2B-8340-6D113DAA24A0}"/>
              </c:ext>
            </c:extLst>
          </c:dPt>
          <c:dPt>
            <c:idx val="2"/>
            <c:bubble3D val="0"/>
            <c:spPr>
              <a:solidFill>
                <a:srgbClr val="92D050"/>
              </a:solidFill>
            </c:spPr>
            <c:extLst>
              <c:ext xmlns:c16="http://schemas.microsoft.com/office/drawing/2014/chart" uri="{C3380CC4-5D6E-409C-BE32-E72D297353CC}">
                <c16:uniqueId val="{00000005-308B-4A2B-8340-6D113DAA24A0}"/>
              </c:ext>
            </c:extLst>
          </c:dPt>
          <c:dPt>
            <c:idx val="3"/>
            <c:bubble3D val="0"/>
            <c:spPr>
              <a:solidFill>
                <a:srgbClr val="FFC000"/>
              </a:solidFill>
            </c:spPr>
            <c:extLst>
              <c:ext xmlns:c16="http://schemas.microsoft.com/office/drawing/2014/chart" uri="{C3380CC4-5D6E-409C-BE32-E72D297353CC}">
                <c16:uniqueId val="{00000007-308B-4A2B-8340-6D113DAA24A0}"/>
              </c:ext>
            </c:extLst>
          </c:dPt>
          <c:dLbls>
            <c:dLbl>
              <c:idx val="0"/>
              <c:layout>
                <c:manualLayout>
                  <c:x val="-0.12774253074436592"/>
                  <c:y val="-0.1889520202020202"/>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30939686460761034"/>
                      <c:h val="0.25915913564781673"/>
                    </c:manualLayout>
                  </c15:layout>
                </c:ext>
                <c:ext xmlns:c16="http://schemas.microsoft.com/office/drawing/2014/chart" uri="{C3380CC4-5D6E-409C-BE32-E72D297353CC}">
                  <c16:uniqueId val="{00000001-308B-4A2B-8340-6D113DAA24A0}"/>
                </c:ext>
              </c:extLst>
            </c:dLbl>
            <c:dLbl>
              <c:idx val="1"/>
              <c:layout>
                <c:manualLayout>
                  <c:x val="3.1123560535325241E-3"/>
                  <c:y val="-0.14864864864864868"/>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30487463576856816"/>
                      <c:h val="0.18742072781442859"/>
                    </c:manualLayout>
                  </c15:layout>
                </c:ext>
                <c:ext xmlns:c16="http://schemas.microsoft.com/office/drawing/2014/chart" uri="{C3380CC4-5D6E-409C-BE32-E72D297353CC}">
                  <c16:uniqueId val="{00000003-308B-4A2B-8340-6D113DAA24A0}"/>
                </c:ext>
              </c:extLst>
            </c:dLbl>
            <c:dLbl>
              <c:idx val="2"/>
              <c:layout>
                <c:manualLayout>
                  <c:x val="5.9134765017117959E-2"/>
                  <c:y val="3.1531531531531529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27063871917971039"/>
                      <c:h val="0.18742072781442859"/>
                    </c:manualLayout>
                  </c15:layout>
                </c:ext>
                <c:ext xmlns:c16="http://schemas.microsoft.com/office/drawing/2014/chart" uri="{C3380CC4-5D6E-409C-BE32-E72D297353CC}">
                  <c16:uniqueId val="{00000005-308B-4A2B-8340-6D113DAA24A0}"/>
                </c:ext>
              </c:extLst>
            </c:dLbl>
            <c:dLbl>
              <c:idx val="3"/>
              <c:layout>
                <c:manualLayout>
                  <c:x val="0.22564581388110799"/>
                  <c:y val="0"/>
                </c:manualLayout>
              </c:layout>
              <c:spPr>
                <a:noFill/>
                <a:ln>
                  <a:noFill/>
                </a:ln>
                <a:effectLst/>
              </c:spPr>
              <c:txPr>
                <a:bodyPr wrap="square" lIns="38100" tIns="19050" rIns="38100" bIns="19050" anchor="ctr">
                  <a:noAutofit/>
                </a:bodyPr>
                <a:lstStyle/>
                <a:p>
                  <a:pPr>
                    <a:defRPr/>
                  </a:pPr>
                  <a:endParaRPr lang="ja-JP"/>
                </a:p>
              </c:txPr>
              <c:dLblPos val="bestFit"/>
              <c:showLegendKey val="0"/>
              <c:showVal val="1"/>
              <c:showCatName val="0"/>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prstGeom>
                  </c15:spPr>
                  <c15:layout>
                    <c:manualLayout>
                      <c:w val="0.37365329333833269"/>
                      <c:h val="0.22910512875079805"/>
                    </c:manualLayout>
                  </c15:layout>
                </c:ext>
                <c:ext xmlns:c16="http://schemas.microsoft.com/office/drawing/2014/chart" uri="{C3380CC4-5D6E-409C-BE32-E72D297353CC}">
                  <c16:uniqueId val="{00000007-308B-4A2B-8340-6D113DAA24A0}"/>
                </c:ext>
              </c:extLst>
            </c:dLbl>
            <c:spPr>
              <a:noFill/>
              <a:ln>
                <a:noFill/>
              </a:ln>
              <a:effectLst/>
            </c:spPr>
            <c:dLblPos val="outEnd"/>
            <c:showLegendKey val="0"/>
            <c:showVal val="1"/>
            <c:showCatName val="0"/>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Sheet1!$A$3:$A$6</c:f>
              <c:strCache>
                <c:ptCount val="4"/>
                <c:pt idx="0">
                  <c:v>選定時かつ協定等に提示・記載</c:v>
                </c:pt>
                <c:pt idx="1">
                  <c:v>選定時にのみ提示</c:v>
                </c:pt>
                <c:pt idx="2">
                  <c:v>協定等にのみ記載</c:v>
                </c:pt>
                <c:pt idx="3">
                  <c:v>選定時に提示せず、協定等にも記載していない</c:v>
                </c:pt>
              </c:strCache>
            </c:strRef>
          </c:cat>
          <c:val>
            <c:numRef>
              <c:f>Sheet1!$B$3:$B$6</c:f>
              <c:numCache>
                <c:formatCode>#,##0_ </c:formatCode>
                <c:ptCount val="4"/>
                <c:pt idx="0">
                  <c:v>55112</c:v>
                </c:pt>
                <c:pt idx="1">
                  <c:v>1222</c:v>
                </c:pt>
                <c:pt idx="2">
                  <c:v>17378</c:v>
                </c:pt>
                <c:pt idx="3">
                  <c:v>3825</c:v>
                </c:pt>
              </c:numCache>
            </c:numRef>
          </c:val>
          <c:extLst>
            <c:ext xmlns:c16="http://schemas.microsoft.com/office/drawing/2014/chart" uri="{C3380CC4-5D6E-409C-BE32-E72D297353CC}">
              <c16:uniqueId val="{00000008-308B-4A2B-8340-6D113DAA24A0}"/>
            </c:ext>
          </c:extLst>
        </c:ser>
        <c:dLbls>
          <c:showLegendKey val="0"/>
          <c:showVal val="1"/>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6.3933540906878597E-2"/>
          <c:y val="0.11342602291520829"/>
          <c:w val="0.91388888888888886"/>
          <c:h val="0.87037037037037035"/>
        </c:manualLayout>
      </c:layout>
      <c:pie3DChart>
        <c:varyColors val="1"/>
        <c:ser>
          <c:idx val="0"/>
          <c:order val="0"/>
          <c:dPt>
            <c:idx val="0"/>
            <c:bubble3D val="0"/>
            <c:spPr>
              <a:solidFill>
                <a:schemeClr val="accent1">
                  <a:lumMod val="60000"/>
                  <a:lumOff val="40000"/>
                </a:schemeClr>
              </a:solidFill>
            </c:spPr>
            <c:extLst>
              <c:ext xmlns:c16="http://schemas.microsoft.com/office/drawing/2014/chart" uri="{C3380CC4-5D6E-409C-BE32-E72D297353CC}">
                <c16:uniqueId val="{00000001-BBCD-49A2-881A-0CC40C80926A}"/>
              </c:ext>
            </c:extLst>
          </c:dPt>
          <c:dPt>
            <c:idx val="1"/>
            <c:bubble3D val="0"/>
            <c:spPr>
              <a:solidFill>
                <a:schemeClr val="accent6">
                  <a:lumMod val="40000"/>
                  <a:lumOff val="60000"/>
                </a:schemeClr>
              </a:solidFill>
            </c:spPr>
            <c:extLst>
              <c:ext xmlns:c16="http://schemas.microsoft.com/office/drawing/2014/chart" uri="{C3380CC4-5D6E-409C-BE32-E72D297353CC}">
                <c16:uniqueId val="{00000003-BBCD-49A2-881A-0CC40C80926A}"/>
              </c:ext>
            </c:extLst>
          </c:dPt>
          <c:dPt>
            <c:idx val="2"/>
            <c:bubble3D val="0"/>
            <c:spPr>
              <a:solidFill>
                <a:srgbClr val="92D050"/>
              </a:solidFill>
            </c:spPr>
            <c:extLst>
              <c:ext xmlns:c16="http://schemas.microsoft.com/office/drawing/2014/chart" uri="{C3380CC4-5D6E-409C-BE32-E72D297353CC}">
                <c16:uniqueId val="{00000005-BBCD-49A2-881A-0CC40C80926A}"/>
              </c:ext>
            </c:extLst>
          </c:dPt>
          <c:dPt>
            <c:idx val="3"/>
            <c:bubble3D val="0"/>
            <c:spPr>
              <a:solidFill>
                <a:srgbClr val="FFC000"/>
              </a:solidFill>
            </c:spPr>
            <c:extLst>
              <c:ext xmlns:c16="http://schemas.microsoft.com/office/drawing/2014/chart" uri="{C3380CC4-5D6E-409C-BE32-E72D297353CC}">
                <c16:uniqueId val="{00000007-BBCD-49A2-881A-0CC40C80926A}"/>
              </c:ext>
            </c:extLst>
          </c:dPt>
          <c:dLbls>
            <c:dLbl>
              <c:idx val="1"/>
              <c:layout>
                <c:manualLayout>
                  <c:x val="5.9912525752231861E-2"/>
                  <c:y val="6.7963503264233435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26828636259586941"/>
                      <c:h val="0.18000173729095026"/>
                    </c:manualLayout>
                  </c15:layout>
                </c:ext>
                <c:ext xmlns:c16="http://schemas.microsoft.com/office/drawing/2014/chart" uri="{C3380CC4-5D6E-409C-BE32-E72D297353CC}">
                  <c16:uniqueId val="{00000003-BBCD-49A2-881A-0CC40C80926A}"/>
                </c:ext>
              </c:extLst>
            </c:dLbl>
            <c:dLbl>
              <c:idx val="2"/>
              <c:layout>
                <c:manualLayout>
                  <c:x val="0.11134342754149801"/>
                  <c:y val="3.4181710414037308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26264142892384007"/>
                      <c:h val="0.18000173729095026"/>
                    </c:manualLayout>
                  </c15:layout>
                </c:ext>
                <c:ext xmlns:c16="http://schemas.microsoft.com/office/drawing/2014/chart" uri="{C3380CC4-5D6E-409C-BE32-E72D297353CC}">
                  <c16:uniqueId val="{00000005-BBCD-49A2-881A-0CC40C80926A}"/>
                </c:ext>
              </c:extLst>
            </c:dLbl>
            <c:dLbl>
              <c:idx val="3"/>
              <c:layout>
                <c:manualLayout>
                  <c:x val="0.28325299303717438"/>
                  <c:y val="3.8121613772970136E-3"/>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40156546900731399"/>
                      <c:h val="0.29358139122940585"/>
                    </c:manualLayout>
                  </c15:layout>
                </c:ext>
                <c:ext xmlns:c16="http://schemas.microsoft.com/office/drawing/2014/chart" uri="{C3380CC4-5D6E-409C-BE32-E72D297353CC}">
                  <c16:uniqueId val="{00000007-BBCD-49A2-881A-0CC40C80926A}"/>
                </c:ext>
              </c:extLst>
            </c:dLbl>
            <c:spPr>
              <a:noFill/>
              <a:ln>
                <a:noFill/>
              </a:ln>
              <a:effectLst/>
            </c:spPr>
            <c:dLblPos val="inEnd"/>
            <c:showLegendKey val="0"/>
            <c:showVal val="1"/>
            <c:showCatName val="0"/>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Sheet1!$A$3:$A$6</c:f>
              <c:strCache>
                <c:ptCount val="4"/>
                <c:pt idx="0">
                  <c:v>選定時かつ協定等に提示・記載</c:v>
                </c:pt>
                <c:pt idx="1">
                  <c:v>選定時にのみ提示</c:v>
                </c:pt>
                <c:pt idx="2">
                  <c:v>協定等にのみ記載</c:v>
                </c:pt>
                <c:pt idx="3">
                  <c:v>選定時に提示せず、協定等にも記載していない</c:v>
                </c:pt>
              </c:strCache>
            </c:strRef>
          </c:cat>
          <c:val>
            <c:numRef>
              <c:f>Sheet1!$B$3:$B$6</c:f>
              <c:numCache>
                <c:formatCode>#,##0_ </c:formatCode>
                <c:ptCount val="4"/>
                <c:pt idx="0">
                  <c:v>59694</c:v>
                </c:pt>
                <c:pt idx="1">
                  <c:v>1221</c:v>
                </c:pt>
                <c:pt idx="2">
                  <c:v>13665</c:v>
                </c:pt>
                <c:pt idx="3">
                  <c:v>2957</c:v>
                </c:pt>
              </c:numCache>
            </c:numRef>
          </c:val>
          <c:extLst>
            <c:ext xmlns:c16="http://schemas.microsoft.com/office/drawing/2014/chart" uri="{C3380CC4-5D6E-409C-BE32-E72D297353CC}">
              <c16:uniqueId val="{00000008-BBCD-49A2-881A-0CC40C80926A}"/>
            </c:ext>
          </c:extLst>
        </c:ser>
        <c:dLbls>
          <c:showLegendKey val="0"/>
          <c:showVal val="0"/>
          <c:showCatName val="0"/>
          <c:showSerName val="0"/>
          <c:showPercent val="0"/>
          <c:showBubbleSize val="0"/>
          <c:showLeaderLines val="0"/>
        </c:dLbls>
      </c:pie3DChart>
    </c:plotArea>
    <c:plotVisOnly val="1"/>
    <c:dispBlanksAs val="gap"/>
    <c:showDLblsOverMax val="0"/>
  </c:chart>
  <c:spPr>
    <a:noFill/>
    <a:ln>
      <a:noFill/>
    </a:ln>
  </c:sp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6.5591159683092162E-2"/>
          <c:y val="4.3269230769230768E-2"/>
          <c:w val="0.91209434214849883"/>
          <c:h val="0.875"/>
        </c:manualLayout>
      </c:layout>
      <c:pie3DChart>
        <c:varyColors val="1"/>
        <c:ser>
          <c:idx val="0"/>
          <c:order val="0"/>
          <c:dPt>
            <c:idx val="0"/>
            <c:bubble3D val="0"/>
            <c:spPr>
              <a:solidFill>
                <a:schemeClr val="tx2">
                  <a:lumMod val="40000"/>
                  <a:lumOff val="60000"/>
                </a:schemeClr>
              </a:solidFill>
            </c:spPr>
            <c:extLst>
              <c:ext xmlns:c16="http://schemas.microsoft.com/office/drawing/2014/chart" uri="{C3380CC4-5D6E-409C-BE32-E72D297353CC}">
                <c16:uniqueId val="{00000001-0DB7-43B3-B9C2-D967981E634F}"/>
              </c:ext>
            </c:extLst>
          </c:dPt>
          <c:dPt>
            <c:idx val="1"/>
            <c:bubble3D val="0"/>
            <c:spPr>
              <a:solidFill>
                <a:schemeClr val="accent6">
                  <a:lumMod val="40000"/>
                  <a:lumOff val="60000"/>
                </a:schemeClr>
              </a:solidFill>
            </c:spPr>
            <c:extLst>
              <c:ext xmlns:c16="http://schemas.microsoft.com/office/drawing/2014/chart" uri="{C3380CC4-5D6E-409C-BE32-E72D297353CC}">
                <c16:uniqueId val="{00000003-0DB7-43B3-B9C2-D967981E634F}"/>
              </c:ext>
            </c:extLst>
          </c:dPt>
          <c:dPt>
            <c:idx val="2"/>
            <c:bubble3D val="0"/>
            <c:spPr>
              <a:solidFill>
                <a:srgbClr val="92D050"/>
              </a:solidFill>
            </c:spPr>
            <c:extLst>
              <c:ext xmlns:c16="http://schemas.microsoft.com/office/drawing/2014/chart" uri="{C3380CC4-5D6E-409C-BE32-E72D297353CC}">
                <c16:uniqueId val="{00000005-0DB7-43B3-B9C2-D967981E634F}"/>
              </c:ext>
            </c:extLst>
          </c:dPt>
          <c:dPt>
            <c:idx val="3"/>
            <c:bubble3D val="0"/>
            <c:spPr>
              <a:solidFill>
                <a:srgbClr val="FFC000"/>
              </a:solidFill>
            </c:spPr>
            <c:extLst>
              <c:ext xmlns:c16="http://schemas.microsoft.com/office/drawing/2014/chart" uri="{C3380CC4-5D6E-409C-BE32-E72D297353CC}">
                <c16:uniqueId val="{00000007-0DB7-43B3-B9C2-D967981E634F}"/>
              </c:ext>
            </c:extLst>
          </c:dPt>
          <c:dLbls>
            <c:dLbl>
              <c:idx val="0"/>
              <c:layout>
                <c:manualLayout>
                  <c:x val="-9.4411482878365691E-2"/>
                  <c:y val="-0.19233401932712957"/>
                </c:manualLayout>
              </c:layout>
              <c:spPr>
                <a:noFill/>
                <a:ln>
                  <a:noFill/>
                </a:ln>
                <a:effectLst/>
              </c:spPr>
              <c:txPr>
                <a:bodyPr wrap="square" lIns="38100" tIns="19050" rIns="38100" bIns="19050" anchor="ctr">
                  <a:noAutofit/>
                </a:bodyPr>
                <a:lstStyle/>
                <a:p>
                  <a:pPr>
                    <a:defRPr/>
                  </a:pPr>
                  <a:endParaRPr lang="ja-JP"/>
                </a:p>
              </c:txPr>
              <c:dLblPos val="bestFit"/>
              <c:showLegendKey val="0"/>
              <c:showVal val="1"/>
              <c:showCatName val="0"/>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prstGeom>
                  </c15:spPr>
                  <c15:layout>
                    <c:manualLayout>
                      <c:w val="0.34241013990898195"/>
                      <c:h val="0.26922982283464569"/>
                    </c:manualLayout>
                  </c15:layout>
                </c:ext>
                <c:ext xmlns:c16="http://schemas.microsoft.com/office/drawing/2014/chart" uri="{C3380CC4-5D6E-409C-BE32-E72D297353CC}">
                  <c16:uniqueId val="{00000001-0DB7-43B3-B9C2-D967981E634F}"/>
                </c:ext>
              </c:extLst>
            </c:dLbl>
            <c:dLbl>
              <c:idx val="1"/>
              <c:layout>
                <c:manualLayout>
                  <c:x val="1.1640946842429006E-2"/>
                  <c:y val="-0.10761005726556908"/>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28620049944737302"/>
                      <c:h val="0.19700474230493917"/>
                    </c:manualLayout>
                  </c15:layout>
                </c:ext>
                <c:ext xmlns:c16="http://schemas.microsoft.com/office/drawing/2014/chart" uri="{C3380CC4-5D6E-409C-BE32-E72D297353CC}">
                  <c16:uniqueId val="{00000003-0DB7-43B3-B9C2-D967981E634F}"/>
                </c:ext>
              </c:extLst>
            </c:dLbl>
            <c:dLbl>
              <c:idx val="2"/>
              <c:layout>
                <c:manualLayout>
                  <c:x val="0.12106280832542991"/>
                  <c:y val="4.642835838701978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29553756760797056"/>
                      <c:h val="0.19700474230493917"/>
                    </c:manualLayout>
                  </c15:layout>
                </c:ext>
                <c:ext xmlns:c16="http://schemas.microsoft.com/office/drawing/2014/chart" uri="{C3380CC4-5D6E-409C-BE32-E72D297353CC}">
                  <c16:uniqueId val="{00000005-0DB7-43B3-B9C2-D967981E634F}"/>
                </c:ext>
              </c:extLst>
            </c:dLbl>
            <c:dLbl>
              <c:idx val="3"/>
              <c:layout>
                <c:manualLayout>
                  <c:x val="0.2522121009383631"/>
                  <c:y val="-3.3652842400381786E-2"/>
                </c:manualLayout>
              </c:layout>
              <c:spPr>
                <a:noFill/>
                <a:ln>
                  <a:noFill/>
                </a:ln>
                <a:effectLst/>
              </c:spPr>
              <c:txPr>
                <a:bodyPr wrap="square" lIns="38100" tIns="19050" rIns="38100" bIns="19050" anchor="ctr">
                  <a:noAutofit/>
                </a:bodyPr>
                <a:lstStyle/>
                <a:p>
                  <a:pPr>
                    <a:defRPr/>
                  </a:pPr>
                  <a:endParaRPr lang="ja-JP"/>
                </a:p>
              </c:txPr>
              <c:dLblPos val="bestFit"/>
              <c:showLegendKey val="0"/>
              <c:showVal val="1"/>
              <c:showCatName val="0"/>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prstGeom>
                  </c15:spPr>
                  <c15:layout>
                    <c:manualLayout>
                      <c:w val="0.40166449782012542"/>
                      <c:h val="0.25029042889525172"/>
                    </c:manualLayout>
                  </c15:layout>
                </c:ext>
                <c:ext xmlns:c16="http://schemas.microsoft.com/office/drawing/2014/chart" uri="{C3380CC4-5D6E-409C-BE32-E72D297353CC}">
                  <c16:uniqueId val="{00000007-0DB7-43B3-B9C2-D967981E634F}"/>
                </c:ext>
              </c:extLst>
            </c:dLbl>
            <c:spPr>
              <a:noFill/>
              <a:ln>
                <a:noFill/>
              </a:ln>
              <a:effectLst/>
            </c:spPr>
            <c:dLblPos val="inEnd"/>
            <c:showLegendKey val="0"/>
            <c:showVal val="1"/>
            <c:showCatName val="0"/>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Sheet1!$A$3:$A$6</c:f>
              <c:strCache>
                <c:ptCount val="4"/>
                <c:pt idx="0">
                  <c:v>選定時かつ協定等に提示・記載</c:v>
                </c:pt>
                <c:pt idx="1">
                  <c:v>選定時にのみ提示</c:v>
                </c:pt>
                <c:pt idx="2">
                  <c:v>協定等にのみ記載</c:v>
                </c:pt>
                <c:pt idx="3">
                  <c:v>選定時に提示せず、協定等にも記載していない</c:v>
                </c:pt>
              </c:strCache>
            </c:strRef>
          </c:cat>
          <c:val>
            <c:numRef>
              <c:f>Sheet1!$B$3:$B$6</c:f>
              <c:numCache>
                <c:formatCode>#,##0_ </c:formatCode>
                <c:ptCount val="4"/>
                <c:pt idx="0">
                  <c:v>54687</c:v>
                </c:pt>
                <c:pt idx="1">
                  <c:v>1873</c:v>
                </c:pt>
                <c:pt idx="2">
                  <c:v>14589</c:v>
                </c:pt>
                <c:pt idx="3">
                  <c:v>6388</c:v>
                </c:pt>
              </c:numCache>
            </c:numRef>
          </c:val>
          <c:extLst>
            <c:ext xmlns:c16="http://schemas.microsoft.com/office/drawing/2014/chart" uri="{C3380CC4-5D6E-409C-BE32-E72D297353CC}">
              <c16:uniqueId val="{00000008-0DB7-43B3-B9C2-D967981E634F}"/>
            </c:ext>
          </c:extLst>
        </c:ser>
        <c:dLbls>
          <c:showLegendKey val="0"/>
          <c:showVal val="1"/>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4.3952828925750587E-2"/>
          <c:y val="5.7692307692307696E-2"/>
          <c:w val="0.91827672236488211"/>
          <c:h val="0.87980769230769229"/>
        </c:manualLayout>
      </c:layout>
      <c:pie3DChart>
        <c:varyColors val="1"/>
        <c:ser>
          <c:idx val="0"/>
          <c:order val="0"/>
          <c:dPt>
            <c:idx val="0"/>
            <c:bubble3D val="0"/>
            <c:spPr>
              <a:solidFill>
                <a:schemeClr val="tx2">
                  <a:lumMod val="40000"/>
                  <a:lumOff val="60000"/>
                </a:schemeClr>
              </a:solidFill>
            </c:spPr>
            <c:extLst>
              <c:ext xmlns:c16="http://schemas.microsoft.com/office/drawing/2014/chart" uri="{C3380CC4-5D6E-409C-BE32-E72D297353CC}">
                <c16:uniqueId val="{00000001-A244-4FA0-92B6-E5A61C759D39}"/>
              </c:ext>
            </c:extLst>
          </c:dPt>
          <c:dPt>
            <c:idx val="1"/>
            <c:bubble3D val="0"/>
            <c:spPr>
              <a:solidFill>
                <a:schemeClr val="accent6">
                  <a:lumMod val="40000"/>
                  <a:lumOff val="60000"/>
                </a:schemeClr>
              </a:solidFill>
            </c:spPr>
            <c:extLst>
              <c:ext xmlns:c16="http://schemas.microsoft.com/office/drawing/2014/chart" uri="{C3380CC4-5D6E-409C-BE32-E72D297353CC}">
                <c16:uniqueId val="{00000003-A244-4FA0-92B6-E5A61C759D39}"/>
              </c:ext>
            </c:extLst>
          </c:dPt>
          <c:dPt>
            <c:idx val="2"/>
            <c:bubble3D val="0"/>
            <c:spPr>
              <a:solidFill>
                <a:srgbClr val="92D050"/>
              </a:solidFill>
            </c:spPr>
            <c:extLst>
              <c:ext xmlns:c16="http://schemas.microsoft.com/office/drawing/2014/chart" uri="{C3380CC4-5D6E-409C-BE32-E72D297353CC}">
                <c16:uniqueId val="{00000005-A244-4FA0-92B6-E5A61C759D39}"/>
              </c:ext>
            </c:extLst>
          </c:dPt>
          <c:dPt>
            <c:idx val="3"/>
            <c:bubble3D val="0"/>
            <c:spPr>
              <a:solidFill>
                <a:srgbClr val="FFC000"/>
              </a:solidFill>
            </c:spPr>
            <c:extLst>
              <c:ext xmlns:c16="http://schemas.microsoft.com/office/drawing/2014/chart" uri="{C3380CC4-5D6E-409C-BE32-E72D297353CC}">
                <c16:uniqueId val="{00000007-A244-4FA0-92B6-E5A61C759D39}"/>
              </c:ext>
            </c:extLst>
          </c:dPt>
          <c:dLbls>
            <c:dLbl>
              <c:idx val="0"/>
              <c:layout>
                <c:manualLayout>
                  <c:x val="-0.12648115576663416"/>
                  <c:y val="-0.26449640804597702"/>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31751129148072177"/>
                      <c:h val="0.32131315616797901"/>
                    </c:manualLayout>
                  </c15:layout>
                </c:ext>
                <c:ext xmlns:c16="http://schemas.microsoft.com/office/drawing/2014/chart" uri="{C3380CC4-5D6E-409C-BE32-E72D297353CC}">
                  <c16:uniqueId val="{00000001-A244-4FA0-92B6-E5A61C759D39}"/>
                </c:ext>
              </c:extLst>
            </c:dLbl>
            <c:dLbl>
              <c:idx val="1"/>
              <c:layout>
                <c:manualLayout>
                  <c:x val="0"/>
                  <c:y val="-0.11837121212121213"/>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30176227971503561"/>
                      <c:h val="0.19700474230493917"/>
                    </c:manualLayout>
                  </c15:layout>
                </c:ext>
                <c:ext xmlns:c16="http://schemas.microsoft.com/office/drawing/2014/chart" uri="{C3380CC4-5D6E-409C-BE32-E72D297353CC}">
                  <c16:uniqueId val="{00000003-A244-4FA0-92B6-E5A61C759D39}"/>
                </c:ext>
              </c:extLst>
            </c:dLbl>
            <c:dLbl>
              <c:idx val="2"/>
              <c:layout>
                <c:manualLayout>
                  <c:x val="5.9134765017117959E-2"/>
                  <c:y val="6.6287878787878771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28620049944737302"/>
                      <c:h val="0.19700474230493917"/>
                    </c:manualLayout>
                  </c15:layout>
                </c:ext>
                <c:ext xmlns:c16="http://schemas.microsoft.com/office/drawing/2014/chart" uri="{C3380CC4-5D6E-409C-BE32-E72D297353CC}">
                  <c16:uniqueId val="{00000005-A244-4FA0-92B6-E5A61C759D39}"/>
                </c:ext>
              </c:extLst>
            </c:dLbl>
            <c:dLbl>
              <c:idx val="3"/>
              <c:layout>
                <c:manualLayout>
                  <c:x val="0.25126358063887516"/>
                  <c:y val="1.2164990421455938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45457455073017833"/>
                      <c:h val="0.32131315616797901"/>
                    </c:manualLayout>
                  </c15:layout>
                </c:ext>
                <c:ext xmlns:c16="http://schemas.microsoft.com/office/drawing/2014/chart" uri="{C3380CC4-5D6E-409C-BE32-E72D297353CC}">
                  <c16:uniqueId val="{00000007-A244-4FA0-92B6-E5A61C759D39}"/>
                </c:ext>
              </c:extLst>
            </c:dLbl>
            <c:spPr>
              <a:noFill/>
              <a:ln>
                <a:noFill/>
              </a:ln>
              <a:effectLst/>
            </c:spPr>
            <c:dLblPos val="outEnd"/>
            <c:showLegendKey val="0"/>
            <c:showVal val="1"/>
            <c:showCatName val="0"/>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Sheet1!$A$3:$A$6</c:f>
              <c:strCache>
                <c:ptCount val="4"/>
                <c:pt idx="0">
                  <c:v>選定時かつ協定等に提示・記載</c:v>
                </c:pt>
                <c:pt idx="1">
                  <c:v>選定時にのみ提示</c:v>
                </c:pt>
                <c:pt idx="2">
                  <c:v>協定等にのみ記載</c:v>
                </c:pt>
                <c:pt idx="3">
                  <c:v>選定時に提示せず、協定等にも記載していない</c:v>
                </c:pt>
              </c:strCache>
            </c:strRef>
          </c:cat>
          <c:val>
            <c:numRef>
              <c:f>Sheet1!$B$3:$B$6</c:f>
              <c:numCache>
                <c:formatCode>#,##0_ </c:formatCode>
                <c:ptCount val="4"/>
                <c:pt idx="0">
                  <c:v>56719</c:v>
                </c:pt>
                <c:pt idx="1">
                  <c:v>1503</c:v>
                </c:pt>
                <c:pt idx="2">
                  <c:v>14255</c:v>
                </c:pt>
                <c:pt idx="3">
                  <c:v>5060</c:v>
                </c:pt>
              </c:numCache>
            </c:numRef>
          </c:val>
          <c:extLst>
            <c:ext xmlns:c16="http://schemas.microsoft.com/office/drawing/2014/chart" uri="{C3380CC4-5D6E-409C-BE32-E72D297353CC}">
              <c16:uniqueId val="{00000008-A244-4FA0-92B6-E5A61C759D39}"/>
            </c:ext>
          </c:extLst>
        </c:ser>
        <c:dLbls>
          <c:showLegendKey val="0"/>
          <c:showVal val="1"/>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3952828925750587E-2"/>
          <c:y val="5.7692307692307696E-2"/>
          <c:w val="0.91827672236488211"/>
          <c:h val="0.87980769230769229"/>
        </c:manualLayout>
      </c:layout>
      <c:pie3DChart>
        <c:varyColors val="1"/>
        <c:ser>
          <c:idx val="0"/>
          <c:order val="0"/>
          <c:dPt>
            <c:idx val="0"/>
            <c:bubble3D val="0"/>
            <c:explosion val="7"/>
            <c:spPr>
              <a:solidFill>
                <a:schemeClr val="tx2">
                  <a:lumMod val="40000"/>
                  <a:lumOff val="60000"/>
                </a:schemeClr>
              </a:solidFill>
              <a:ln>
                <a:noFill/>
              </a:ln>
              <a:effectLst/>
              <a:sp3d/>
            </c:spPr>
            <c:extLst>
              <c:ext xmlns:c16="http://schemas.microsoft.com/office/drawing/2014/chart" uri="{C3380CC4-5D6E-409C-BE32-E72D297353CC}">
                <c16:uniqueId val="{00000001-E7D6-4CDD-9278-A618E25875C8}"/>
              </c:ext>
            </c:extLst>
          </c:dPt>
          <c:dPt>
            <c:idx val="1"/>
            <c:bubble3D val="0"/>
            <c:spPr>
              <a:solidFill>
                <a:schemeClr val="accent3"/>
              </a:solidFill>
              <a:ln>
                <a:noFill/>
              </a:ln>
              <a:effectLst/>
              <a:sp3d/>
            </c:spPr>
            <c:extLst>
              <c:ext xmlns:c16="http://schemas.microsoft.com/office/drawing/2014/chart" uri="{C3380CC4-5D6E-409C-BE32-E72D297353CC}">
                <c16:uniqueId val="{00000003-E7D6-4CDD-9278-A618E25875C8}"/>
              </c:ext>
            </c:extLst>
          </c:dPt>
          <c:dPt>
            <c:idx val="2"/>
            <c:bubble3D val="0"/>
            <c:spPr>
              <a:solidFill>
                <a:schemeClr val="accent5"/>
              </a:solidFill>
              <a:ln>
                <a:noFill/>
              </a:ln>
              <a:effectLst/>
              <a:sp3d/>
            </c:spPr>
            <c:extLst>
              <c:ext xmlns:c16="http://schemas.microsoft.com/office/drawing/2014/chart" uri="{C3380CC4-5D6E-409C-BE32-E72D297353CC}">
                <c16:uniqueId val="{00000005-E7D6-4CDD-9278-A618E25875C8}"/>
              </c:ext>
            </c:extLst>
          </c:dPt>
          <c:dPt>
            <c:idx val="3"/>
            <c:bubble3D val="0"/>
            <c:spPr>
              <a:solidFill>
                <a:schemeClr val="accent1">
                  <a:lumMod val="60000"/>
                </a:schemeClr>
              </a:solidFill>
              <a:ln>
                <a:noFill/>
              </a:ln>
              <a:effectLst/>
              <a:sp3d/>
            </c:spPr>
            <c:extLst>
              <c:ext xmlns:c16="http://schemas.microsoft.com/office/drawing/2014/chart" uri="{C3380CC4-5D6E-409C-BE32-E72D297353CC}">
                <c16:uniqueId val="{00000007-E7D6-4CDD-9278-A618E25875C8}"/>
              </c:ext>
            </c:extLst>
          </c:dPt>
          <c:dLbls>
            <c:dLbl>
              <c:idx val="0"/>
              <c:layout>
                <c:manualLayout>
                  <c:x val="-1.2517798020345496E-2"/>
                  <c:y val="-0.1254731120257695"/>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dk1"/>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layout>
                    <c:manualLayout>
                      <c:w val="0.36108427623017714"/>
                      <c:h val="0.32131315616797901"/>
                    </c:manualLayout>
                  </c15:layout>
                </c:ext>
                <c:ext xmlns:c16="http://schemas.microsoft.com/office/drawing/2014/chart" uri="{C3380CC4-5D6E-409C-BE32-E72D297353CC}">
                  <c16:uniqueId val="{00000001-E7D6-4CDD-9278-A618E25875C8}"/>
                </c:ext>
              </c:extLst>
            </c:dLbl>
            <c:dLbl>
              <c:idx val="1"/>
              <c:layout>
                <c:manualLayout>
                  <c:x val="6.2247121070650481E-2"/>
                  <c:y val="-3.0645654378429969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dk1"/>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layout>
                    <c:manualLayout>
                      <c:w val="0.35778468867862107"/>
                      <c:h val="0.41480777260796947"/>
                    </c:manualLayout>
                  </c15:layout>
                </c:ext>
                <c:ext xmlns:c16="http://schemas.microsoft.com/office/drawing/2014/chart" uri="{C3380CC4-5D6E-409C-BE32-E72D297353CC}">
                  <c16:uniqueId val="{00000003-E7D6-4CDD-9278-A618E25875C8}"/>
                </c:ext>
              </c:extLst>
            </c:dLbl>
            <c:dLbl>
              <c:idx val="2"/>
              <c:layout>
                <c:manualLayout>
                  <c:x val="-0.26521782816363648"/>
                  <c:y val="-0.29655064423765209"/>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8620049944737302"/>
                      <c:h val="0.19700474230493917"/>
                    </c:manualLayout>
                  </c15:layout>
                </c:ext>
                <c:ext xmlns:c16="http://schemas.microsoft.com/office/drawing/2014/chart" uri="{C3380CC4-5D6E-409C-BE32-E72D297353CC}">
                  <c16:uniqueId val="{00000005-E7D6-4CDD-9278-A618E25875C8}"/>
                </c:ext>
              </c:extLst>
            </c:dLbl>
            <c:dLbl>
              <c:idx val="3"/>
              <c:layout>
                <c:manualLayout>
                  <c:x val="1.9295382194872699E-3"/>
                  <c:y val="0.12915175375805296"/>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46702397494430836"/>
                      <c:h val="0.32131315616797901"/>
                    </c:manualLayout>
                  </c15:layout>
                </c:ext>
                <c:ext xmlns:c16="http://schemas.microsoft.com/office/drawing/2014/chart" uri="{C3380CC4-5D6E-409C-BE32-E72D297353CC}">
                  <c16:uniqueId val="{00000007-E7D6-4CDD-9278-A618E25875C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dk1"/>
                    </a:solidFill>
                    <a:latin typeface="+mn-lt"/>
                    <a:ea typeface="+mn-ea"/>
                    <a:cs typeface="+mn-cs"/>
                  </a:defRPr>
                </a:pPr>
                <a:endParaRPr lang="ja-JP"/>
              </a:p>
            </c:txPr>
            <c:dLblPos val="inEnd"/>
            <c:showLegendKey val="0"/>
            <c:showVal val="0"/>
            <c:showCatName val="1"/>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Sheet1!$A$3:$A$4</c:f>
              <c:strCache>
                <c:ptCount val="2"/>
                <c:pt idx="0">
                  <c:v>条例・地域防災計画や協定等に記載または選定時に提示</c:v>
                </c:pt>
                <c:pt idx="1">
                  <c:v>条例・地域防災計画や協定等に記載せず、また、選定時に提示していない</c:v>
                </c:pt>
              </c:strCache>
            </c:strRef>
          </c:cat>
          <c:val>
            <c:numRef>
              <c:f>Sheet1!$B$3:$B$4</c:f>
              <c:numCache>
                <c:formatCode>#,##0_ </c:formatCode>
                <c:ptCount val="2"/>
                <c:pt idx="0">
                  <c:v>52731</c:v>
                </c:pt>
                <c:pt idx="1">
                  <c:v>24806</c:v>
                </c:pt>
              </c:numCache>
            </c:numRef>
          </c:val>
          <c:extLst>
            <c:ext xmlns:c16="http://schemas.microsoft.com/office/drawing/2014/chart" uri="{C3380CC4-5D6E-409C-BE32-E72D297353CC}">
              <c16:uniqueId val="{00000008-E7D6-4CDD-9278-A618E25875C8}"/>
            </c:ext>
          </c:extLst>
        </c:ser>
        <c:dLbls>
          <c:showLegendKey val="0"/>
          <c:showVal val="1"/>
          <c:showCatName val="0"/>
          <c:showSerName val="0"/>
          <c:showPercent val="0"/>
          <c:showBubbleSize val="0"/>
          <c:showLeaderLines val="0"/>
        </c:dLbls>
      </c:pie3D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ja-JP"/>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3952828925750587E-2"/>
          <c:y val="5.7692307692307696E-2"/>
          <c:w val="0.91827672236488211"/>
          <c:h val="0.87980769230769229"/>
        </c:manualLayout>
      </c:layout>
      <c:pie3DChart>
        <c:varyColors val="1"/>
        <c:ser>
          <c:idx val="0"/>
          <c:order val="0"/>
          <c:explosion val="3"/>
          <c:dPt>
            <c:idx val="0"/>
            <c:bubble3D val="0"/>
            <c:spPr>
              <a:solidFill>
                <a:schemeClr val="accent1">
                  <a:lumMod val="60000"/>
                  <a:lumOff val="40000"/>
                </a:schemeClr>
              </a:solidFill>
              <a:ln>
                <a:noFill/>
              </a:ln>
              <a:effectLst/>
              <a:sp3d/>
            </c:spPr>
            <c:extLst>
              <c:ext xmlns:c16="http://schemas.microsoft.com/office/drawing/2014/chart" uri="{C3380CC4-5D6E-409C-BE32-E72D297353CC}">
                <c16:uniqueId val="{00000001-8F44-4DEA-875D-3AD5D5194F72}"/>
              </c:ext>
            </c:extLst>
          </c:dPt>
          <c:dPt>
            <c:idx val="1"/>
            <c:bubble3D val="0"/>
            <c:spPr>
              <a:solidFill>
                <a:schemeClr val="accent3"/>
              </a:solidFill>
              <a:ln>
                <a:noFill/>
              </a:ln>
              <a:effectLst/>
              <a:sp3d/>
            </c:spPr>
            <c:extLst>
              <c:ext xmlns:c16="http://schemas.microsoft.com/office/drawing/2014/chart" uri="{C3380CC4-5D6E-409C-BE32-E72D297353CC}">
                <c16:uniqueId val="{00000003-8F44-4DEA-875D-3AD5D5194F72}"/>
              </c:ext>
            </c:extLst>
          </c:dPt>
          <c:dPt>
            <c:idx val="2"/>
            <c:bubble3D val="0"/>
            <c:spPr>
              <a:solidFill>
                <a:schemeClr val="accent5"/>
              </a:solidFill>
              <a:ln>
                <a:noFill/>
              </a:ln>
              <a:effectLst/>
              <a:sp3d/>
            </c:spPr>
            <c:extLst>
              <c:ext xmlns:c16="http://schemas.microsoft.com/office/drawing/2014/chart" uri="{C3380CC4-5D6E-409C-BE32-E72D297353CC}">
                <c16:uniqueId val="{00000005-8F44-4DEA-875D-3AD5D5194F72}"/>
              </c:ext>
            </c:extLst>
          </c:dPt>
          <c:dPt>
            <c:idx val="3"/>
            <c:bubble3D val="0"/>
            <c:spPr>
              <a:solidFill>
                <a:schemeClr val="accent1">
                  <a:lumMod val="60000"/>
                </a:schemeClr>
              </a:solidFill>
              <a:ln>
                <a:noFill/>
              </a:ln>
              <a:effectLst/>
              <a:sp3d/>
            </c:spPr>
            <c:extLst>
              <c:ext xmlns:c16="http://schemas.microsoft.com/office/drawing/2014/chart" uri="{C3380CC4-5D6E-409C-BE32-E72D297353CC}">
                <c16:uniqueId val="{00000007-8F44-4DEA-875D-3AD5D5194F72}"/>
              </c:ext>
            </c:extLst>
          </c:dPt>
          <c:dLbls>
            <c:dLbl>
              <c:idx val="0"/>
              <c:layout>
                <c:manualLayout>
                  <c:x val="-6.2315617410568777E-2"/>
                  <c:y val="-0.3016598067287044"/>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9883715515952658"/>
                      <c:h val="0.32131315616797901"/>
                    </c:manualLayout>
                  </c15:layout>
                </c:ext>
                <c:ext xmlns:c16="http://schemas.microsoft.com/office/drawing/2014/chart" uri="{C3380CC4-5D6E-409C-BE32-E72D297353CC}">
                  <c16:uniqueId val="{00000001-8F44-4DEA-875D-3AD5D5194F72}"/>
                </c:ext>
              </c:extLst>
            </c:dLbl>
            <c:dLbl>
              <c:idx val="1"/>
              <c:layout>
                <c:manualLayout>
                  <c:x val="6.2624034740755438E-2"/>
                  <c:y val="3.3143939393939392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dk1"/>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layout>
                    <c:manualLayout>
                      <c:w val="0.40583162398817796"/>
                      <c:h val="0.38997256024815086"/>
                    </c:manualLayout>
                  </c15:layout>
                </c:ext>
                <c:ext xmlns:c16="http://schemas.microsoft.com/office/drawing/2014/chart" uri="{C3380CC4-5D6E-409C-BE32-E72D297353CC}">
                  <c16:uniqueId val="{00000003-8F44-4DEA-875D-3AD5D5194F72}"/>
                </c:ext>
              </c:extLst>
            </c:dLbl>
            <c:dLbl>
              <c:idx val="2"/>
              <c:layout>
                <c:manualLayout>
                  <c:x val="-0.26521782816363648"/>
                  <c:y val="-0.29655064423765209"/>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8620049944737302"/>
                      <c:h val="0.19700474230493917"/>
                    </c:manualLayout>
                  </c15:layout>
                </c:ext>
                <c:ext xmlns:c16="http://schemas.microsoft.com/office/drawing/2014/chart" uri="{C3380CC4-5D6E-409C-BE32-E72D297353CC}">
                  <c16:uniqueId val="{00000005-8F44-4DEA-875D-3AD5D5194F72}"/>
                </c:ext>
              </c:extLst>
            </c:dLbl>
            <c:dLbl>
              <c:idx val="3"/>
              <c:layout>
                <c:manualLayout>
                  <c:x val="2.0603674540682414E-2"/>
                  <c:y val="0.10547751133381057"/>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46702397494430836"/>
                      <c:h val="0.32131315616797901"/>
                    </c:manualLayout>
                  </c15:layout>
                </c:ext>
                <c:ext xmlns:c16="http://schemas.microsoft.com/office/drawing/2014/chart" uri="{C3380CC4-5D6E-409C-BE32-E72D297353CC}">
                  <c16:uniqueId val="{00000007-8F44-4DEA-875D-3AD5D5194F7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dk1"/>
                    </a:solidFill>
                    <a:latin typeface="+mn-lt"/>
                    <a:ea typeface="+mn-ea"/>
                    <a:cs typeface="+mn-cs"/>
                  </a:defRPr>
                </a:pPr>
                <a:endParaRPr lang="ja-JP"/>
              </a:p>
            </c:txPr>
            <c:dLblPos val="inEnd"/>
            <c:showLegendKey val="0"/>
            <c:showVal val="1"/>
            <c:showCatName val="1"/>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Sheet1!$A$3:$A$4</c:f>
              <c:strCache>
                <c:ptCount val="2"/>
                <c:pt idx="0">
                  <c:v>条例や地域防災計画、協定等に記載または選定時に提示</c:v>
                </c:pt>
                <c:pt idx="1">
                  <c:v>条例・地域防災計画や協定等に記載せず、また、選定時にも提示していない</c:v>
                </c:pt>
              </c:strCache>
            </c:strRef>
          </c:cat>
          <c:val>
            <c:numRef>
              <c:f>Sheet1!$B$3:$B$4</c:f>
              <c:numCache>
                <c:formatCode>#,##0_ </c:formatCode>
                <c:ptCount val="2"/>
                <c:pt idx="0">
                  <c:v>52911</c:v>
                </c:pt>
                <c:pt idx="1">
                  <c:v>24626</c:v>
                </c:pt>
              </c:numCache>
            </c:numRef>
          </c:val>
          <c:extLst>
            <c:ext xmlns:c16="http://schemas.microsoft.com/office/drawing/2014/chart" uri="{C3380CC4-5D6E-409C-BE32-E72D297353CC}">
              <c16:uniqueId val="{00000008-8F44-4DEA-875D-3AD5D5194F72}"/>
            </c:ext>
          </c:extLst>
        </c:ser>
        <c:dLbls>
          <c:showLegendKey val="0"/>
          <c:showVal val="1"/>
          <c:showCatName val="0"/>
          <c:showSerName val="0"/>
          <c:showPercent val="0"/>
          <c:showBubbleSize val="0"/>
          <c:showLeaderLines val="0"/>
        </c:dLbls>
      </c:pie3D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ja-JP"/>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6.8585476274507428E-3"/>
          <c:y val="5.7692307692307696E-2"/>
          <c:w val="0.95846219377137365"/>
          <c:h val="0.91346153846153844"/>
        </c:manualLayout>
      </c:layout>
      <c:pie3DChart>
        <c:varyColors val="1"/>
        <c:dLbls>
          <c:showLegendKey val="0"/>
          <c:showVal val="1"/>
          <c:showCatName val="0"/>
          <c:showSerName val="0"/>
          <c:showPercent val="0"/>
          <c:showBubbleSize val="0"/>
          <c:showLeaderLines val="0"/>
        </c:dLbls>
      </c:pie3DChart>
      <c:spPr>
        <a:noFill/>
        <a:ln w="25400">
          <a:noFill/>
        </a:ln>
      </c:spPr>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2102120664365689E-2"/>
          <c:y val="2.611979435421875E-2"/>
          <c:w val="0.91852114817252672"/>
          <c:h val="0.86843459523891386"/>
        </c:manualLayout>
      </c:layout>
      <c:lineChart>
        <c:grouping val="standard"/>
        <c:varyColors val="0"/>
        <c:ser>
          <c:idx val="0"/>
          <c:order val="0"/>
          <c:tx>
            <c:strRef>
              <c:f>'部門別指数推移（4P）'!$A$3</c:f>
              <c:strCache>
                <c:ptCount val="1"/>
                <c:pt idx="0">
                  <c:v>一般行政</c:v>
                </c:pt>
              </c:strCache>
            </c:strRef>
          </c:tx>
          <c:spPr>
            <a:ln w="15875">
              <a:solidFill>
                <a:srgbClr val="FF0000"/>
              </a:solidFill>
            </a:ln>
          </c:spPr>
          <c:marker>
            <c:symbol val="circle"/>
            <c:size val="5"/>
            <c:spPr>
              <a:solidFill>
                <a:srgbClr val="FF0000"/>
              </a:solidFill>
              <a:ln>
                <a:solidFill>
                  <a:srgbClr val="FF0000"/>
                </a:solidFill>
              </a:ln>
            </c:spPr>
          </c:marker>
          <c:cat>
            <c:strRef>
              <c:f>'部門別指数推移（4P）'!$B$2:$AD$2</c:f>
              <c:strCache>
                <c:ptCount val="29"/>
                <c:pt idx="0">
                  <c:v>H6</c:v>
                </c:pt>
                <c:pt idx="1">
                  <c:v>7</c:v>
                </c:pt>
                <c:pt idx="2">
                  <c:v>8</c:v>
                </c:pt>
                <c:pt idx="3">
                  <c:v>9</c:v>
                </c:pt>
                <c:pt idx="4">
                  <c:v>10</c:v>
                </c:pt>
                <c:pt idx="5">
                  <c:v>11</c:v>
                </c:pt>
                <c:pt idx="6">
                  <c:v>12</c:v>
                </c:pt>
                <c:pt idx="7">
                  <c:v>13</c:v>
                </c:pt>
                <c:pt idx="8">
                  <c:v>14</c:v>
                </c:pt>
                <c:pt idx="9">
                  <c:v>15</c:v>
                </c:pt>
                <c:pt idx="10">
                  <c:v>16</c:v>
                </c:pt>
                <c:pt idx="11">
                  <c:v>17</c:v>
                </c:pt>
                <c:pt idx="12">
                  <c:v>18</c:v>
                </c:pt>
                <c:pt idx="13">
                  <c:v>19</c:v>
                </c:pt>
                <c:pt idx="14">
                  <c:v>20</c:v>
                </c:pt>
                <c:pt idx="15">
                  <c:v>21</c:v>
                </c:pt>
                <c:pt idx="16">
                  <c:v>22</c:v>
                </c:pt>
                <c:pt idx="17">
                  <c:v>23</c:v>
                </c:pt>
                <c:pt idx="18">
                  <c:v>24</c:v>
                </c:pt>
                <c:pt idx="19">
                  <c:v>25</c:v>
                </c:pt>
                <c:pt idx="20">
                  <c:v>26</c:v>
                </c:pt>
                <c:pt idx="21">
                  <c:v>27</c:v>
                </c:pt>
                <c:pt idx="22">
                  <c:v>28</c:v>
                </c:pt>
                <c:pt idx="23">
                  <c:v>29</c:v>
                </c:pt>
                <c:pt idx="24">
                  <c:v>30</c:v>
                </c:pt>
                <c:pt idx="25">
                  <c:v>31</c:v>
                </c:pt>
                <c:pt idx="26">
                  <c:v>R2</c:v>
                </c:pt>
                <c:pt idx="27">
                  <c:v>3</c:v>
                </c:pt>
                <c:pt idx="28">
                  <c:v>4</c:v>
                </c:pt>
              </c:strCache>
            </c:strRef>
          </c:cat>
          <c:val>
            <c:numRef>
              <c:f>'部門別指数推移（4P）'!$B$3:$AD$3</c:f>
              <c:numCache>
                <c:formatCode>0.0_);[Red]\(0.0\)</c:formatCode>
                <c:ptCount val="29"/>
                <c:pt idx="0" formatCode="#,##0_ ">
                  <c:v>100</c:v>
                </c:pt>
                <c:pt idx="1">
                  <c:v>100.02758587807401</c:v>
                </c:pt>
                <c:pt idx="2">
                  <c:v>100.00280967276677</c:v>
                </c:pt>
                <c:pt idx="3">
                  <c:v>99.759900690838933</c:v>
                </c:pt>
                <c:pt idx="4">
                  <c:v>99.272379895003382</c:v>
                </c:pt>
                <c:pt idx="5">
                  <c:v>98.886007318771846</c:v>
                </c:pt>
                <c:pt idx="6">
                  <c:v>98.043360913535309</c:v>
                </c:pt>
                <c:pt idx="7">
                  <c:v>94.812577798136076</c:v>
                </c:pt>
                <c:pt idx="8">
                  <c:v>93.659079414975039</c:v>
                </c:pt>
                <c:pt idx="9">
                  <c:v>92.428442743126098</c:v>
                </c:pt>
                <c:pt idx="10">
                  <c:v>91.029225705270434</c:v>
                </c:pt>
                <c:pt idx="11">
                  <c:v>89.301617520097679</c:v>
                </c:pt>
                <c:pt idx="12">
                  <c:v>87.451320290775598</c:v>
                </c:pt>
                <c:pt idx="13">
                  <c:v>85.433804961030688</c:v>
                </c:pt>
                <c:pt idx="14">
                  <c:v>83.099392599832782</c:v>
                </c:pt>
                <c:pt idx="15">
                  <c:v>81.29107017881438</c:v>
                </c:pt>
                <c:pt idx="16">
                  <c:v>79.773506318358059</c:v>
                </c:pt>
                <c:pt idx="17">
                  <c:v>78.862320925931911</c:v>
                </c:pt>
                <c:pt idx="18">
                  <c:v>77.978551128381611</c:v>
                </c:pt>
                <c:pt idx="19">
                  <c:v>77.422661628554494</c:v>
                </c:pt>
                <c:pt idx="20" formatCode="0.0">
                  <c:v>77.357102597329614</c:v>
                </c:pt>
                <c:pt idx="21" formatCode="0.0">
                  <c:v>77.424534743732295</c:v>
                </c:pt>
                <c:pt idx="22" formatCode="0.0">
                  <c:v>77.599999999999994</c:v>
                </c:pt>
                <c:pt idx="23" formatCode="0.0">
                  <c:v>78</c:v>
                </c:pt>
                <c:pt idx="24" formatCode="0.0">
                  <c:v>78.253388209931941</c:v>
                </c:pt>
                <c:pt idx="25" formatCode="0.0">
                  <c:v>78.56560245344032</c:v>
                </c:pt>
                <c:pt idx="26" formatCode="0.0">
                  <c:v>78.981519164522524</c:v>
                </c:pt>
                <c:pt idx="27" formatCode="0.0">
                  <c:v>79.566612232804374</c:v>
                </c:pt>
                <c:pt idx="28" formatCode="0.0">
                  <c:v>79.820163914606383</c:v>
                </c:pt>
              </c:numCache>
            </c:numRef>
          </c:val>
          <c:smooth val="0"/>
          <c:extLst>
            <c:ext xmlns:c16="http://schemas.microsoft.com/office/drawing/2014/chart" uri="{C3380CC4-5D6E-409C-BE32-E72D297353CC}">
              <c16:uniqueId val="{00000000-FD09-415C-BC0F-EDD4B1B3F474}"/>
            </c:ext>
          </c:extLst>
        </c:ser>
        <c:ser>
          <c:idx val="1"/>
          <c:order val="1"/>
          <c:tx>
            <c:strRef>
              <c:f>'部門別指数推移（4P）'!$A$4</c:f>
              <c:strCache>
                <c:ptCount val="1"/>
                <c:pt idx="0">
                  <c:v>教     育</c:v>
                </c:pt>
              </c:strCache>
            </c:strRef>
          </c:tx>
          <c:spPr>
            <a:ln w="15875">
              <a:solidFill>
                <a:srgbClr val="00B050"/>
              </a:solidFill>
            </a:ln>
          </c:spPr>
          <c:marker>
            <c:symbol val="triangle"/>
            <c:size val="5"/>
            <c:spPr>
              <a:solidFill>
                <a:srgbClr val="00B050"/>
              </a:solidFill>
              <a:ln>
                <a:solidFill>
                  <a:srgbClr val="00B050"/>
                </a:solidFill>
              </a:ln>
            </c:spPr>
          </c:marker>
          <c:cat>
            <c:strRef>
              <c:f>'部門別指数推移（4P）'!$B$2:$AD$2</c:f>
              <c:strCache>
                <c:ptCount val="29"/>
                <c:pt idx="0">
                  <c:v>H6</c:v>
                </c:pt>
                <c:pt idx="1">
                  <c:v>7</c:v>
                </c:pt>
                <c:pt idx="2">
                  <c:v>8</c:v>
                </c:pt>
                <c:pt idx="3">
                  <c:v>9</c:v>
                </c:pt>
                <c:pt idx="4">
                  <c:v>10</c:v>
                </c:pt>
                <c:pt idx="5">
                  <c:v>11</c:v>
                </c:pt>
                <c:pt idx="6">
                  <c:v>12</c:v>
                </c:pt>
                <c:pt idx="7">
                  <c:v>13</c:v>
                </c:pt>
                <c:pt idx="8">
                  <c:v>14</c:v>
                </c:pt>
                <c:pt idx="9">
                  <c:v>15</c:v>
                </c:pt>
                <c:pt idx="10">
                  <c:v>16</c:v>
                </c:pt>
                <c:pt idx="11">
                  <c:v>17</c:v>
                </c:pt>
                <c:pt idx="12">
                  <c:v>18</c:v>
                </c:pt>
                <c:pt idx="13">
                  <c:v>19</c:v>
                </c:pt>
                <c:pt idx="14">
                  <c:v>20</c:v>
                </c:pt>
                <c:pt idx="15">
                  <c:v>21</c:v>
                </c:pt>
                <c:pt idx="16">
                  <c:v>22</c:v>
                </c:pt>
                <c:pt idx="17">
                  <c:v>23</c:v>
                </c:pt>
                <c:pt idx="18">
                  <c:v>24</c:v>
                </c:pt>
                <c:pt idx="19">
                  <c:v>25</c:v>
                </c:pt>
                <c:pt idx="20">
                  <c:v>26</c:v>
                </c:pt>
                <c:pt idx="21">
                  <c:v>27</c:v>
                </c:pt>
                <c:pt idx="22">
                  <c:v>28</c:v>
                </c:pt>
                <c:pt idx="23">
                  <c:v>29</c:v>
                </c:pt>
                <c:pt idx="24">
                  <c:v>30</c:v>
                </c:pt>
                <c:pt idx="25">
                  <c:v>31</c:v>
                </c:pt>
                <c:pt idx="26">
                  <c:v>R2</c:v>
                </c:pt>
                <c:pt idx="27">
                  <c:v>3</c:v>
                </c:pt>
                <c:pt idx="28">
                  <c:v>4</c:v>
                </c:pt>
              </c:strCache>
            </c:strRef>
          </c:cat>
          <c:val>
            <c:numRef>
              <c:f>'部門別指数推移（4P）'!$B$4:$AD$4</c:f>
              <c:numCache>
                <c:formatCode>0.0</c:formatCode>
                <c:ptCount val="29"/>
                <c:pt idx="0" formatCode="General">
                  <c:v>100</c:v>
                </c:pt>
                <c:pt idx="1">
                  <c:v>99.323107476106571</c:v>
                </c:pt>
                <c:pt idx="2">
                  <c:v>98.642858202296495</c:v>
                </c:pt>
                <c:pt idx="3">
                  <c:v>97.806402961434074</c:v>
                </c:pt>
                <c:pt idx="4">
                  <c:v>96.778222655563894</c:v>
                </c:pt>
                <c:pt idx="5">
                  <c:v>95.749261710178217</c:v>
                </c:pt>
                <c:pt idx="6">
                  <c:v>94.519286089550278</c:v>
                </c:pt>
                <c:pt idx="7">
                  <c:v>93.244814016538626</c:v>
                </c:pt>
                <c:pt idx="8">
                  <c:v>92.217492414135506</c:v>
                </c:pt>
                <c:pt idx="9">
                  <c:v>91.212340973972701</c:v>
                </c:pt>
                <c:pt idx="10">
                  <c:v>90.118274692993992</c:v>
                </c:pt>
                <c:pt idx="11">
                  <c:v>88.968158494802111</c:v>
                </c:pt>
                <c:pt idx="12">
                  <c:v>87.877761219546286</c:v>
                </c:pt>
                <c:pt idx="13">
                  <c:v>86.536232212152797</c:v>
                </c:pt>
                <c:pt idx="14">
                  <c:v>85.145366787379558</c:v>
                </c:pt>
                <c:pt idx="15">
                  <c:v>84.024758762873716</c:v>
                </c:pt>
                <c:pt idx="16">
                  <c:v>83.085024914110136</c:v>
                </c:pt>
                <c:pt idx="17">
                  <c:v>82.381902902495781</c:v>
                </c:pt>
                <c:pt idx="18">
                  <c:v>81.801965806427944</c:v>
                </c:pt>
                <c:pt idx="19">
                  <c:v>80.993457460220569</c:v>
                </c:pt>
                <c:pt idx="20">
                  <c:v>80.575893383377533</c:v>
                </c:pt>
                <c:pt idx="21">
                  <c:v>79.991428578119766</c:v>
                </c:pt>
                <c:pt idx="22">
                  <c:v>79.7</c:v>
                </c:pt>
                <c:pt idx="23">
                  <c:v>79.599999999999994</c:v>
                </c:pt>
                <c:pt idx="24">
                  <c:v>79.071757164904639</c:v>
                </c:pt>
                <c:pt idx="25">
                  <c:v>79.231944393486032</c:v>
                </c:pt>
                <c:pt idx="26">
                  <c:v>80.275112978053883</c:v>
                </c:pt>
                <c:pt idx="27">
                  <c:v>83.111488593685721</c:v>
                </c:pt>
                <c:pt idx="28">
                  <c:v>83.074095960893075</c:v>
                </c:pt>
              </c:numCache>
            </c:numRef>
          </c:val>
          <c:smooth val="0"/>
          <c:extLst>
            <c:ext xmlns:c16="http://schemas.microsoft.com/office/drawing/2014/chart" uri="{C3380CC4-5D6E-409C-BE32-E72D297353CC}">
              <c16:uniqueId val="{00000001-FD09-415C-BC0F-EDD4B1B3F474}"/>
            </c:ext>
          </c:extLst>
        </c:ser>
        <c:ser>
          <c:idx val="2"/>
          <c:order val="2"/>
          <c:tx>
            <c:strRef>
              <c:f>'部門別指数推移（4P）'!$A$5</c:f>
              <c:strCache>
                <c:ptCount val="1"/>
                <c:pt idx="0">
                  <c:v>警     察</c:v>
                </c:pt>
              </c:strCache>
            </c:strRef>
          </c:tx>
          <c:spPr>
            <a:ln w="15875">
              <a:solidFill>
                <a:srgbClr val="0070C0"/>
              </a:solidFill>
            </a:ln>
          </c:spPr>
          <c:marker>
            <c:symbol val="square"/>
            <c:size val="5"/>
            <c:spPr>
              <a:solidFill>
                <a:srgbClr val="0070C0"/>
              </a:solidFill>
              <a:ln>
                <a:solidFill>
                  <a:srgbClr val="0070C0"/>
                </a:solidFill>
              </a:ln>
            </c:spPr>
          </c:marker>
          <c:cat>
            <c:strRef>
              <c:f>'部門別指数推移（4P）'!$B$2:$AD$2</c:f>
              <c:strCache>
                <c:ptCount val="29"/>
                <c:pt idx="0">
                  <c:v>H6</c:v>
                </c:pt>
                <c:pt idx="1">
                  <c:v>7</c:v>
                </c:pt>
                <c:pt idx="2">
                  <c:v>8</c:v>
                </c:pt>
                <c:pt idx="3">
                  <c:v>9</c:v>
                </c:pt>
                <c:pt idx="4">
                  <c:v>10</c:v>
                </c:pt>
                <c:pt idx="5">
                  <c:v>11</c:v>
                </c:pt>
                <c:pt idx="6">
                  <c:v>12</c:v>
                </c:pt>
                <c:pt idx="7">
                  <c:v>13</c:v>
                </c:pt>
                <c:pt idx="8">
                  <c:v>14</c:v>
                </c:pt>
                <c:pt idx="9">
                  <c:v>15</c:v>
                </c:pt>
                <c:pt idx="10">
                  <c:v>16</c:v>
                </c:pt>
                <c:pt idx="11">
                  <c:v>17</c:v>
                </c:pt>
                <c:pt idx="12">
                  <c:v>18</c:v>
                </c:pt>
                <c:pt idx="13">
                  <c:v>19</c:v>
                </c:pt>
                <c:pt idx="14">
                  <c:v>20</c:v>
                </c:pt>
                <c:pt idx="15">
                  <c:v>21</c:v>
                </c:pt>
                <c:pt idx="16">
                  <c:v>22</c:v>
                </c:pt>
                <c:pt idx="17">
                  <c:v>23</c:v>
                </c:pt>
                <c:pt idx="18">
                  <c:v>24</c:v>
                </c:pt>
                <c:pt idx="19">
                  <c:v>25</c:v>
                </c:pt>
                <c:pt idx="20">
                  <c:v>26</c:v>
                </c:pt>
                <c:pt idx="21">
                  <c:v>27</c:v>
                </c:pt>
                <c:pt idx="22">
                  <c:v>28</c:v>
                </c:pt>
                <c:pt idx="23">
                  <c:v>29</c:v>
                </c:pt>
                <c:pt idx="24">
                  <c:v>30</c:v>
                </c:pt>
                <c:pt idx="25">
                  <c:v>31</c:v>
                </c:pt>
                <c:pt idx="26">
                  <c:v>R2</c:v>
                </c:pt>
                <c:pt idx="27">
                  <c:v>3</c:v>
                </c:pt>
                <c:pt idx="28">
                  <c:v>4</c:v>
                </c:pt>
              </c:strCache>
            </c:strRef>
          </c:cat>
          <c:val>
            <c:numRef>
              <c:f>'部門別指数推移（4P）'!$B$5:$AD$5</c:f>
              <c:numCache>
                <c:formatCode>0.0</c:formatCode>
                <c:ptCount val="29"/>
                <c:pt idx="0" formatCode="General">
                  <c:v>100</c:v>
                </c:pt>
                <c:pt idx="1">
                  <c:v>99.86850083072828</c:v>
                </c:pt>
                <c:pt idx="2">
                  <c:v>100.51221682401948</c:v>
                </c:pt>
                <c:pt idx="3">
                  <c:v>101.64334590580879</c:v>
                </c:pt>
                <c:pt idx="4">
                  <c:v>102.02996921187115</c:v>
                </c:pt>
                <c:pt idx="5">
                  <c:v>102.12879044386875</c:v>
                </c:pt>
                <c:pt idx="6">
                  <c:v>102.21304440262369</c:v>
                </c:pt>
                <c:pt idx="7">
                  <c:v>101.89610778207359</c:v>
                </c:pt>
                <c:pt idx="8">
                  <c:v>103.33039363134561</c:v>
                </c:pt>
                <c:pt idx="9">
                  <c:v>105.01389796609368</c:v>
                </c:pt>
                <c:pt idx="10">
                  <c:v>106.64425143901038</c:v>
                </c:pt>
                <c:pt idx="11">
                  <c:v>107.98325944707355</c:v>
                </c:pt>
                <c:pt idx="12">
                  <c:v>109.2714788538312</c:v>
                </c:pt>
                <c:pt idx="13">
                  <c:v>110.29433766151956</c:v>
                </c:pt>
                <c:pt idx="14">
                  <c:v>110.70379615266501</c:v>
                </c:pt>
                <c:pt idx="15">
                  <c:v>110.59237619786295</c:v>
                </c:pt>
                <c:pt idx="16">
                  <c:v>110.75419104388293</c:v>
                </c:pt>
                <c:pt idx="17">
                  <c:v>111.03530004645779</c:v>
                </c:pt>
                <c:pt idx="18">
                  <c:v>111.55893446301882</c:v>
                </c:pt>
                <c:pt idx="19">
                  <c:v>111.67350409852202</c:v>
                </c:pt>
                <c:pt idx="20">
                  <c:v>111.98807845854625</c:v>
                </c:pt>
                <c:pt idx="21">
                  <c:v>112.50305125317921</c:v>
                </c:pt>
                <c:pt idx="22">
                  <c:v>113</c:v>
                </c:pt>
                <c:pt idx="23">
                  <c:v>113.5</c:v>
                </c:pt>
                <c:pt idx="24">
                  <c:v>114.02474074190729</c:v>
                </c:pt>
                <c:pt idx="25">
                  <c:v>114.11647519232737</c:v>
                </c:pt>
                <c:pt idx="26">
                  <c:v>114.14324747828688</c:v>
                </c:pt>
                <c:pt idx="27">
                  <c:v>113.83772845027835</c:v>
                </c:pt>
                <c:pt idx="28">
                  <c:v>113.81134987440649</c:v>
                </c:pt>
              </c:numCache>
            </c:numRef>
          </c:val>
          <c:smooth val="0"/>
          <c:extLst>
            <c:ext xmlns:c16="http://schemas.microsoft.com/office/drawing/2014/chart" uri="{C3380CC4-5D6E-409C-BE32-E72D297353CC}">
              <c16:uniqueId val="{00000002-FD09-415C-BC0F-EDD4B1B3F474}"/>
            </c:ext>
          </c:extLst>
        </c:ser>
        <c:ser>
          <c:idx val="3"/>
          <c:order val="3"/>
          <c:tx>
            <c:strRef>
              <c:f>'部門別指数推移（4P）'!$A$6</c:f>
              <c:strCache>
                <c:ptCount val="1"/>
                <c:pt idx="0">
                  <c:v>消     防</c:v>
                </c:pt>
              </c:strCache>
            </c:strRef>
          </c:tx>
          <c:spPr>
            <a:ln w="15875"/>
          </c:spPr>
          <c:marker>
            <c:symbol val="star"/>
            <c:size val="5"/>
          </c:marker>
          <c:cat>
            <c:strRef>
              <c:f>'部門別指数推移（4P）'!$B$2:$AD$2</c:f>
              <c:strCache>
                <c:ptCount val="29"/>
                <c:pt idx="0">
                  <c:v>H6</c:v>
                </c:pt>
                <c:pt idx="1">
                  <c:v>7</c:v>
                </c:pt>
                <c:pt idx="2">
                  <c:v>8</c:v>
                </c:pt>
                <c:pt idx="3">
                  <c:v>9</c:v>
                </c:pt>
                <c:pt idx="4">
                  <c:v>10</c:v>
                </c:pt>
                <c:pt idx="5">
                  <c:v>11</c:v>
                </c:pt>
                <c:pt idx="6">
                  <c:v>12</c:v>
                </c:pt>
                <c:pt idx="7">
                  <c:v>13</c:v>
                </c:pt>
                <c:pt idx="8">
                  <c:v>14</c:v>
                </c:pt>
                <c:pt idx="9">
                  <c:v>15</c:v>
                </c:pt>
                <c:pt idx="10">
                  <c:v>16</c:v>
                </c:pt>
                <c:pt idx="11">
                  <c:v>17</c:v>
                </c:pt>
                <c:pt idx="12">
                  <c:v>18</c:v>
                </c:pt>
                <c:pt idx="13">
                  <c:v>19</c:v>
                </c:pt>
                <c:pt idx="14">
                  <c:v>20</c:v>
                </c:pt>
                <c:pt idx="15">
                  <c:v>21</c:v>
                </c:pt>
                <c:pt idx="16">
                  <c:v>22</c:v>
                </c:pt>
                <c:pt idx="17">
                  <c:v>23</c:v>
                </c:pt>
                <c:pt idx="18">
                  <c:v>24</c:v>
                </c:pt>
                <c:pt idx="19">
                  <c:v>25</c:v>
                </c:pt>
                <c:pt idx="20">
                  <c:v>26</c:v>
                </c:pt>
                <c:pt idx="21">
                  <c:v>27</c:v>
                </c:pt>
                <c:pt idx="22">
                  <c:v>28</c:v>
                </c:pt>
                <c:pt idx="23">
                  <c:v>29</c:v>
                </c:pt>
                <c:pt idx="24">
                  <c:v>30</c:v>
                </c:pt>
                <c:pt idx="25">
                  <c:v>31</c:v>
                </c:pt>
                <c:pt idx="26">
                  <c:v>R2</c:v>
                </c:pt>
                <c:pt idx="27">
                  <c:v>3</c:v>
                </c:pt>
                <c:pt idx="28">
                  <c:v>4</c:v>
                </c:pt>
              </c:strCache>
            </c:strRef>
          </c:cat>
          <c:val>
            <c:numRef>
              <c:f>'部門別指数推移（4P）'!$B$6:$AD$6</c:f>
              <c:numCache>
                <c:formatCode>0.0</c:formatCode>
                <c:ptCount val="29"/>
                <c:pt idx="0" formatCode="General">
                  <c:v>100</c:v>
                </c:pt>
                <c:pt idx="1">
                  <c:v>101.46081698560482</c:v>
                </c:pt>
                <c:pt idx="2">
                  <c:v>102.82062734050228</c:v>
                </c:pt>
                <c:pt idx="3">
                  <c:v>103.89734428144433</c:v>
                </c:pt>
                <c:pt idx="4">
                  <c:v>104.61263613563747</c:v>
                </c:pt>
                <c:pt idx="5">
                  <c:v>105.11217232968015</c:v>
                </c:pt>
                <c:pt idx="6">
                  <c:v>105.43649293984265</c:v>
                </c:pt>
                <c:pt idx="7">
                  <c:v>105.76493626962586</c:v>
                </c:pt>
                <c:pt idx="8">
                  <c:v>106.03016456522485</c:v>
                </c:pt>
                <c:pt idx="9">
                  <c:v>106.34898821589309</c:v>
                </c:pt>
                <c:pt idx="10">
                  <c:v>106.67193458618203</c:v>
                </c:pt>
                <c:pt idx="11">
                  <c:v>106.97976431786169</c:v>
                </c:pt>
                <c:pt idx="12">
                  <c:v>107.40715291854193</c:v>
                </c:pt>
                <c:pt idx="13">
                  <c:v>107.79949840244613</c:v>
                </c:pt>
                <c:pt idx="14">
                  <c:v>107.9479163087917</c:v>
                </c:pt>
                <c:pt idx="15">
                  <c:v>108.15611364963755</c:v>
                </c:pt>
                <c:pt idx="16">
                  <c:v>108.3959185075755</c:v>
                </c:pt>
                <c:pt idx="17">
                  <c:v>108.60755144810528</c:v>
                </c:pt>
                <c:pt idx="18">
                  <c:v>108.88102518294569</c:v>
                </c:pt>
                <c:pt idx="19">
                  <c:v>109.21633971209674</c:v>
                </c:pt>
                <c:pt idx="20">
                  <c:v>109.36956745799979</c:v>
                </c:pt>
                <c:pt idx="21">
                  <c:v>109.65678359157592</c:v>
                </c:pt>
                <c:pt idx="22">
                  <c:v>110.2</c:v>
                </c:pt>
                <c:pt idx="23">
                  <c:v>110.4</c:v>
                </c:pt>
                <c:pt idx="24">
                  <c:v>111.04614010375511</c:v>
                </c:pt>
                <c:pt idx="25">
                  <c:v>111.36565087436013</c:v>
                </c:pt>
                <c:pt idx="26">
                  <c:v>111.84800906998316</c:v>
                </c:pt>
                <c:pt idx="27">
                  <c:v>112.06788744975435</c:v>
                </c:pt>
                <c:pt idx="28">
                  <c:v>112.42793829662968</c:v>
                </c:pt>
              </c:numCache>
            </c:numRef>
          </c:val>
          <c:smooth val="0"/>
          <c:extLst>
            <c:ext xmlns:c16="http://schemas.microsoft.com/office/drawing/2014/chart" uri="{C3380CC4-5D6E-409C-BE32-E72D297353CC}">
              <c16:uniqueId val="{00000003-FD09-415C-BC0F-EDD4B1B3F474}"/>
            </c:ext>
          </c:extLst>
        </c:ser>
        <c:ser>
          <c:idx val="4"/>
          <c:order val="4"/>
          <c:tx>
            <c:strRef>
              <c:f>'部門別指数推移（4P）'!$A$7</c:f>
              <c:strCache>
                <c:ptCount val="1"/>
                <c:pt idx="0">
                  <c:v>公営企業</c:v>
                </c:pt>
              </c:strCache>
            </c:strRef>
          </c:tx>
          <c:spPr>
            <a:ln w="15875">
              <a:solidFill>
                <a:schemeClr val="tx1">
                  <a:lumMod val="65000"/>
                  <a:lumOff val="35000"/>
                </a:schemeClr>
              </a:solidFill>
            </a:ln>
          </c:spPr>
          <c:marker>
            <c:symbol val="circle"/>
            <c:size val="5"/>
            <c:spPr>
              <a:noFill/>
              <a:ln>
                <a:solidFill>
                  <a:schemeClr val="tx1">
                    <a:lumMod val="65000"/>
                    <a:lumOff val="35000"/>
                  </a:schemeClr>
                </a:solidFill>
              </a:ln>
            </c:spPr>
          </c:marker>
          <c:cat>
            <c:strRef>
              <c:f>'部門別指数推移（4P）'!$B$2:$AD$2</c:f>
              <c:strCache>
                <c:ptCount val="29"/>
                <c:pt idx="0">
                  <c:v>H6</c:v>
                </c:pt>
                <c:pt idx="1">
                  <c:v>7</c:v>
                </c:pt>
                <c:pt idx="2">
                  <c:v>8</c:v>
                </c:pt>
                <c:pt idx="3">
                  <c:v>9</c:v>
                </c:pt>
                <c:pt idx="4">
                  <c:v>10</c:v>
                </c:pt>
                <c:pt idx="5">
                  <c:v>11</c:v>
                </c:pt>
                <c:pt idx="6">
                  <c:v>12</c:v>
                </c:pt>
                <c:pt idx="7">
                  <c:v>13</c:v>
                </c:pt>
                <c:pt idx="8">
                  <c:v>14</c:v>
                </c:pt>
                <c:pt idx="9">
                  <c:v>15</c:v>
                </c:pt>
                <c:pt idx="10">
                  <c:v>16</c:v>
                </c:pt>
                <c:pt idx="11">
                  <c:v>17</c:v>
                </c:pt>
                <c:pt idx="12">
                  <c:v>18</c:v>
                </c:pt>
                <c:pt idx="13">
                  <c:v>19</c:v>
                </c:pt>
                <c:pt idx="14">
                  <c:v>20</c:v>
                </c:pt>
                <c:pt idx="15">
                  <c:v>21</c:v>
                </c:pt>
                <c:pt idx="16">
                  <c:v>22</c:v>
                </c:pt>
                <c:pt idx="17">
                  <c:v>23</c:v>
                </c:pt>
                <c:pt idx="18">
                  <c:v>24</c:v>
                </c:pt>
                <c:pt idx="19">
                  <c:v>25</c:v>
                </c:pt>
                <c:pt idx="20">
                  <c:v>26</c:v>
                </c:pt>
                <c:pt idx="21">
                  <c:v>27</c:v>
                </c:pt>
                <c:pt idx="22">
                  <c:v>28</c:v>
                </c:pt>
                <c:pt idx="23">
                  <c:v>29</c:v>
                </c:pt>
                <c:pt idx="24">
                  <c:v>30</c:v>
                </c:pt>
                <c:pt idx="25">
                  <c:v>31</c:v>
                </c:pt>
                <c:pt idx="26">
                  <c:v>R2</c:v>
                </c:pt>
                <c:pt idx="27">
                  <c:v>3</c:v>
                </c:pt>
                <c:pt idx="28">
                  <c:v>4</c:v>
                </c:pt>
              </c:strCache>
            </c:strRef>
          </c:cat>
          <c:val>
            <c:numRef>
              <c:f>'部門別指数推移（4P）'!$B$7:$AD$7</c:f>
              <c:numCache>
                <c:formatCode>0.0</c:formatCode>
                <c:ptCount val="29"/>
                <c:pt idx="0" formatCode="General">
                  <c:v>100</c:v>
                </c:pt>
                <c:pt idx="1">
                  <c:v>100.56030207183096</c:v>
                </c:pt>
                <c:pt idx="2">
                  <c:v>100.92057981321705</c:v>
                </c:pt>
                <c:pt idx="3">
                  <c:v>101.33349553629915</c:v>
                </c:pt>
                <c:pt idx="4">
                  <c:v>101.15803559731242</c:v>
                </c:pt>
                <c:pt idx="5">
                  <c:v>101.01883737904961</c:v>
                </c:pt>
                <c:pt idx="6">
                  <c:v>100.34179596114615</c:v>
                </c:pt>
                <c:pt idx="7">
                  <c:v>105.44978570492785</c:v>
                </c:pt>
                <c:pt idx="8">
                  <c:v>104.390007673448</c:v>
                </c:pt>
                <c:pt idx="9">
                  <c:v>103.28367427149034</c:v>
                </c:pt>
                <c:pt idx="10">
                  <c:v>101.51293256723626</c:v>
                </c:pt>
                <c:pt idx="11">
                  <c:v>99.103282738485149</c:v>
                </c:pt>
                <c:pt idx="12">
                  <c:v>96.316043121034596</c:v>
                </c:pt>
                <c:pt idx="13">
                  <c:v>94.11834889857947</c:v>
                </c:pt>
                <c:pt idx="14">
                  <c:v>92.261046957758609</c:v>
                </c:pt>
                <c:pt idx="15">
                  <c:v>90.226179558683157</c:v>
                </c:pt>
                <c:pt idx="16">
                  <c:v>87.38864142538975</c:v>
                </c:pt>
                <c:pt idx="17">
                  <c:v>85.938406543018104</c:v>
                </c:pt>
                <c:pt idx="18">
                  <c:v>85.003789934682118</c:v>
                </c:pt>
                <c:pt idx="19">
                  <c:v>84.92845913421047</c:v>
                </c:pt>
                <c:pt idx="20">
                  <c:v>84.055136531227191</c:v>
                </c:pt>
                <c:pt idx="21">
                  <c:v>83.97372311953734</c:v>
                </c:pt>
                <c:pt idx="22">
                  <c:v>83.7</c:v>
                </c:pt>
                <c:pt idx="23">
                  <c:v>83.9</c:v>
                </c:pt>
                <c:pt idx="24">
                  <c:v>82.729595178828774</c:v>
                </c:pt>
                <c:pt idx="25">
                  <c:v>82.115719338960531</c:v>
                </c:pt>
                <c:pt idx="26">
                  <c:v>82.665259867866965</c:v>
                </c:pt>
                <c:pt idx="27">
                  <c:v>81.703973348805008</c:v>
                </c:pt>
                <c:pt idx="28">
                  <c:v>81.677771331249645</c:v>
                </c:pt>
              </c:numCache>
            </c:numRef>
          </c:val>
          <c:smooth val="0"/>
          <c:extLst>
            <c:ext xmlns:c16="http://schemas.microsoft.com/office/drawing/2014/chart" uri="{C3380CC4-5D6E-409C-BE32-E72D297353CC}">
              <c16:uniqueId val="{00000004-FD09-415C-BC0F-EDD4B1B3F474}"/>
            </c:ext>
          </c:extLst>
        </c:ser>
        <c:ser>
          <c:idx val="5"/>
          <c:order val="5"/>
          <c:tx>
            <c:strRef>
              <c:f>'部門別指数推移（4P）'!$A$8</c:f>
              <c:strCache>
                <c:ptCount val="1"/>
                <c:pt idx="0">
                  <c:v>総職員</c:v>
                </c:pt>
              </c:strCache>
            </c:strRef>
          </c:tx>
          <c:spPr>
            <a:ln w="15875">
              <a:solidFill>
                <a:schemeClr val="tx1"/>
              </a:solidFill>
            </a:ln>
          </c:spPr>
          <c:marker>
            <c:symbol val="diamond"/>
            <c:size val="5"/>
            <c:spPr>
              <a:solidFill>
                <a:schemeClr val="tx1"/>
              </a:solidFill>
              <a:ln>
                <a:solidFill>
                  <a:schemeClr val="tx1"/>
                </a:solidFill>
              </a:ln>
            </c:spPr>
          </c:marker>
          <c:cat>
            <c:strRef>
              <c:f>'部門別指数推移（4P）'!$B$2:$AD$2</c:f>
              <c:strCache>
                <c:ptCount val="29"/>
                <c:pt idx="0">
                  <c:v>H6</c:v>
                </c:pt>
                <c:pt idx="1">
                  <c:v>7</c:v>
                </c:pt>
                <c:pt idx="2">
                  <c:v>8</c:v>
                </c:pt>
                <c:pt idx="3">
                  <c:v>9</c:v>
                </c:pt>
                <c:pt idx="4">
                  <c:v>10</c:v>
                </c:pt>
                <c:pt idx="5">
                  <c:v>11</c:v>
                </c:pt>
                <c:pt idx="6">
                  <c:v>12</c:v>
                </c:pt>
                <c:pt idx="7">
                  <c:v>13</c:v>
                </c:pt>
                <c:pt idx="8">
                  <c:v>14</c:v>
                </c:pt>
                <c:pt idx="9">
                  <c:v>15</c:v>
                </c:pt>
                <c:pt idx="10">
                  <c:v>16</c:v>
                </c:pt>
                <c:pt idx="11">
                  <c:v>17</c:v>
                </c:pt>
                <c:pt idx="12">
                  <c:v>18</c:v>
                </c:pt>
                <c:pt idx="13">
                  <c:v>19</c:v>
                </c:pt>
                <c:pt idx="14">
                  <c:v>20</c:v>
                </c:pt>
                <c:pt idx="15">
                  <c:v>21</c:v>
                </c:pt>
                <c:pt idx="16">
                  <c:v>22</c:v>
                </c:pt>
                <c:pt idx="17">
                  <c:v>23</c:v>
                </c:pt>
                <c:pt idx="18">
                  <c:v>24</c:v>
                </c:pt>
                <c:pt idx="19">
                  <c:v>25</c:v>
                </c:pt>
                <c:pt idx="20">
                  <c:v>26</c:v>
                </c:pt>
                <c:pt idx="21">
                  <c:v>27</c:v>
                </c:pt>
                <c:pt idx="22">
                  <c:v>28</c:v>
                </c:pt>
                <c:pt idx="23">
                  <c:v>29</c:v>
                </c:pt>
                <c:pt idx="24">
                  <c:v>30</c:v>
                </c:pt>
                <c:pt idx="25">
                  <c:v>31</c:v>
                </c:pt>
                <c:pt idx="26">
                  <c:v>R2</c:v>
                </c:pt>
                <c:pt idx="27">
                  <c:v>3</c:v>
                </c:pt>
                <c:pt idx="28">
                  <c:v>4</c:v>
                </c:pt>
              </c:strCache>
            </c:strRef>
          </c:cat>
          <c:val>
            <c:numRef>
              <c:f>'部門別指数推移（4P）'!$B$8:$AD$8</c:f>
              <c:numCache>
                <c:formatCode>0.0</c:formatCode>
                <c:ptCount val="29"/>
                <c:pt idx="0" formatCode="General">
                  <c:v>100</c:v>
                </c:pt>
                <c:pt idx="1">
                  <c:v>99.873267017863256</c:v>
                </c:pt>
                <c:pt idx="2">
                  <c:v>99.755947615409269</c:v>
                </c:pt>
                <c:pt idx="3">
                  <c:v>99.531636329959071</c:v>
                </c:pt>
                <c:pt idx="4">
                  <c:v>98.994727176791287</c:v>
                </c:pt>
                <c:pt idx="5">
                  <c:v>98.466591845463753</c:v>
                </c:pt>
                <c:pt idx="6">
                  <c:v>97.617815976398418</c:v>
                </c:pt>
                <c:pt idx="7">
                  <c:v>96.619641418775743</c:v>
                </c:pt>
                <c:pt idx="8">
                  <c:v>95.7907285074876</c:v>
                </c:pt>
                <c:pt idx="9">
                  <c:v>94.958464483691046</c:v>
                </c:pt>
                <c:pt idx="10">
                  <c:v>93.94073161488285</c:v>
                </c:pt>
                <c:pt idx="11">
                  <c:v>92.677209875911345</c:v>
                </c:pt>
                <c:pt idx="12">
                  <c:v>91.345294977108864</c:v>
                </c:pt>
                <c:pt idx="13">
                  <c:v>89.910226742365253</c:v>
                </c:pt>
                <c:pt idx="14">
                  <c:v>88.328562567707706</c:v>
                </c:pt>
                <c:pt idx="15">
                  <c:v>86.979831177044758</c:v>
                </c:pt>
                <c:pt idx="16">
                  <c:v>85.723742814910125</c:v>
                </c:pt>
                <c:pt idx="17">
                  <c:v>84.965599306868071</c:v>
                </c:pt>
                <c:pt idx="18">
                  <c:v>84.353990809421617</c:v>
                </c:pt>
                <c:pt idx="19">
                  <c:v>83.853486923958997</c:v>
                </c:pt>
                <c:pt idx="20">
                  <c:v>83.584483983510097</c:v>
                </c:pt>
                <c:pt idx="21">
                  <c:v>83.422503390716557</c:v>
                </c:pt>
                <c:pt idx="22">
                  <c:v>83.4</c:v>
                </c:pt>
                <c:pt idx="23">
                  <c:v>83.6</c:v>
                </c:pt>
                <c:pt idx="24">
                  <c:v>83.377507089126198</c:v>
                </c:pt>
                <c:pt idx="25">
                  <c:v>83.493059541348458</c:v>
                </c:pt>
                <c:pt idx="26">
                  <c:v>84.14399791378014</c:v>
                </c:pt>
                <c:pt idx="27">
                  <c:v>85.321182808670969</c:v>
                </c:pt>
                <c:pt idx="28">
                  <c:v>85.407824299343304</c:v>
                </c:pt>
              </c:numCache>
            </c:numRef>
          </c:val>
          <c:smooth val="0"/>
          <c:extLst>
            <c:ext xmlns:c16="http://schemas.microsoft.com/office/drawing/2014/chart" uri="{C3380CC4-5D6E-409C-BE32-E72D297353CC}">
              <c16:uniqueId val="{00000005-FD09-415C-BC0F-EDD4B1B3F474}"/>
            </c:ext>
          </c:extLst>
        </c:ser>
        <c:dLbls>
          <c:showLegendKey val="0"/>
          <c:showVal val="0"/>
          <c:showCatName val="0"/>
          <c:showSerName val="0"/>
          <c:showPercent val="0"/>
          <c:showBubbleSize val="0"/>
        </c:dLbls>
        <c:marker val="1"/>
        <c:smooth val="0"/>
        <c:axId val="391821872"/>
        <c:axId val="391822264"/>
      </c:lineChart>
      <c:catAx>
        <c:axId val="391821872"/>
        <c:scaling>
          <c:orientation val="minMax"/>
        </c:scaling>
        <c:delete val="0"/>
        <c:axPos val="b"/>
        <c:majorGridlines/>
        <c:numFmt formatCode="General" sourceLinked="1"/>
        <c:majorTickMark val="out"/>
        <c:minorTickMark val="none"/>
        <c:tickLblPos val="nextTo"/>
        <c:txPr>
          <a:bodyPr/>
          <a:lstStyle/>
          <a:p>
            <a:pPr>
              <a:defRPr sz="1000"/>
            </a:pPr>
            <a:endParaRPr lang="ja-JP"/>
          </a:p>
        </c:txPr>
        <c:crossAx val="391822264"/>
        <c:crosses val="autoZero"/>
        <c:auto val="1"/>
        <c:lblAlgn val="ctr"/>
        <c:lblOffset val="100"/>
        <c:noMultiLvlLbl val="0"/>
      </c:catAx>
      <c:valAx>
        <c:axId val="391822264"/>
        <c:scaling>
          <c:orientation val="minMax"/>
          <c:max val="120"/>
          <c:min val="70"/>
        </c:scaling>
        <c:delete val="0"/>
        <c:axPos val="l"/>
        <c:majorGridlines/>
        <c:numFmt formatCode="#,##0_ " sourceLinked="1"/>
        <c:majorTickMark val="out"/>
        <c:minorTickMark val="none"/>
        <c:tickLblPos val="nextTo"/>
        <c:txPr>
          <a:bodyPr/>
          <a:lstStyle/>
          <a:p>
            <a:pPr>
              <a:defRPr sz="800"/>
            </a:pPr>
            <a:endParaRPr lang="ja-JP"/>
          </a:p>
        </c:txPr>
        <c:crossAx val="391821872"/>
        <c:crosses val="autoZero"/>
        <c:crossBetween val="midCat"/>
        <c:majorUnit val="10"/>
      </c:valAx>
    </c:plotArea>
    <c:plotVisOnly val="1"/>
    <c:dispBlanksAs val="gap"/>
    <c:showDLblsOverMax val="0"/>
  </c:chart>
  <c:spPr>
    <a:ln>
      <a:solidFill>
        <a:sysClr val="windowText" lastClr="000000"/>
      </a:solidFill>
    </a:ln>
  </c:spPr>
  <c:externalData r:id="rId2">
    <c:autoUpdate val="0"/>
  </c:externalData>
  <c:userShapes r:id="rId3"/>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6.8585476274507428E-3"/>
          <c:y val="5.7692307692307696E-2"/>
          <c:w val="0.95846219377137365"/>
          <c:h val="0.91346153846153844"/>
        </c:manualLayout>
      </c:layout>
      <c:pie3DChart>
        <c:varyColors val="1"/>
        <c:ser>
          <c:idx val="0"/>
          <c:order val="0"/>
          <c:dPt>
            <c:idx val="0"/>
            <c:bubble3D val="0"/>
            <c:spPr>
              <a:solidFill>
                <a:schemeClr val="tx2">
                  <a:lumMod val="40000"/>
                  <a:lumOff val="60000"/>
                </a:schemeClr>
              </a:solidFill>
            </c:spPr>
            <c:extLst>
              <c:ext xmlns:c16="http://schemas.microsoft.com/office/drawing/2014/chart" uri="{C3380CC4-5D6E-409C-BE32-E72D297353CC}">
                <c16:uniqueId val="{00000001-E202-46FB-B350-D61B650BD7DC}"/>
              </c:ext>
            </c:extLst>
          </c:dPt>
          <c:dPt>
            <c:idx val="1"/>
            <c:bubble3D val="0"/>
            <c:spPr>
              <a:solidFill>
                <a:schemeClr val="accent6">
                  <a:lumMod val="60000"/>
                  <a:lumOff val="40000"/>
                </a:schemeClr>
              </a:solidFill>
            </c:spPr>
            <c:extLst>
              <c:ext xmlns:c16="http://schemas.microsoft.com/office/drawing/2014/chart" uri="{C3380CC4-5D6E-409C-BE32-E72D297353CC}">
                <c16:uniqueId val="{00000003-E202-46FB-B350-D61B650BD7DC}"/>
              </c:ext>
            </c:extLst>
          </c:dPt>
          <c:dPt>
            <c:idx val="2"/>
            <c:bubble3D val="0"/>
            <c:spPr>
              <a:solidFill>
                <a:srgbClr val="92D050"/>
              </a:solidFill>
            </c:spPr>
            <c:extLst>
              <c:ext xmlns:c16="http://schemas.microsoft.com/office/drawing/2014/chart" uri="{C3380CC4-5D6E-409C-BE32-E72D297353CC}">
                <c16:uniqueId val="{00000005-E202-46FB-B350-D61B650BD7DC}"/>
              </c:ext>
            </c:extLst>
          </c:dPt>
          <c:dPt>
            <c:idx val="3"/>
            <c:bubble3D val="0"/>
            <c:spPr>
              <a:solidFill>
                <a:srgbClr val="FFC000"/>
              </a:solidFill>
            </c:spPr>
            <c:extLst>
              <c:ext xmlns:c16="http://schemas.microsoft.com/office/drawing/2014/chart" uri="{C3380CC4-5D6E-409C-BE32-E72D297353CC}">
                <c16:uniqueId val="{00000007-E202-46FB-B350-D61B650BD7DC}"/>
              </c:ext>
            </c:extLst>
          </c:dPt>
          <c:dLbls>
            <c:dLbl>
              <c:idx val="0"/>
              <c:layout>
                <c:manualLayout>
                  <c:x val="0"/>
                  <c:y val="-0.19670694444444445"/>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35331471051360047"/>
                      <c:h val="0.31605113636363635"/>
                    </c:manualLayout>
                  </c15:layout>
                </c:ext>
                <c:ext xmlns:c16="http://schemas.microsoft.com/office/drawing/2014/chart" uri="{C3380CC4-5D6E-409C-BE32-E72D297353CC}">
                  <c16:uniqueId val="{00000001-E202-46FB-B350-D61B650BD7DC}"/>
                </c:ext>
              </c:extLst>
            </c:dLbl>
            <c:dLbl>
              <c:idx val="1"/>
              <c:layout>
                <c:manualLayout>
                  <c:x val="0.17449406794269215"/>
                  <c:y val="-0.20115384615384616"/>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22538138615026065"/>
                      <c:h val="0.25288825757575756"/>
                    </c:manualLayout>
                  </c15:layout>
                </c:ext>
                <c:ext xmlns:c16="http://schemas.microsoft.com/office/drawing/2014/chart" uri="{C3380CC4-5D6E-409C-BE32-E72D297353CC}">
                  <c16:uniqueId val="{00000003-E202-46FB-B350-D61B650BD7DC}"/>
                </c:ext>
              </c:extLst>
            </c:dLbl>
            <c:dLbl>
              <c:idx val="2"/>
              <c:layout>
                <c:manualLayout>
                  <c:x val="6.1701110890550449E-2"/>
                  <c:y val="-0.23480784717251252"/>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20981960588259801"/>
                      <c:h val="0.25288825757575756"/>
                    </c:manualLayout>
                  </c15:layout>
                </c:ext>
                <c:ext xmlns:c16="http://schemas.microsoft.com/office/drawing/2014/chart" uri="{C3380CC4-5D6E-409C-BE32-E72D297353CC}">
                  <c16:uniqueId val="{00000005-E202-46FB-B350-D61B650BD7DC}"/>
                </c:ext>
              </c:extLst>
            </c:dLbl>
            <c:dLbl>
              <c:idx val="3"/>
              <c:layout>
                <c:manualLayout>
                  <c:x val="7.5279998484489866E-2"/>
                  <c:y val="2.7341493055555555E-2"/>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36974795286307022"/>
                      <c:h val="0.37599431818181817"/>
                    </c:manualLayout>
                  </c15:layout>
                </c:ext>
                <c:ext xmlns:c16="http://schemas.microsoft.com/office/drawing/2014/chart" uri="{C3380CC4-5D6E-409C-BE32-E72D297353CC}">
                  <c16:uniqueId val="{00000007-E202-46FB-B350-D61B650BD7DC}"/>
                </c:ext>
              </c:extLst>
            </c:dLbl>
            <c:numFmt formatCode="0.0%" sourceLinked="0"/>
            <c:spPr>
              <a:noFill/>
              <a:ln>
                <a:noFill/>
              </a:ln>
              <a:effectLst/>
            </c:sp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Sheet1!$A$3:$A$6</c:f>
              <c:strCache>
                <c:ptCount val="4"/>
                <c:pt idx="0">
                  <c:v>選定時かつ協定等に提示・記載</c:v>
                </c:pt>
                <c:pt idx="1">
                  <c:v>選定時にのみ提示</c:v>
                </c:pt>
                <c:pt idx="2">
                  <c:v>協定等にのみ記載</c:v>
                </c:pt>
                <c:pt idx="3">
                  <c:v>選定時にも協定等にも提示・記載していない</c:v>
                </c:pt>
              </c:strCache>
            </c:strRef>
          </c:cat>
          <c:val>
            <c:numRef>
              <c:f>Sheet1!$B$3:$B$6</c:f>
              <c:numCache>
                <c:formatCode>#,##0_ </c:formatCode>
                <c:ptCount val="4"/>
                <c:pt idx="0">
                  <c:v>43035</c:v>
                </c:pt>
                <c:pt idx="1">
                  <c:v>7623</c:v>
                </c:pt>
                <c:pt idx="2">
                  <c:v>5753</c:v>
                </c:pt>
                <c:pt idx="3">
                  <c:v>21126</c:v>
                </c:pt>
              </c:numCache>
            </c:numRef>
          </c:val>
          <c:extLst>
            <c:ext xmlns:c16="http://schemas.microsoft.com/office/drawing/2014/chart" uri="{C3380CC4-5D6E-409C-BE32-E72D297353CC}">
              <c16:uniqueId val="{00000008-E202-46FB-B350-D61B650BD7DC}"/>
            </c:ext>
          </c:extLst>
        </c:ser>
        <c:dLbls>
          <c:showLegendKey val="0"/>
          <c:showVal val="1"/>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合計</c:v>
                </c:pt>
              </c:strCache>
            </c:strRef>
          </c:tx>
          <c:spPr>
            <a:ln>
              <a:noFill/>
            </a:ln>
          </c:spPr>
          <c:dPt>
            <c:idx val="0"/>
            <c:bubble3D val="0"/>
            <c:spPr>
              <a:solidFill>
                <a:schemeClr val="tx2">
                  <a:lumMod val="40000"/>
                  <a:lumOff val="60000"/>
                </a:schemeClr>
              </a:solidFill>
              <a:ln w="25400">
                <a:noFill/>
              </a:ln>
              <a:effectLst/>
              <a:sp3d/>
            </c:spPr>
            <c:extLst>
              <c:ext xmlns:c16="http://schemas.microsoft.com/office/drawing/2014/chart" uri="{C3380CC4-5D6E-409C-BE32-E72D297353CC}">
                <c16:uniqueId val="{00000001-3B6C-4529-8238-E1FA2AEE1BDC}"/>
              </c:ext>
            </c:extLst>
          </c:dPt>
          <c:dPt>
            <c:idx val="1"/>
            <c:bubble3D val="0"/>
            <c:spPr>
              <a:solidFill>
                <a:schemeClr val="accent6">
                  <a:lumMod val="40000"/>
                  <a:lumOff val="60000"/>
                </a:schemeClr>
              </a:solidFill>
              <a:ln w="25400">
                <a:noFill/>
              </a:ln>
              <a:effectLst/>
              <a:sp3d/>
            </c:spPr>
            <c:extLst>
              <c:ext xmlns:c16="http://schemas.microsoft.com/office/drawing/2014/chart" uri="{C3380CC4-5D6E-409C-BE32-E72D297353CC}">
                <c16:uniqueId val="{00000004-3B6C-4529-8238-E1FA2AEE1BDC}"/>
              </c:ext>
            </c:extLst>
          </c:dPt>
          <c:dPt>
            <c:idx val="2"/>
            <c:bubble3D val="0"/>
            <c:spPr>
              <a:solidFill>
                <a:srgbClr val="92D050"/>
              </a:solidFill>
              <a:ln w="25400">
                <a:noFill/>
              </a:ln>
              <a:effectLst/>
              <a:sp3d/>
            </c:spPr>
            <c:extLst>
              <c:ext xmlns:c16="http://schemas.microsoft.com/office/drawing/2014/chart" uri="{C3380CC4-5D6E-409C-BE32-E72D297353CC}">
                <c16:uniqueId val="{00000003-3B6C-4529-8238-E1FA2AEE1BDC}"/>
              </c:ext>
            </c:extLst>
          </c:dPt>
          <c:dPt>
            <c:idx val="3"/>
            <c:bubble3D val="0"/>
            <c:spPr>
              <a:solidFill>
                <a:srgbClr val="FFC000"/>
              </a:solidFill>
              <a:ln w="25400">
                <a:noFill/>
              </a:ln>
              <a:effectLst/>
              <a:sp3d/>
            </c:spPr>
            <c:extLst>
              <c:ext xmlns:c16="http://schemas.microsoft.com/office/drawing/2014/chart" uri="{C3380CC4-5D6E-409C-BE32-E72D297353CC}">
                <c16:uniqueId val="{00000002-3B6C-4529-8238-E1FA2AEE1BDC}"/>
              </c:ext>
            </c:extLst>
          </c:dPt>
          <c:dLbls>
            <c:dLbl>
              <c:idx val="0"/>
              <c:layout>
                <c:manualLayout>
                  <c:x val="-0.18076923076923079"/>
                  <c:y val="-0.26802890157261494"/>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29210CB0-9E21-4C71-A7B7-57380FC5F498}" type="CATEGORYNAME">
                      <a:rPr lang="ja-JP" altLang="en-US" sz="1000"/>
                      <a:pPr>
                        <a:defRPr/>
                      </a:pPr>
                      <a:t>[分類名]</a:t>
                    </a:fld>
                    <a:endParaRPr lang="ja-JP" altLang="en-US" sz="1000" baseline="0" dirty="0"/>
                  </a:p>
                  <a:p>
                    <a:pPr>
                      <a:defRPr/>
                    </a:pPr>
                    <a:fld id="{F93349E9-AB5E-4BE3-905C-1602DE392E96}" type="VALUE">
                      <a:rPr lang="en-US" altLang="ja-JP" sz="1000"/>
                      <a:pPr>
                        <a:defRPr/>
                      </a:pPr>
                      <a:t>[値]</a:t>
                    </a:fld>
                    <a:endParaRPr lang="ja-JP" altLang="en-US" sz="1000" baseline="0" dirty="0"/>
                  </a:p>
                  <a:p>
                    <a:pPr>
                      <a:defRPr/>
                    </a:pPr>
                    <a:fld id="{8E0A5592-AAD5-413D-820E-8E5DAC11E6CA}" type="PERCENTAGE">
                      <a:rPr lang="en-US" altLang="ja-JP" sz="1000"/>
                      <a:pPr>
                        <a:defRPr/>
                      </a:pPr>
                      <a:t>[パーセンテージ]</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8269230769230763"/>
                      <c:h val="0.20624998438446515"/>
                    </c:manualLayout>
                  </c15:layout>
                  <c15:dlblFieldTable/>
                  <c15:showDataLabelsRange val="0"/>
                </c:ext>
                <c:ext xmlns:c16="http://schemas.microsoft.com/office/drawing/2014/chart" uri="{C3380CC4-5D6E-409C-BE32-E72D297353CC}">
                  <c16:uniqueId val="{00000001-3B6C-4529-8238-E1FA2AEE1BDC}"/>
                </c:ext>
              </c:extLst>
            </c:dLbl>
            <c:dLbl>
              <c:idx val="1"/>
              <c:layout>
                <c:manualLayout>
                  <c:x val="1.5384615384615385E-2"/>
                  <c:y val="1.9815489111486288E-2"/>
                </c:manualLayout>
              </c:layout>
              <c:tx>
                <c:rich>
                  <a:bodyPr/>
                  <a:lstStyle/>
                  <a:p>
                    <a:fld id="{1E4AD773-E90E-4F3C-97BD-29F0843E031E}" type="CATEGORYNAME">
                      <a:rPr lang="ja-JP" altLang="en-US" sz="1000" dirty="0"/>
                      <a:pPr/>
                      <a:t>[分類名]</a:t>
                    </a:fld>
                    <a:endParaRPr lang="ja-JP" altLang="en-US" sz="1000" baseline="0" dirty="0"/>
                  </a:p>
                  <a:p>
                    <a:fld id="{8E5CE24D-2A87-46AC-AB1A-FDFC28FE428C}" type="VALUE">
                      <a:rPr lang="en-US" altLang="ja-JP" sz="1000" dirty="0"/>
                      <a:pPr/>
                      <a:t>[値]</a:t>
                    </a:fld>
                    <a:endParaRPr lang="ja-JP" altLang="en-US" sz="1000" baseline="0" dirty="0"/>
                  </a:p>
                  <a:p>
                    <a:fld id="{C8093D6B-2254-48C4-B2AA-63D402CCECA3}" type="PERCENTAGE">
                      <a:rPr lang="en-US" altLang="ja-JP" sz="1000" dirty="0"/>
                      <a:pPr/>
                      <a:t>[パーセンテージ]</a:t>
                    </a:fld>
                    <a:endParaRPr lang="ja-JP" altLang="en-US"/>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3B6C-4529-8238-E1FA2AEE1BDC}"/>
                </c:ext>
              </c:extLst>
            </c:dLbl>
            <c:dLbl>
              <c:idx val="2"/>
              <c:layout>
                <c:manualLayout>
                  <c:x val="6.6806783767413655E-2"/>
                  <c:y val="1.3578133435937794E-2"/>
                </c:manualLayout>
              </c:layout>
              <c:tx>
                <c:rich>
                  <a:bodyPr/>
                  <a:lstStyle/>
                  <a:p>
                    <a:fld id="{9D02F838-B993-4CB5-B71A-7E1914441B39}" type="CATEGORYNAME">
                      <a:rPr lang="ja-JP" altLang="en-US" sz="1000"/>
                      <a:pPr/>
                      <a:t>[分類名]</a:t>
                    </a:fld>
                    <a:endParaRPr lang="ja-JP" altLang="en-US" sz="1000" baseline="0" dirty="0"/>
                  </a:p>
                  <a:p>
                    <a:fld id="{6642DBF4-5F4F-4407-B4F1-E39221D6321C}" type="VALUE">
                      <a:rPr lang="en-US" altLang="ja-JP" sz="1000"/>
                      <a:pPr/>
                      <a:t>[値]</a:t>
                    </a:fld>
                    <a:endParaRPr lang="ja-JP" altLang="en-US" sz="1000" baseline="0" dirty="0"/>
                  </a:p>
                  <a:p>
                    <a:fld id="{0354247C-C4B7-4587-807C-93BCEBE45F82}" type="PERCENTAGE">
                      <a:rPr lang="en-US" altLang="ja-JP" sz="1000"/>
                      <a:pPr/>
                      <a:t>[パーセンテージ]</a:t>
                    </a:fld>
                    <a:endParaRPr lang="ja-JP" altLang="en-US"/>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3B6C-4529-8238-E1FA2AEE1BDC}"/>
                </c:ext>
              </c:extLst>
            </c:dLbl>
            <c:dLbl>
              <c:idx val="3"/>
              <c:layout>
                <c:manualLayout>
                  <c:x val="0.14711538461538462"/>
                  <c:y val="6.4182687448312584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7DDDBACC-BE25-4447-9FB3-2CA5EA744FD0}" type="CATEGORYNAME">
                      <a:rPr lang="ja-JP" altLang="en-US" sz="1000" dirty="0"/>
                      <a:pPr>
                        <a:defRPr/>
                      </a:pPr>
                      <a:t>[分類名]</a:t>
                    </a:fld>
                    <a:endParaRPr lang="ja-JP" altLang="en-US" sz="1000" baseline="0" dirty="0"/>
                  </a:p>
                  <a:p>
                    <a:pPr>
                      <a:defRPr/>
                    </a:pPr>
                    <a:fld id="{C7C96BDC-DE53-4C39-920C-630ACF2B50ED}" type="VALUE">
                      <a:rPr lang="en-US" altLang="ja-JP" sz="1000" dirty="0"/>
                      <a:pPr>
                        <a:defRPr/>
                      </a:pPr>
                      <a:t>[値]</a:t>
                    </a:fld>
                    <a:endParaRPr lang="ja-JP" altLang="en-US" sz="1000" baseline="0" dirty="0"/>
                  </a:p>
                  <a:p>
                    <a:pPr>
                      <a:defRPr/>
                    </a:pPr>
                    <a:fld id="{628E7B6E-EBAF-458C-A410-8F860A0AFE81}" type="PERCENTAGE">
                      <a:rPr lang="en-US" altLang="ja-JP" sz="1000" dirty="0"/>
                      <a:pPr>
                        <a:defRPr/>
                      </a:pPr>
                      <a:t>[パーセンテージ]</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9615384615384616"/>
                      <c:h val="0.19759613888581626"/>
                    </c:manualLayout>
                  </c15:layout>
                  <c15:dlblFieldTable/>
                  <c15:showDataLabelsRange val="0"/>
                </c:ext>
                <c:ext xmlns:c16="http://schemas.microsoft.com/office/drawing/2014/chart" uri="{C3380CC4-5D6E-409C-BE32-E72D297353CC}">
                  <c16:uniqueId val="{00000002-3B6C-4529-8238-E1FA2AEE1BD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Sheet1!$A$2:$A$5</c:f>
              <c:strCache>
                <c:ptCount val="4"/>
                <c:pt idx="0">
                  <c:v>選定時かつ協定等に提示・記載</c:v>
                </c:pt>
                <c:pt idx="1">
                  <c:v>選定時にのみ提示</c:v>
                </c:pt>
                <c:pt idx="2">
                  <c:v>協定等にのみ記載</c:v>
                </c:pt>
                <c:pt idx="3">
                  <c:v>選定時にも示さず、協定書等にも記載していない</c:v>
                </c:pt>
              </c:strCache>
            </c:strRef>
          </c:cat>
          <c:val>
            <c:numRef>
              <c:f>Sheet1!$B$2:$B$5</c:f>
              <c:numCache>
                <c:formatCode>General</c:formatCode>
                <c:ptCount val="4"/>
                <c:pt idx="0" formatCode="#,##0">
                  <c:v>62899</c:v>
                </c:pt>
                <c:pt idx="1">
                  <c:v>944</c:v>
                </c:pt>
                <c:pt idx="2" formatCode="#,##0">
                  <c:v>11418</c:v>
                </c:pt>
                <c:pt idx="3" formatCode="#,##0">
                  <c:v>2276</c:v>
                </c:pt>
              </c:numCache>
            </c:numRef>
          </c:val>
          <c:extLst>
            <c:ext xmlns:c16="http://schemas.microsoft.com/office/drawing/2014/chart" uri="{C3380CC4-5D6E-409C-BE32-E72D297353CC}">
              <c16:uniqueId val="{00000000-3B6C-4529-8238-E1FA2AEE1BDC}"/>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Sheet1!$H$21</c:f>
              <c:strCache>
                <c:ptCount val="1"/>
                <c:pt idx="0">
                  <c:v>扶助費</c:v>
                </c:pt>
              </c:strCache>
            </c:strRef>
          </c:tx>
          <c: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16200000" scaled="1"/>
              <a:tileRect/>
            </a:gradFill>
            <a:ln>
              <a:solidFill>
                <a:schemeClr val="tx1">
                  <a:lumMod val="50000"/>
                  <a:lumOff val="50000"/>
                </a:schemeClr>
              </a:solidFill>
            </a:ln>
            <a:effectLst/>
          </c:spPr>
          <c:invertIfNegative val="0"/>
          <c:dLbls>
            <c:spPr>
              <a:noFill/>
              <a:ln>
                <a:noFill/>
              </a:ln>
              <a:effectLst/>
            </c:spPr>
            <c:txPr>
              <a:bodyPr rot="0" vert="horz"/>
              <a:lstStyle/>
              <a:p>
                <a:pPr>
                  <a:defRPr/>
                </a:pPr>
                <a:endParaRPr lang="ja-JP"/>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Sheet1!$J$21</c:f>
              <c:numCache>
                <c:formatCode>#,##0;"▲ "#,##0</c:formatCode>
                <c:ptCount val="1"/>
                <c:pt idx="0">
                  <c:v>13334340</c:v>
                </c:pt>
              </c:numCache>
            </c:numRef>
          </c:val>
          <c:extLst>
            <c:ext xmlns:c16="http://schemas.microsoft.com/office/drawing/2014/chart" uri="{C3380CC4-5D6E-409C-BE32-E72D297353CC}">
              <c16:uniqueId val="{00000000-5B23-48FE-9B4D-6F7FE2235096}"/>
            </c:ext>
          </c:extLst>
        </c:ser>
        <c:ser>
          <c:idx val="1"/>
          <c:order val="1"/>
          <c:tx>
            <c:strRef>
              <c:f>Sheet1!$H$22</c:f>
              <c:strCache>
                <c:ptCount val="1"/>
                <c:pt idx="0">
                  <c:v>公債費</c:v>
                </c:pt>
              </c:strCache>
            </c:strRef>
          </c:tx>
          <c: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solidFill>
                <a:schemeClr val="tx1">
                  <a:lumMod val="50000"/>
                  <a:lumOff val="50000"/>
                </a:schemeClr>
              </a:solidFill>
            </a:ln>
            <a:effectLst/>
          </c:spPr>
          <c:invertIfNegative val="0"/>
          <c:dLbls>
            <c:spPr>
              <a:noFill/>
              <a:ln>
                <a:noFill/>
              </a:ln>
              <a:effectLst/>
            </c:spPr>
            <c:txPr>
              <a:bodyPr rot="0" vert="horz"/>
              <a:lstStyle/>
              <a:p>
                <a:pPr>
                  <a:defRPr/>
                </a:pPr>
                <a:endParaRPr lang="ja-JP"/>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Sheet1!$J$22</c:f>
              <c:numCache>
                <c:formatCode>#,##0;"▲ "#,##0</c:formatCode>
                <c:ptCount val="1"/>
                <c:pt idx="0">
                  <c:v>12901432</c:v>
                </c:pt>
              </c:numCache>
            </c:numRef>
          </c:val>
          <c:extLst>
            <c:ext xmlns:c16="http://schemas.microsoft.com/office/drawing/2014/chart" uri="{C3380CC4-5D6E-409C-BE32-E72D297353CC}">
              <c16:uniqueId val="{00000001-5B23-48FE-9B4D-6F7FE2235096}"/>
            </c:ext>
          </c:extLst>
        </c:ser>
        <c:ser>
          <c:idx val="2"/>
          <c:order val="2"/>
          <c:tx>
            <c:strRef>
              <c:f>Sheet1!$H$23</c:f>
              <c:strCache>
                <c:ptCount val="1"/>
                <c:pt idx="0">
                  <c:v>人件費</c:v>
                </c:pt>
              </c:strCache>
            </c:strRef>
          </c:tx>
          <c: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16200000" scaled="1"/>
              <a:tileRect/>
            </a:gradFill>
            <a:ln>
              <a:solidFill>
                <a:schemeClr val="tx1">
                  <a:lumMod val="50000"/>
                  <a:lumOff val="50000"/>
                </a:schemeClr>
              </a:solidFill>
            </a:ln>
            <a:effectLst/>
          </c:spPr>
          <c:invertIfNegative val="0"/>
          <c:dLbls>
            <c:spPr>
              <a:noFill/>
              <a:ln>
                <a:noFill/>
              </a:ln>
              <a:effectLst/>
            </c:spPr>
            <c:txPr>
              <a:bodyPr rot="0" vert="horz"/>
              <a:lstStyle/>
              <a:p>
                <a:pPr>
                  <a:defRPr/>
                </a:pPr>
                <a:endParaRPr lang="ja-JP"/>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Sheet1!$J$23</c:f>
              <c:numCache>
                <c:formatCode>#,##0;"▲ "#,##0</c:formatCode>
                <c:ptCount val="1"/>
                <c:pt idx="0">
                  <c:v>22565511</c:v>
                </c:pt>
              </c:numCache>
            </c:numRef>
          </c:val>
          <c:extLst>
            <c:ext xmlns:c16="http://schemas.microsoft.com/office/drawing/2014/chart" uri="{C3380CC4-5D6E-409C-BE32-E72D297353CC}">
              <c16:uniqueId val="{00000002-5B23-48FE-9B4D-6F7FE2235096}"/>
            </c:ext>
          </c:extLst>
        </c:ser>
        <c:ser>
          <c:idx val="3"/>
          <c:order val="3"/>
          <c:tx>
            <c:strRef>
              <c:f>Sheet1!$H$24</c:f>
              <c:strCache>
                <c:ptCount val="1"/>
                <c:pt idx="0">
                  <c:v>物件費</c:v>
                </c:pt>
              </c:strCache>
            </c:strRef>
          </c:tx>
          <c:spPr>
            <a:noFill/>
            <a:ln>
              <a:solidFill>
                <a:schemeClr val="tx1">
                  <a:lumMod val="50000"/>
                  <a:lumOff val="50000"/>
                </a:schemeClr>
              </a:solidFill>
            </a:ln>
            <a:effectLst/>
          </c:spPr>
          <c:invertIfNegative val="0"/>
          <c:dLbls>
            <c:spPr>
              <a:noFill/>
              <a:ln>
                <a:noFill/>
              </a:ln>
              <a:effectLst/>
            </c:spPr>
            <c:txPr>
              <a:bodyPr rot="0" vert="horz"/>
              <a:lstStyle/>
              <a:p>
                <a:pPr>
                  <a:defRPr/>
                </a:pPr>
                <a:endParaRPr lang="ja-JP"/>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Sheet1!$J$24</c:f>
              <c:numCache>
                <c:formatCode>#,##0;"▲ "#,##0</c:formatCode>
                <c:ptCount val="1"/>
                <c:pt idx="0">
                  <c:v>9315308</c:v>
                </c:pt>
              </c:numCache>
            </c:numRef>
          </c:val>
          <c:extLst>
            <c:ext xmlns:c16="http://schemas.microsoft.com/office/drawing/2014/chart" uri="{C3380CC4-5D6E-409C-BE32-E72D297353CC}">
              <c16:uniqueId val="{00000003-5B23-48FE-9B4D-6F7FE2235096}"/>
            </c:ext>
          </c:extLst>
        </c:ser>
        <c:ser>
          <c:idx val="4"/>
          <c:order val="4"/>
          <c:tx>
            <c:strRef>
              <c:f>Sheet1!$H$25</c:f>
              <c:strCache>
                <c:ptCount val="1"/>
              </c:strCache>
            </c:strRef>
          </c:tx>
          <c:spPr>
            <a:noFill/>
            <a:ln>
              <a:solidFill>
                <a:schemeClr val="tx1">
                  <a:lumMod val="50000"/>
                  <a:lumOff val="50000"/>
                </a:schemeClr>
              </a:solidFill>
            </a:ln>
            <a:effectLst/>
          </c:spPr>
          <c:invertIfNegative val="0"/>
          <c:dLbls>
            <c:spPr>
              <a:noFill/>
              <a:ln>
                <a:noFill/>
              </a:ln>
              <a:effectLst/>
            </c:spPr>
            <c:txPr>
              <a:bodyPr rot="0" vert="horz"/>
              <a:lstStyle/>
              <a:p>
                <a:pPr>
                  <a:defRPr/>
                </a:pPr>
                <a:endParaRPr lang="ja-JP"/>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Sheet1!$J$25</c:f>
              <c:numCache>
                <c:formatCode>#,##0;"▲ "#,##0</c:formatCode>
                <c:ptCount val="1"/>
              </c:numCache>
            </c:numRef>
          </c:val>
          <c:extLst>
            <c:ext xmlns:c16="http://schemas.microsoft.com/office/drawing/2014/chart" uri="{C3380CC4-5D6E-409C-BE32-E72D297353CC}">
              <c16:uniqueId val="{00000004-5B23-48FE-9B4D-6F7FE2235096}"/>
            </c:ext>
          </c:extLst>
        </c:ser>
        <c:ser>
          <c:idx val="5"/>
          <c:order val="5"/>
          <c:tx>
            <c:strRef>
              <c:f>Sheet1!$H$26</c:f>
              <c:strCache>
                <c:ptCount val="1"/>
                <c:pt idx="0">
                  <c:v>その他</c:v>
                </c:pt>
              </c:strCache>
            </c:strRef>
          </c:tx>
          <c:spPr>
            <a:solidFill>
              <a:sysClr val="window" lastClr="FFFFFF"/>
            </a:solidFill>
            <a:ln>
              <a:solidFill>
                <a:schemeClr val="tx1">
                  <a:lumMod val="50000"/>
                  <a:lumOff val="50000"/>
                </a:schemeClr>
              </a:solidFill>
            </a:ln>
            <a:effectLst/>
          </c:spPr>
          <c:invertIfNegative val="0"/>
          <c:dLbls>
            <c:spPr>
              <a:noFill/>
              <a:ln>
                <a:noFill/>
              </a:ln>
              <a:effectLst/>
            </c:spPr>
            <c:txPr>
              <a:bodyPr rot="0" vert="horz"/>
              <a:lstStyle/>
              <a:p>
                <a:pPr>
                  <a:defRPr/>
                </a:pPr>
                <a:endParaRPr lang="ja-JP"/>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Sheet1!$J$26</c:f>
              <c:numCache>
                <c:formatCode>#,##0;"▲ "#,##0</c:formatCode>
                <c:ptCount val="1"/>
                <c:pt idx="0">
                  <c:v>26104838</c:v>
                </c:pt>
              </c:numCache>
            </c:numRef>
          </c:val>
          <c:extLst>
            <c:ext xmlns:c16="http://schemas.microsoft.com/office/drawing/2014/chart" uri="{C3380CC4-5D6E-409C-BE32-E72D297353CC}">
              <c16:uniqueId val="{00000005-5B23-48FE-9B4D-6F7FE2235096}"/>
            </c:ext>
          </c:extLst>
        </c:ser>
        <c:ser>
          <c:idx val="6"/>
          <c:order val="6"/>
          <c:tx>
            <c:strRef>
              <c:f>Sheet1!$H$27</c:f>
              <c:strCache>
                <c:ptCount val="1"/>
              </c:strCache>
            </c:strRef>
          </c:tx>
          <c:spPr>
            <a:solidFill>
              <a:sysClr val="window" lastClr="FFFFFF"/>
            </a:solidFill>
            <a:ln>
              <a:solidFill>
                <a:schemeClr val="tx1">
                  <a:lumMod val="50000"/>
                  <a:lumOff val="50000"/>
                </a:schemeClr>
              </a:solidFill>
            </a:ln>
            <a:effectLst/>
          </c:spPr>
          <c:invertIfNegative val="0"/>
          <c:val>
            <c:numRef>
              <c:f>Sheet1!$J$27</c:f>
              <c:numCache>
                <c:formatCode>#,##0;"▲ "#,##0</c:formatCode>
                <c:ptCount val="1"/>
              </c:numCache>
            </c:numRef>
          </c:val>
          <c:extLst>
            <c:ext xmlns:c16="http://schemas.microsoft.com/office/drawing/2014/chart" uri="{C3380CC4-5D6E-409C-BE32-E72D297353CC}">
              <c16:uniqueId val="{00000006-5B23-48FE-9B4D-6F7FE2235096}"/>
            </c:ext>
          </c:extLst>
        </c:ser>
        <c:ser>
          <c:idx val="7"/>
          <c:order val="7"/>
          <c:tx>
            <c:strRef>
              <c:f>Sheet1!$H$28</c:f>
              <c:strCache>
                <c:ptCount val="1"/>
                <c:pt idx="0">
                  <c:v>普通建設事業費</c:v>
                </c:pt>
              </c:strCache>
            </c:strRef>
          </c:tx>
          <c: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6200000" scaled="1"/>
              <a:tileRect/>
            </a:gradFill>
            <a:ln>
              <a:solidFill>
                <a:schemeClr val="tx1">
                  <a:lumMod val="50000"/>
                  <a:lumOff val="50000"/>
                </a:schemeClr>
              </a:solidFill>
            </a:ln>
            <a:effectLst/>
          </c:spPr>
          <c:invertIfNegative val="0"/>
          <c:val>
            <c:numRef>
              <c:f>Sheet1!$J$28</c:f>
              <c:numCache>
                <c:formatCode>#,##0;"▲ "#,##0</c:formatCode>
                <c:ptCount val="1"/>
                <c:pt idx="0">
                  <c:v>14183796</c:v>
                </c:pt>
              </c:numCache>
            </c:numRef>
          </c:val>
          <c:extLst>
            <c:ext xmlns:c16="http://schemas.microsoft.com/office/drawing/2014/chart" uri="{C3380CC4-5D6E-409C-BE32-E72D297353CC}">
              <c16:uniqueId val="{00000007-5B23-48FE-9B4D-6F7FE2235096}"/>
            </c:ext>
          </c:extLst>
        </c:ser>
        <c:dLbls>
          <c:showLegendKey val="0"/>
          <c:showVal val="0"/>
          <c:showCatName val="0"/>
          <c:showSerName val="0"/>
          <c:showPercent val="0"/>
          <c:showBubbleSize val="0"/>
        </c:dLbls>
        <c:gapWidth val="150"/>
        <c:overlap val="100"/>
        <c:axId val="365185144"/>
        <c:axId val="365185536"/>
      </c:barChart>
      <c:catAx>
        <c:axId val="365185144"/>
        <c:scaling>
          <c:orientation val="minMax"/>
        </c:scaling>
        <c:delete val="1"/>
        <c:axPos val="b"/>
        <c:numFmt formatCode="General" sourceLinked="1"/>
        <c:majorTickMark val="none"/>
        <c:minorTickMark val="none"/>
        <c:tickLblPos val="nextTo"/>
        <c:crossAx val="365185536"/>
        <c:crosses val="autoZero"/>
        <c:auto val="1"/>
        <c:lblAlgn val="ctr"/>
        <c:lblOffset val="100"/>
        <c:noMultiLvlLbl val="0"/>
      </c:catAx>
      <c:valAx>
        <c:axId val="365185536"/>
        <c:scaling>
          <c:orientation val="minMax"/>
          <c:max val="105000000"/>
          <c:min val="0"/>
        </c:scaling>
        <c:delete val="1"/>
        <c:axPos val="l"/>
        <c:numFmt formatCode="#,##0;&quot;▲ &quot;#,##0" sourceLinked="1"/>
        <c:majorTickMark val="none"/>
        <c:minorTickMark val="none"/>
        <c:tickLblPos val="nextTo"/>
        <c:crossAx val="365185144"/>
        <c:crosses val="autoZero"/>
        <c:crossBetween val="between"/>
      </c:valAx>
      <c:spPr>
        <a:noFill/>
        <a:ln>
          <a:noFill/>
        </a:ln>
        <a:effectLst/>
      </c:spPr>
    </c:plotArea>
    <c:plotVisOnly val="1"/>
    <c:dispBlanksAs val="gap"/>
    <c:showDLblsOverMax val="0"/>
  </c:chart>
  <c:spPr>
    <a:noFill/>
    <a:ln>
      <a:noFill/>
    </a:ln>
    <a:effectLst/>
  </c:spPr>
  <c:txPr>
    <a:bodyPr/>
    <a:lstStyle/>
    <a:p>
      <a:pPr>
        <a:defRPr sz="8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Sheet1!$E$21</c:f>
              <c:strCache>
                <c:ptCount val="1"/>
                <c:pt idx="0">
                  <c:v>民生費</c:v>
                </c:pt>
              </c:strCache>
            </c:strRef>
          </c:tx>
          <c: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6200000" scaled="1"/>
              <a:tileRect/>
            </a:gradFill>
            <a:ln>
              <a:solidFill>
                <a:schemeClr val="tx1">
                  <a:lumMod val="50000"/>
                  <a:lumOff val="50000"/>
                </a:schemeClr>
              </a:solidFill>
            </a:ln>
            <a:effectLst/>
          </c:spPr>
          <c:invertIfNegative val="0"/>
          <c:dLbls>
            <c:dLbl>
              <c:idx val="0"/>
              <c:layout>
                <c:manualLayout>
                  <c:x val="-4.8073402978397407E-17"/>
                  <c:y val="-2.382938411153402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6839-4654-BAAF-077D1DDEA4E4}"/>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Sheet1!$G$21</c:f>
              <c:numCache>
                <c:formatCode>#,##0;"▲ "#,##0</c:formatCode>
                <c:ptCount val="1"/>
                <c:pt idx="0">
                  <c:v>25254815</c:v>
                </c:pt>
              </c:numCache>
            </c:numRef>
          </c:val>
          <c:extLst>
            <c:ext xmlns:c16="http://schemas.microsoft.com/office/drawing/2014/chart" uri="{C3380CC4-5D6E-409C-BE32-E72D297353CC}">
              <c16:uniqueId val="{00000001-6839-4654-BAAF-077D1DDEA4E4}"/>
            </c:ext>
          </c:extLst>
        </c:ser>
        <c:ser>
          <c:idx val="1"/>
          <c:order val="1"/>
          <c:tx>
            <c:strRef>
              <c:f>Sheet1!$E$22</c:f>
              <c:strCache>
                <c:ptCount val="1"/>
                <c:pt idx="0">
                  <c:v>衛生費</c:v>
                </c:pt>
              </c:strCache>
            </c:strRef>
          </c:tx>
          <c:spPr>
            <a:noFill/>
            <a:ln>
              <a:solidFill>
                <a:schemeClr val="tx1">
                  <a:lumMod val="50000"/>
                  <a:lumOff val="50000"/>
                </a:schemeClr>
              </a:solid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Sheet1!$G$22</c:f>
              <c:numCache>
                <c:formatCode>#,##0;"▲ "#,##0</c:formatCode>
                <c:ptCount val="1"/>
                <c:pt idx="0">
                  <c:v>6301793</c:v>
                </c:pt>
              </c:numCache>
            </c:numRef>
          </c:val>
          <c:extLst>
            <c:ext xmlns:c16="http://schemas.microsoft.com/office/drawing/2014/chart" uri="{C3380CC4-5D6E-409C-BE32-E72D297353CC}">
              <c16:uniqueId val="{00000002-6839-4654-BAAF-077D1DDEA4E4}"/>
            </c:ext>
          </c:extLst>
        </c:ser>
        <c:ser>
          <c:idx val="2"/>
          <c:order val="2"/>
          <c:tx>
            <c:strRef>
              <c:f>Sheet1!$E$23</c:f>
              <c:strCache>
                <c:ptCount val="1"/>
                <c:pt idx="0">
                  <c:v>総務・議会費</c:v>
                </c:pt>
              </c:strCache>
            </c:strRef>
          </c:tx>
          <c:spPr>
            <a:noFill/>
            <a:ln>
              <a:solidFill>
                <a:schemeClr val="tx1">
                  <a:lumMod val="50000"/>
                  <a:lumOff val="50000"/>
                </a:schemeClr>
              </a:solidFill>
            </a:ln>
            <a:effectLst/>
          </c:spPr>
          <c:invertIfNegative val="0"/>
          <c:val>
            <c:numRef>
              <c:f>Sheet1!$G$23</c:f>
              <c:numCache>
                <c:formatCode>#,##0;"▲ "#,##0</c:formatCode>
                <c:ptCount val="1"/>
                <c:pt idx="0">
                  <c:v>10059946</c:v>
                </c:pt>
              </c:numCache>
            </c:numRef>
          </c:val>
          <c:extLst>
            <c:ext xmlns:c16="http://schemas.microsoft.com/office/drawing/2014/chart" uri="{C3380CC4-5D6E-409C-BE32-E72D297353CC}">
              <c16:uniqueId val="{00000003-6839-4654-BAAF-077D1DDEA4E4}"/>
            </c:ext>
          </c:extLst>
        </c:ser>
        <c:ser>
          <c:idx val="3"/>
          <c:order val="3"/>
          <c:tx>
            <c:strRef>
              <c:f>Sheet1!$E$24</c:f>
              <c:strCache>
                <c:ptCount val="1"/>
                <c:pt idx="0">
                  <c:v>商工・労働費</c:v>
                </c:pt>
              </c:strCache>
            </c:strRef>
          </c:tx>
          <c:spPr>
            <a:noFill/>
            <a:ln>
              <a:solidFill>
                <a:schemeClr val="tx1">
                  <a:lumMod val="50000"/>
                  <a:lumOff val="50000"/>
                </a:schemeClr>
              </a:solidFill>
            </a:ln>
            <a:effectLst/>
          </c:spPr>
          <c:invertIfNegative val="0"/>
          <c:val>
            <c:numRef>
              <c:f>Sheet1!$G$24</c:f>
              <c:numCache>
                <c:formatCode>#,##0;"▲ "#,##0</c:formatCode>
                <c:ptCount val="1"/>
                <c:pt idx="0">
                  <c:v>5915768</c:v>
                </c:pt>
              </c:numCache>
            </c:numRef>
          </c:val>
          <c:extLst>
            <c:ext xmlns:c16="http://schemas.microsoft.com/office/drawing/2014/chart" uri="{C3380CC4-5D6E-409C-BE32-E72D297353CC}">
              <c16:uniqueId val="{00000004-6839-4654-BAAF-077D1DDEA4E4}"/>
            </c:ext>
          </c:extLst>
        </c:ser>
        <c:ser>
          <c:idx val="4"/>
          <c:order val="4"/>
          <c:tx>
            <c:strRef>
              <c:f>Sheet1!$E$25</c:f>
              <c:strCache>
                <c:ptCount val="1"/>
                <c:pt idx="0">
                  <c:v>土木・農林水産費</c:v>
                </c:pt>
              </c:strCache>
            </c:strRef>
          </c:tx>
          <c: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ln>
              <a:solidFill>
                <a:schemeClr val="tx1">
                  <a:lumMod val="50000"/>
                  <a:lumOff val="50000"/>
                </a:schemeClr>
              </a:solidFill>
            </a:ln>
            <a:effectLst/>
          </c:spPr>
          <c:invertIfNegative val="0"/>
          <c:val>
            <c:numRef>
              <c:f>Sheet1!$G$25</c:f>
              <c:numCache>
                <c:formatCode>#,##0;"▲ "#,##0</c:formatCode>
                <c:ptCount val="1"/>
                <c:pt idx="0">
                  <c:v>14925381</c:v>
                </c:pt>
              </c:numCache>
            </c:numRef>
          </c:val>
          <c:extLst>
            <c:ext xmlns:c16="http://schemas.microsoft.com/office/drawing/2014/chart" uri="{C3380CC4-5D6E-409C-BE32-E72D297353CC}">
              <c16:uniqueId val="{00000005-6839-4654-BAAF-077D1DDEA4E4}"/>
            </c:ext>
          </c:extLst>
        </c:ser>
        <c:ser>
          <c:idx val="5"/>
          <c:order val="5"/>
          <c:tx>
            <c:strRef>
              <c:f>Sheet1!$E$26</c:f>
              <c:strCache>
                <c:ptCount val="1"/>
                <c:pt idx="0">
                  <c:v>警察・消防費</c:v>
                </c:pt>
              </c:strCache>
            </c:strRef>
          </c:tx>
          <c:spPr>
            <a:solidFill>
              <a:sysClr val="window" lastClr="FFFFFF"/>
            </a:solidFill>
            <a:ln>
              <a:solidFill>
                <a:schemeClr val="tx1">
                  <a:lumMod val="50000"/>
                  <a:lumOff val="50000"/>
                </a:schemeClr>
              </a:solidFill>
            </a:ln>
            <a:effectLst/>
          </c:spPr>
          <c:invertIfNegative val="0"/>
          <c:val>
            <c:numRef>
              <c:f>Sheet1!$G$26</c:f>
              <c:numCache>
                <c:formatCode>#,##0;"▲ "#,##0</c:formatCode>
                <c:ptCount val="1"/>
                <c:pt idx="0">
                  <c:v>5327988</c:v>
                </c:pt>
              </c:numCache>
            </c:numRef>
          </c:val>
          <c:extLst>
            <c:ext xmlns:c16="http://schemas.microsoft.com/office/drawing/2014/chart" uri="{C3380CC4-5D6E-409C-BE32-E72D297353CC}">
              <c16:uniqueId val="{00000006-6839-4654-BAAF-077D1DDEA4E4}"/>
            </c:ext>
          </c:extLst>
        </c:ser>
        <c:ser>
          <c:idx val="6"/>
          <c:order val="6"/>
          <c:tx>
            <c:strRef>
              <c:f>Sheet1!$E$27</c:f>
              <c:strCache>
                <c:ptCount val="1"/>
                <c:pt idx="0">
                  <c:v>教育費</c:v>
                </c:pt>
              </c:strCache>
            </c:strRef>
          </c:tx>
          <c:spPr>
            <a:gradFill flip="none" rotWithShape="1">
              <a:gsLst>
                <a:gs pos="0">
                  <a:schemeClr val="accent3">
                    <a:lumMod val="5000"/>
                    <a:lumOff val="95000"/>
                  </a:schemeClr>
                </a:gs>
                <a:gs pos="40000">
                  <a:srgbClr val="FDFDC9"/>
                </a:gs>
                <a:gs pos="100000">
                  <a:srgbClr val="FFFF99"/>
                </a:gs>
              </a:gsLst>
              <a:lin ang="16200000" scaled="1"/>
              <a:tileRect/>
            </a:gradFill>
            <a:ln>
              <a:solidFill>
                <a:schemeClr val="tx1">
                  <a:lumMod val="50000"/>
                  <a:lumOff val="50000"/>
                </a:schemeClr>
              </a:solid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Sheet1!$G$27</c:f>
              <c:numCache>
                <c:formatCode>#,##0;"▲ "#,##0</c:formatCode>
                <c:ptCount val="1"/>
                <c:pt idx="0">
                  <c:v>16795536</c:v>
                </c:pt>
              </c:numCache>
            </c:numRef>
          </c:val>
          <c:extLst>
            <c:ext xmlns:c16="http://schemas.microsoft.com/office/drawing/2014/chart" uri="{C3380CC4-5D6E-409C-BE32-E72D297353CC}">
              <c16:uniqueId val="{00000007-6839-4654-BAAF-077D1DDEA4E4}"/>
            </c:ext>
          </c:extLst>
        </c:ser>
        <c:ser>
          <c:idx val="7"/>
          <c:order val="7"/>
          <c:tx>
            <c:strRef>
              <c:f>Sheet1!$E$28</c:f>
              <c:strCache>
                <c:ptCount val="1"/>
                <c:pt idx="0">
                  <c:v>その他</c:v>
                </c:pt>
              </c:strCache>
            </c:strRef>
          </c:tx>
          <c:spPr>
            <a:solidFill>
              <a:schemeClr val="bg1"/>
            </a:solidFill>
            <a:ln>
              <a:solidFill>
                <a:schemeClr val="tx1">
                  <a:lumMod val="50000"/>
                  <a:lumOff val="50000"/>
                </a:schemeClr>
              </a:solid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Sheet1!$G$28</c:f>
              <c:numCache>
                <c:formatCode>#,##0;"▲ "#,##0</c:formatCode>
                <c:ptCount val="1"/>
                <c:pt idx="0">
                  <c:v>13823998</c:v>
                </c:pt>
              </c:numCache>
            </c:numRef>
          </c:val>
          <c:extLst>
            <c:ext xmlns:c16="http://schemas.microsoft.com/office/drawing/2014/chart" uri="{C3380CC4-5D6E-409C-BE32-E72D297353CC}">
              <c16:uniqueId val="{00000008-6839-4654-BAAF-077D1DDEA4E4}"/>
            </c:ext>
          </c:extLst>
        </c:ser>
        <c:dLbls>
          <c:showLegendKey val="0"/>
          <c:showVal val="0"/>
          <c:showCatName val="0"/>
          <c:showSerName val="0"/>
          <c:showPercent val="0"/>
          <c:showBubbleSize val="0"/>
        </c:dLbls>
        <c:gapWidth val="150"/>
        <c:overlap val="100"/>
        <c:axId val="365186320"/>
        <c:axId val="365186712"/>
      </c:barChart>
      <c:catAx>
        <c:axId val="365186320"/>
        <c:scaling>
          <c:orientation val="minMax"/>
        </c:scaling>
        <c:delete val="1"/>
        <c:axPos val="b"/>
        <c:numFmt formatCode="General" sourceLinked="1"/>
        <c:majorTickMark val="none"/>
        <c:minorTickMark val="none"/>
        <c:tickLblPos val="nextTo"/>
        <c:crossAx val="365186712"/>
        <c:crosses val="autoZero"/>
        <c:auto val="1"/>
        <c:lblAlgn val="ctr"/>
        <c:lblOffset val="100"/>
        <c:noMultiLvlLbl val="0"/>
      </c:catAx>
      <c:valAx>
        <c:axId val="365186712"/>
        <c:scaling>
          <c:orientation val="minMax"/>
          <c:max val="105000000"/>
          <c:min val="0"/>
        </c:scaling>
        <c:delete val="1"/>
        <c:axPos val="l"/>
        <c:numFmt formatCode="#,##0;&quot;▲ &quot;#,##0" sourceLinked="1"/>
        <c:majorTickMark val="none"/>
        <c:minorTickMark val="none"/>
        <c:tickLblPos val="nextTo"/>
        <c:crossAx val="365186320"/>
        <c:crosses val="autoZero"/>
        <c:crossBetween val="between"/>
      </c:valAx>
      <c:spPr>
        <a:noFill/>
        <a:ln>
          <a:noFill/>
        </a:ln>
        <a:effectLst/>
      </c:spPr>
    </c:plotArea>
    <c:plotVisOnly val="1"/>
    <c:dispBlanksAs val="gap"/>
    <c:showDLblsOverMax val="0"/>
  </c:chart>
  <c:spPr>
    <a:noFill/>
    <a:ln>
      <a:noFill/>
    </a:ln>
    <a:effectLst/>
  </c:spPr>
  <c:txPr>
    <a:bodyPr/>
    <a:lstStyle/>
    <a:p>
      <a:pPr>
        <a:defRPr sz="8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H27歳出入の構成!$A$21</c:f>
              <c:strCache>
                <c:ptCount val="1"/>
                <c:pt idx="0">
                  <c:v>地方税等</c:v>
                </c:pt>
              </c:strCache>
            </c:strRef>
          </c:tx>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H27歳出入の構成!$C$21</c:f>
              <c:numCache>
                <c:formatCode>#,##0;"▲ "#,##0</c:formatCode>
                <c:ptCount val="1"/>
                <c:pt idx="0">
                  <c:v>41777809</c:v>
                </c:pt>
              </c:numCache>
            </c:numRef>
          </c:val>
          <c:extLst>
            <c:ext xmlns:c16="http://schemas.microsoft.com/office/drawing/2014/chart" uri="{C3380CC4-5D6E-409C-BE32-E72D297353CC}">
              <c16:uniqueId val="{00000000-896A-4EA7-A2F2-DC59406B9FD7}"/>
            </c:ext>
          </c:extLst>
        </c:ser>
        <c:ser>
          <c:idx val="1"/>
          <c:order val="1"/>
          <c:tx>
            <c:strRef>
              <c:f>H27歳出入の構成!$A$22</c:f>
              <c:strCache>
                <c:ptCount val="1"/>
                <c:pt idx="0">
                  <c:v>地方交付税等</c:v>
                </c:pt>
              </c:strCache>
            </c:strRef>
          </c:tx>
          <c:spPr>
            <a:noFill/>
            <a:ln>
              <a:solidFill>
                <a:schemeClr val="tx1">
                  <a:lumMod val="50000"/>
                  <a:lumOff val="50000"/>
                </a:schemeClr>
              </a:solidFill>
            </a:ln>
            <a:effectLst/>
          </c:spPr>
          <c:invertIfNegative val="0"/>
          <c:dLbls>
            <c:dLbl>
              <c:idx val="0"/>
              <c:layout>
                <c:manualLayout>
                  <c:x val="0"/>
                  <c:y val="-2.116870856501376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896A-4EA7-A2F2-DC59406B9FD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H27歳出入の構成!$C$22</c:f>
              <c:numCache>
                <c:formatCode>#,##0;"▲ "#,##0</c:formatCode>
                <c:ptCount val="1"/>
                <c:pt idx="0">
                  <c:v>17509508</c:v>
                </c:pt>
              </c:numCache>
            </c:numRef>
          </c:val>
          <c:extLst>
            <c:ext xmlns:c16="http://schemas.microsoft.com/office/drawing/2014/chart" uri="{C3380CC4-5D6E-409C-BE32-E72D297353CC}">
              <c16:uniqueId val="{00000002-896A-4EA7-A2F2-DC59406B9FD7}"/>
            </c:ext>
          </c:extLst>
        </c:ser>
        <c:ser>
          <c:idx val="2"/>
          <c:order val="2"/>
          <c:tx>
            <c:strRef>
              <c:f>H27歳出入の構成!$A$23</c:f>
              <c:strCache>
                <c:ptCount val="1"/>
                <c:pt idx="0">
                  <c:v>地方債</c:v>
                </c:pt>
              </c:strCache>
            </c:strRef>
          </c:tx>
          <c:spPr>
            <a:noFill/>
            <a:ln>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H27歳出入の構成!$C$23</c:f>
              <c:numCache>
                <c:formatCode>#,##0;"▲ "#,##0</c:formatCode>
                <c:ptCount val="1"/>
                <c:pt idx="0">
                  <c:v>10688010</c:v>
                </c:pt>
              </c:numCache>
            </c:numRef>
          </c:val>
          <c:extLst>
            <c:ext xmlns:c16="http://schemas.microsoft.com/office/drawing/2014/chart" uri="{C3380CC4-5D6E-409C-BE32-E72D297353CC}">
              <c16:uniqueId val="{00000003-896A-4EA7-A2F2-DC59406B9FD7}"/>
            </c:ext>
          </c:extLst>
        </c:ser>
        <c:ser>
          <c:idx val="3"/>
          <c:order val="3"/>
          <c:tx>
            <c:strRef>
              <c:f>H27歳出入の構成!$A$24</c:f>
              <c:strCache>
                <c:ptCount val="1"/>
                <c:pt idx="0">
                  <c:v>国庫支出金</c:v>
                </c:pt>
              </c:strCache>
            </c:strRef>
          </c:tx>
          <c:spPr>
            <a:noFill/>
            <a:ln>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H27歳出入の構成!$C$24</c:f>
              <c:numCache>
                <c:formatCode>#,##0;"▲ "#,##0</c:formatCode>
                <c:ptCount val="1"/>
                <c:pt idx="0">
                  <c:v>15282155</c:v>
                </c:pt>
              </c:numCache>
            </c:numRef>
          </c:val>
          <c:extLst>
            <c:ext xmlns:c16="http://schemas.microsoft.com/office/drawing/2014/chart" uri="{C3380CC4-5D6E-409C-BE32-E72D297353CC}">
              <c16:uniqueId val="{00000004-896A-4EA7-A2F2-DC59406B9FD7}"/>
            </c:ext>
          </c:extLst>
        </c:ser>
        <c:ser>
          <c:idx val="4"/>
          <c:order val="4"/>
          <c:tx>
            <c:strRef>
              <c:f>H27歳出入の構成!$A$25</c:f>
              <c:strCache>
                <c:ptCount val="1"/>
                <c:pt idx="0">
                  <c:v>その他</c:v>
                </c:pt>
              </c:strCache>
            </c:strRef>
          </c:tx>
          <c:spPr>
            <a:noFill/>
            <a:ln>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H27歳出入の構成!$C$25</c:f>
              <c:numCache>
                <c:formatCode>#,##0;"▲ "#,##0</c:formatCode>
                <c:ptCount val="1"/>
                <c:pt idx="0">
                  <c:v>16660013</c:v>
                </c:pt>
              </c:numCache>
            </c:numRef>
          </c:val>
          <c:extLst>
            <c:ext xmlns:c16="http://schemas.microsoft.com/office/drawing/2014/chart" uri="{C3380CC4-5D6E-409C-BE32-E72D297353CC}">
              <c16:uniqueId val="{00000005-896A-4EA7-A2F2-DC59406B9FD7}"/>
            </c:ext>
          </c:extLst>
        </c:ser>
        <c:ser>
          <c:idx val="5"/>
          <c:order val="5"/>
          <c:tx>
            <c:strRef>
              <c:f>H27歳出入の構成!$A$26</c:f>
              <c:strCache>
                <c:ptCount val="1"/>
              </c:strCache>
            </c:strRef>
          </c:tx>
          <c:spPr>
            <a:solidFill>
              <a:schemeClr val="accent6"/>
            </a:solidFill>
            <a:ln>
              <a:noFill/>
            </a:ln>
            <a:effectLst/>
          </c:spPr>
          <c:invertIfNegative val="0"/>
          <c:val>
            <c:numRef>
              <c:f>H27歳出入の構成!$C$26</c:f>
              <c:numCache>
                <c:formatCode>General</c:formatCode>
                <c:ptCount val="1"/>
              </c:numCache>
            </c:numRef>
          </c:val>
          <c:extLst>
            <c:ext xmlns:c16="http://schemas.microsoft.com/office/drawing/2014/chart" uri="{C3380CC4-5D6E-409C-BE32-E72D297353CC}">
              <c16:uniqueId val="{00000006-896A-4EA7-A2F2-DC59406B9FD7}"/>
            </c:ext>
          </c:extLst>
        </c:ser>
        <c:ser>
          <c:idx val="6"/>
          <c:order val="6"/>
          <c:tx>
            <c:strRef>
              <c:f>H27歳出入の構成!$A$27</c:f>
              <c:strCache>
                <c:ptCount val="1"/>
              </c:strCache>
            </c:strRef>
          </c:tx>
          <c:spPr>
            <a:solidFill>
              <a:schemeClr val="accent1">
                <a:lumMod val="60000"/>
              </a:schemeClr>
            </a:solidFill>
            <a:ln>
              <a:noFill/>
            </a:ln>
            <a:effectLst/>
          </c:spPr>
          <c:invertIfNegative val="0"/>
          <c:val>
            <c:numRef>
              <c:f>H27歳出入の構成!$C$27</c:f>
              <c:numCache>
                <c:formatCode>General</c:formatCode>
                <c:ptCount val="1"/>
              </c:numCache>
            </c:numRef>
          </c:val>
          <c:extLst>
            <c:ext xmlns:c16="http://schemas.microsoft.com/office/drawing/2014/chart" uri="{C3380CC4-5D6E-409C-BE32-E72D297353CC}">
              <c16:uniqueId val="{00000007-896A-4EA7-A2F2-DC59406B9FD7}"/>
            </c:ext>
          </c:extLst>
        </c:ser>
        <c:ser>
          <c:idx val="7"/>
          <c:order val="7"/>
          <c:tx>
            <c:strRef>
              <c:f>H27歳出入の構成!$A$28</c:f>
              <c:strCache>
                <c:ptCount val="1"/>
              </c:strCache>
            </c:strRef>
          </c:tx>
          <c:spPr>
            <a:solidFill>
              <a:schemeClr val="accent2">
                <a:lumMod val="60000"/>
              </a:schemeClr>
            </a:solidFill>
            <a:ln>
              <a:noFill/>
            </a:ln>
            <a:effectLst/>
          </c:spPr>
          <c:invertIfNegative val="0"/>
          <c:val>
            <c:numRef>
              <c:f>H27歳出入の構成!$C$28</c:f>
              <c:numCache>
                <c:formatCode>General</c:formatCode>
                <c:ptCount val="1"/>
              </c:numCache>
            </c:numRef>
          </c:val>
          <c:extLst>
            <c:ext xmlns:c16="http://schemas.microsoft.com/office/drawing/2014/chart" uri="{C3380CC4-5D6E-409C-BE32-E72D297353CC}">
              <c16:uniqueId val="{00000008-896A-4EA7-A2F2-DC59406B9FD7}"/>
            </c:ext>
          </c:extLst>
        </c:ser>
        <c:dLbls>
          <c:showLegendKey val="0"/>
          <c:showVal val="0"/>
          <c:showCatName val="0"/>
          <c:showSerName val="0"/>
          <c:showPercent val="0"/>
          <c:showBubbleSize val="0"/>
        </c:dLbls>
        <c:gapWidth val="150"/>
        <c:overlap val="100"/>
        <c:axId val="365187496"/>
        <c:axId val="365187888"/>
      </c:barChart>
      <c:catAx>
        <c:axId val="365187496"/>
        <c:scaling>
          <c:orientation val="minMax"/>
        </c:scaling>
        <c:delete val="1"/>
        <c:axPos val="b"/>
        <c:numFmt formatCode="General" sourceLinked="1"/>
        <c:majorTickMark val="none"/>
        <c:minorTickMark val="none"/>
        <c:tickLblPos val="nextTo"/>
        <c:crossAx val="365187888"/>
        <c:crosses val="autoZero"/>
        <c:auto val="1"/>
        <c:lblAlgn val="ctr"/>
        <c:lblOffset val="100"/>
        <c:noMultiLvlLbl val="0"/>
      </c:catAx>
      <c:valAx>
        <c:axId val="365187888"/>
        <c:scaling>
          <c:orientation val="minMax"/>
          <c:max val="105000000"/>
          <c:min val="0"/>
        </c:scaling>
        <c:delete val="1"/>
        <c:axPos val="l"/>
        <c:numFmt formatCode="#,##0;&quot;▲ &quot;#,##0" sourceLinked="1"/>
        <c:majorTickMark val="none"/>
        <c:minorTickMark val="none"/>
        <c:tickLblPos val="nextTo"/>
        <c:crossAx val="365187496"/>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メイリオ" panose="020B0604030504040204" pitchFamily="50" charset="-128"/>
          <a:ea typeface="メイリオ" panose="020B0604030504040204" pitchFamily="50" charset="-128"/>
          <a:cs typeface="メイリオ" panose="020B0604030504040204" pitchFamily="50" charset="-128"/>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11592300962378E-2"/>
          <c:y val="8.1185546195684355E-2"/>
          <c:w val="0.88454396325459317"/>
          <c:h val="0.81382387050714522"/>
        </c:manualLayout>
      </c:layout>
      <c:barChart>
        <c:barDir val="col"/>
        <c:grouping val="stacked"/>
        <c:varyColors val="0"/>
        <c:ser>
          <c:idx val="0"/>
          <c:order val="0"/>
          <c:tx>
            <c:strRef>
              <c:f>指定管理者・地独法!$B$15</c:f>
              <c:strCache>
                <c:ptCount val="1"/>
                <c:pt idx="0">
                  <c:v>大学</c:v>
                </c:pt>
              </c:strCache>
            </c:strRef>
          </c:tx>
          <c:spPr>
            <a:solidFill>
              <a:schemeClr val="accent1"/>
            </a:solidFill>
            <a:ln>
              <a:noFill/>
            </a:ln>
            <a:effectLst/>
          </c:spPr>
          <c:invertIfNegative val="0"/>
          <c:dLbls>
            <c:dLbl>
              <c:idx val="0"/>
              <c:layout>
                <c:manualLayout>
                  <c:x val="5.277777777777775E-2"/>
                  <c:y val="-3.00601202404810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37-4D86-B0BA-9A0C6934269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指定管理者・地独法!$C$14:$I$14</c:f>
              <c:strCache>
                <c:ptCount val="7"/>
                <c:pt idx="0">
                  <c:v>2004年</c:v>
                </c:pt>
                <c:pt idx="1">
                  <c:v>2006年</c:v>
                </c:pt>
                <c:pt idx="2">
                  <c:v>2009年</c:v>
                </c:pt>
                <c:pt idx="3">
                  <c:v>2012年</c:v>
                </c:pt>
                <c:pt idx="4">
                  <c:v>2015年</c:v>
                </c:pt>
                <c:pt idx="5">
                  <c:v>2018年</c:v>
                </c:pt>
                <c:pt idx="6">
                  <c:v>2021年</c:v>
                </c:pt>
              </c:strCache>
            </c:strRef>
          </c:cat>
          <c:val>
            <c:numRef>
              <c:f>指定管理者・地独法!$C$15:$I$15</c:f>
              <c:numCache>
                <c:formatCode>#,##0_ </c:formatCode>
                <c:ptCount val="7"/>
                <c:pt idx="0">
                  <c:v>1</c:v>
                </c:pt>
                <c:pt idx="1">
                  <c:v>22</c:v>
                </c:pt>
                <c:pt idx="2">
                  <c:v>45</c:v>
                </c:pt>
                <c:pt idx="3">
                  <c:v>59</c:v>
                </c:pt>
                <c:pt idx="4">
                  <c:v>66</c:v>
                </c:pt>
                <c:pt idx="5">
                  <c:v>70</c:v>
                </c:pt>
                <c:pt idx="6">
                  <c:v>80</c:v>
                </c:pt>
              </c:numCache>
            </c:numRef>
          </c:val>
          <c:extLst>
            <c:ext xmlns:c16="http://schemas.microsoft.com/office/drawing/2014/chart" uri="{C3380CC4-5D6E-409C-BE32-E72D297353CC}">
              <c16:uniqueId val="{00000001-9937-4D86-B0BA-9A0C6934269A}"/>
            </c:ext>
          </c:extLst>
        </c:ser>
        <c:ser>
          <c:idx val="1"/>
          <c:order val="1"/>
          <c:tx>
            <c:strRef>
              <c:f>指定管理者・地独法!$B$16</c:f>
              <c:strCache>
                <c:ptCount val="1"/>
                <c:pt idx="0">
                  <c:v>公営企業</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指定管理者・地独法!$C$14:$I$14</c:f>
              <c:strCache>
                <c:ptCount val="7"/>
                <c:pt idx="0">
                  <c:v>2004年</c:v>
                </c:pt>
                <c:pt idx="1">
                  <c:v>2006年</c:v>
                </c:pt>
                <c:pt idx="2">
                  <c:v>2009年</c:v>
                </c:pt>
                <c:pt idx="3">
                  <c:v>2012年</c:v>
                </c:pt>
                <c:pt idx="4">
                  <c:v>2015年</c:v>
                </c:pt>
                <c:pt idx="5">
                  <c:v>2018年</c:v>
                </c:pt>
                <c:pt idx="6">
                  <c:v>2021年</c:v>
                </c:pt>
              </c:strCache>
            </c:strRef>
          </c:cat>
          <c:val>
            <c:numRef>
              <c:f>指定管理者・地独法!$C$16:$I$16</c:f>
              <c:numCache>
                <c:formatCode>#,##0_ </c:formatCode>
                <c:ptCount val="7"/>
                <c:pt idx="1">
                  <c:v>3</c:v>
                </c:pt>
                <c:pt idx="2">
                  <c:v>10</c:v>
                </c:pt>
                <c:pt idx="3">
                  <c:v>35</c:v>
                </c:pt>
                <c:pt idx="4">
                  <c:v>45</c:v>
                </c:pt>
                <c:pt idx="5">
                  <c:v>53</c:v>
                </c:pt>
                <c:pt idx="6">
                  <c:v>63</c:v>
                </c:pt>
              </c:numCache>
            </c:numRef>
          </c:val>
          <c:extLst>
            <c:ext xmlns:c16="http://schemas.microsoft.com/office/drawing/2014/chart" uri="{C3380CC4-5D6E-409C-BE32-E72D297353CC}">
              <c16:uniqueId val="{00000002-9937-4D86-B0BA-9A0C6934269A}"/>
            </c:ext>
          </c:extLst>
        </c:ser>
        <c:ser>
          <c:idx val="2"/>
          <c:order val="2"/>
          <c:tx>
            <c:strRef>
              <c:f>指定管理者・地独法!$B$17</c:f>
              <c:strCache>
                <c:ptCount val="1"/>
                <c:pt idx="0">
                  <c:v>試験研究機関</c:v>
                </c:pt>
              </c:strCache>
            </c:strRef>
          </c:tx>
          <c:spPr>
            <a:solidFill>
              <a:schemeClr val="accent3"/>
            </a:solidFill>
            <a:ln>
              <a:noFill/>
            </a:ln>
            <a:effectLst/>
          </c:spPr>
          <c:invertIfNegative val="0"/>
          <c:dLbls>
            <c:dLbl>
              <c:idx val="1"/>
              <c:layout>
                <c:manualLayout>
                  <c:x val="5.5555555555555552E-2"/>
                  <c:y val="-4.00801603206412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37-4D86-B0BA-9A0C6934269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指定管理者・地独法!$C$14:$I$14</c:f>
              <c:strCache>
                <c:ptCount val="7"/>
                <c:pt idx="0">
                  <c:v>2004年</c:v>
                </c:pt>
                <c:pt idx="1">
                  <c:v>2006年</c:v>
                </c:pt>
                <c:pt idx="2">
                  <c:v>2009年</c:v>
                </c:pt>
                <c:pt idx="3">
                  <c:v>2012年</c:v>
                </c:pt>
                <c:pt idx="4">
                  <c:v>2015年</c:v>
                </c:pt>
                <c:pt idx="5">
                  <c:v>2018年</c:v>
                </c:pt>
                <c:pt idx="6">
                  <c:v>2021年</c:v>
                </c:pt>
              </c:strCache>
            </c:strRef>
          </c:cat>
          <c:val>
            <c:numRef>
              <c:f>指定管理者・地独法!$C$17:$I$17</c:f>
              <c:numCache>
                <c:formatCode>#,##0_ </c:formatCode>
                <c:ptCount val="7"/>
                <c:pt idx="1">
                  <c:v>2</c:v>
                </c:pt>
                <c:pt idx="2">
                  <c:v>6</c:v>
                </c:pt>
                <c:pt idx="3">
                  <c:v>9</c:v>
                </c:pt>
                <c:pt idx="4">
                  <c:v>10</c:v>
                </c:pt>
                <c:pt idx="5">
                  <c:v>11</c:v>
                </c:pt>
                <c:pt idx="6">
                  <c:v>11</c:v>
                </c:pt>
              </c:numCache>
            </c:numRef>
          </c:val>
          <c:extLst>
            <c:ext xmlns:c16="http://schemas.microsoft.com/office/drawing/2014/chart" uri="{C3380CC4-5D6E-409C-BE32-E72D297353CC}">
              <c16:uniqueId val="{00000004-9937-4D86-B0BA-9A0C6934269A}"/>
            </c:ext>
          </c:extLst>
        </c:ser>
        <c:ser>
          <c:idx val="3"/>
          <c:order val="3"/>
          <c:tx>
            <c:strRef>
              <c:f>指定管理者・地独法!$B$18</c:f>
              <c:strCache>
                <c:ptCount val="1"/>
                <c:pt idx="0">
                  <c:v>社会福祉施設</c:v>
                </c:pt>
              </c:strCache>
            </c:strRef>
          </c:tx>
          <c:spPr>
            <a:solidFill>
              <a:schemeClr val="accent4"/>
            </a:solidFill>
            <a:ln>
              <a:noFill/>
            </a:ln>
            <a:effectLst/>
          </c:spPr>
          <c:invertIfNegative val="0"/>
          <c:dLbls>
            <c:dLbl>
              <c:idx val="3"/>
              <c:layout>
                <c:manualLayout>
                  <c:x val="4.4444444444444446E-2"/>
                  <c:y val="-3.6740146960587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37-4D86-B0BA-9A0C6934269A}"/>
                </c:ext>
              </c:extLst>
            </c:dLbl>
            <c:dLbl>
              <c:idx val="4"/>
              <c:layout>
                <c:manualLayout>
                  <c:x val="5.5555555555555552E-2"/>
                  <c:y val="-3.0060120240480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37-4D86-B0BA-9A0C6934269A}"/>
                </c:ext>
              </c:extLst>
            </c:dLbl>
            <c:dLbl>
              <c:idx val="5"/>
              <c:layout>
                <c:manualLayout>
                  <c:x val="6.9444444444444337E-2"/>
                  <c:y val="-8.01603206412825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937-4D86-B0BA-9A0C6934269A}"/>
                </c:ext>
              </c:extLst>
            </c:dLbl>
            <c:dLbl>
              <c:idx val="6"/>
              <c:layout>
                <c:manualLayout>
                  <c:x val="-7.2222222222222215E-2"/>
                  <c:y val="5.0100200400801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937-4D86-B0BA-9A0C6934269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指定管理者・地独法!$C$14:$I$14</c:f>
              <c:strCache>
                <c:ptCount val="7"/>
                <c:pt idx="0">
                  <c:v>2004年</c:v>
                </c:pt>
                <c:pt idx="1">
                  <c:v>2006年</c:v>
                </c:pt>
                <c:pt idx="2">
                  <c:v>2009年</c:v>
                </c:pt>
                <c:pt idx="3">
                  <c:v>2012年</c:v>
                </c:pt>
                <c:pt idx="4">
                  <c:v>2015年</c:v>
                </c:pt>
                <c:pt idx="5">
                  <c:v>2018年</c:v>
                </c:pt>
                <c:pt idx="6">
                  <c:v>2021年</c:v>
                </c:pt>
              </c:strCache>
            </c:strRef>
          </c:cat>
          <c:val>
            <c:numRef>
              <c:f>指定管理者・地独法!$C$18:$I$18</c:f>
              <c:numCache>
                <c:formatCode>General</c:formatCode>
                <c:ptCount val="7"/>
                <c:pt idx="3" formatCode="#,##0_ ">
                  <c:v>1</c:v>
                </c:pt>
                <c:pt idx="4" formatCode="#,##0_ ">
                  <c:v>1</c:v>
                </c:pt>
                <c:pt idx="5" formatCode="#,##0_ ">
                  <c:v>1</c:v>
                </c:pt>
                <c:pt idx="6" formatCode="#,##0_ ">
                  <c:v>1</c:v>
                </c:pt>
              </c:numCache>
            </c:numRef>
          </c:val>
          <c:extLst>
            <c:ext xmlns:c16="http://schemas.microsoft.com/office/drawing/2014/chart" uri="{C3380CC4-5D6E-409C-BE32-E72D297353CC}">
              <c16:uniqueId val="{00000009-9937-4D86-B0BA-9A0C6934269A}"/>
            </c:ext>
          </c:extLst>
        </c:ser>
        <c:ser>
          <c:idx val="4"/>
          <c:order val="4"/>
          <c:tx>
            <c:strRef>
              <c:f>指定管理者・地独法!$B$19</c:f>
              <c:strCache>
                <c:ptCount val="1"/>
                <c:pt idx="0">
                  <c:v>博物館、動物園</c:v>
                </c:pt>
              </c:strCache>
            </c:strRef>
          </c:tx>
          <c:spPr>
            <a:solidFill>
              <a:schemeClr val="accent5"/>
            </a:solidFill>
            <a:ln>
              <a:noFill/>
            </a:ln>
            <a:effectLst/>
          </c:spPr>
          <c:invertIfNegative val="0"/>
          <c:dLbls>
            <c:dLbl>
              <c:idx val="6"/>
              <c:layout>
                <c:manualLayout>
                  <c:x val="4.1666666666666664E-2"/>
                  <c:y val="-2.0040080160320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937-4D86-B0BA-9A0C6934269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指定管理者・地独法!$C$14:$I$14</c:f>
              <c:strCache>
                <c:ptCount val="7"/>
                <c:pt idx="0">
                  <c:v>2004年</c:v>
                </c:pt>
                <c:pt idx="1">
                  <c:v>2006年</c:v>
                </c:pt>
                <c:pt idx="2">
                  <c:v>2009年</c:v>
                </c:pt>
                <c:pt idx="3">
                  <c:v>2012年</c:v>
                </c:pt>
                <c:pt idx="4">
                  <c:v>2015年</c:v>
                </c:pt>
                <c:pt idx="5">
                  <c:v>2018年</c:v>
                </c:pt>
                <c:pt idx="6">
                  <c:v>2021年</c:v>
                </c:pt>
              </c:strCache>
            </c:strRef>
          </c:cat>
          <c:val>
            <c:numRef>
              <c:f>指定管理者・地独法!$C$19:$I$19</c:f>
              <c:numCache>
                <c:formatCode>General</c:formatCode>
                <c:ptCount val="7"/>
                <c:pt idx="6" formatCode="#,##0_ ">
                  <c:v>2</c:v>
                </c:pt>
              </c:numCache>
            </c:numRef>
          </c:val>
          <c:extLst>
            <c:ext xmlns:c16="http://schemas.microsoft.com/office/drawing/2014/chart" uri="{C3380CC4-5D6E-409C-BE32-E72D297353CC}">
              <c16:uniqueId val="{0000000B-9937-4D86-B0BA-9A0C6934269A}"/>
            </c:ext>
          </c:extLst>
        </c:ser>
        <c:dLbls>
          <c:showLegendKey val="0"/>
          <c:showVal val="0"/>
          <c:showCatName val="0"/>
          <c:showSerName val="0"/>
          <c:showPercent val="0"/>
          <c:showBubbleSize val="0"/>
        </c:dLbls>
        <c:gapWidth val="219"/>
        <c:overlap val="100"/>
        <c:axId val="199323496"/>
        <c:axId val="342120144"/>
      </c:barChart>
      <c:catAx>
        <c:axId val="199323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42120144"/>
        <c:crosses val="autoZero"/>
        <c:auto val="1"/>
        <c:lblAlgn val="ctr"/>
        <c:lblOffset val="100"/>
        <c:noMultiLvlLbl val="0"/>
      </c:catAx>
      <c:valAx>
        <c:axId val="342120144"/>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9323496"/>
        <c:crosses val="autoZero"/>
        <c:crossBetween val="between"/>
      </c:valAx>
      <c:spPr>
        <a:noFill/>
        <a:ln>
          <a:noFill/>
        </a:ln>
        <a:effectLst/>
      </c:spPr>
    </c:plotArea>
    <c:legend>
      <c:legendPos val="t"/>
      <c:layout>
        <c:manualLayout>
          <c:xMode val="edge"/>
          <c:yMode val="edge"/>
          <c:x val="9.150109361329832E-2"/>
          <c:y val="0.11576837387702187"/>
          <c:w val="0.2058867016622922"/>
          <c:h val="0.28908308557731549"/>
        </c:manualLayout>
      </c:layout>
      <c:overlay val="0"/>
      <c:spPr>
        <a:solidFill>
          <a:schemeClr val="bg1"/>
        </a:solid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solidFill>
        <a:schemeClr val="tx1"/>
      </a:solid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9">
  <a:schemeClr val="accent6"/>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0.75134</cdr:x>
      <cdr:y>0.22457</cdr:y>
    </cdr:from>
    <cdr:to>
      <cdr:x>0.97386</cdr:x>
      <cdr:y>0.28523</cdr:y>
    </cdr:to>
    <cdr:sp macro="" textlink="">
      <cdr:nvSpPr>
        <cdr:cNvPr id="2" name="テキスト ボックス 8"/>
        <cdr:cNvSpPr txBox="1"/>
      </cdr:nvSpPr>
      <cdr:spPr>
        <a:xfrm xmlns:a="http://schemas.openxmlformats.org/drawingml/2006/main">
          <a:off x="4497415" y="533132"/>
          <a:ext cx="1332000" cy="144000"/>
        </a:xfrm>
        <a:prstGeom xmlns:a="http://schemas.openxmlformats.org/drawingml/2006/main" prst="rect">
          <a:avLst/>
        </a:prstGeom>
        <a:solidFill xmlns:a="http://schemas.openxmlformats.org/drawingml/2006/main">
          <a:schemeClr val="lt1"/>
        </a:solidFill>
        <a:ln xmlns:a="http://schemas.openxmlformats.org/drawingml/2006/main" w="12700" cmpd="sng">
          <a:solidFill>
            <a:srgbClr val="0070C0"/>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800" dirty="0">
              <a:solidFill>
                <a:srgbClr val="0070C0"/>
              </a:solidFill>
            </a:rPr>
            <a:t>■</a:t>
          </a:r>
          <a:r>
            <a:rPr kumimoji="1" lang="ja-JP" altLang="en-US" sz="800" dirty="0"/>
            <a:t>　警　察　　　（１１３．８）</a:t>
          </a:r>
        </a:p>
      </cdr:txBody>
    </cdr:sp>
  </cdr:relSizeAnchor>
  <cdr:relSizeAnchor xmlns:cdr="http://schemas.openxmlformats.org/drawingml/2006/chartDrawing">
    <cdr:from>
      <cdr:x>0.75134</cdr:x>
      <cdr:y>0.29782</cdr:y>
    </cdr:from>
    <cdr:to>
      <cdr:x>0.97386</cdr:x>
      <cdr:y>0.35848</cdr:y>
    </cdr:to>
    <cdr:sp macro="" textlink="">
      <cdr:nvSpPr>
        <cdr:cNvPr id="3" name="テキスト ボックス 9"/>
        <cdr:cNvSpPr txBox="1"/>
      </cdr:nvSpPr>
      <cdr:spPr>
        <a:xfrm xmlns:a="http://schemas.openxmlformats.org/drawingml/2006/main">
          <a:off x="4497415" y="707031"/>
          <a:ext cx="1332000" cy="144000"/>
        </a:xfrm>
        <a:prstGeom xmlns:a="http://schemas.openxmlformats.org/drawingml/2006/main" prst="rect">
          <a:avLst/>
        </a:prstGeom>
        <a:solidFill xmlns:a="http://schemas.openxmlformats.org/drawingml/2006/main">
          <a:schemeClr val="lt1"/>
        </a:solidFill>
        <a:ln xmlns:a="http://schemas.openxmlformats.org/drawingml/2006/main" w="12700" cmpd="sng">
          <a:solidFill>
            <a:srgbClr val="7030A0"/>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800" dirty="0">
              <a:solidFill>
                <a:srgbClr val="7030A0"/>
              </a:solidFill>
            </a:rPr>
            <a:t>＊　</a:t>
          </a:r>
          <a:r>
            <a:rPr kumimoji="1" lang="ja-JP" altLang="en-US" sz="800" dirty="0">
              <a:solidFill>
                <a:schemeClr val="tx1"/>
              </a:solidFill>
            </a:rPr>
            <a:t>消　防　　　（１１２．４）</a:t>
          </a:r>
        </a:p>
      </cdr:txBody>
    </cdr:sp>
  </cdr:relSizeAnchor>
  <cdr:relSizeAnchor xmlns:cdr="http://schemas.openxmlformats.org/drawingml/2006/chartDrawing">
    <cdr:from>
      <cdr:x>0.75134</cdr:x>
      <cdr:y>0.53624</cdr:y>
    </cdr:from>
    <cdr:to>
      <cdr:x>0.97386</cdr:x>
      <cdr:y>0.5969</cdr:y>
    </cdr:to>
    <cdr:sp macro="" textlink="">
      <cdr:nvSpPr>
        <cdr:cNvPr id="4" name="テキスト ボックス 10"/>
        <cdr:cNvSpPr txBox="1"/>
      </cdr:nvSpPr>
      <cdr:spPr>
        <a:xfrm xmlns:a="http://schemas.openxmlformats.org/drawingml/2006/main">
          <a:off x="4497415" y="1273027"/>
          <a:ext cx="1332000" cy="144000"/>
        </a:xfrm>
        <a:prstGeom xmlns:a="http://schemas.openxmlformats.org/drawingml/2006/main" prst="rect">
          <a:avLst/>
        </a:prstGeom>
        <a:solidFill xmlns:a="http://schemas.openxmlformats.org/drawingml/2006/main">
          <a:schemeClr val="lt1"/>
        </a:solidFill>
        <a:ln xmlns:a="http://schemas.openxmlformats.org/drawingml/2006/main" w="12700" cmpd="sng">
          <a:solidFill>
            <a:schemeClr val="tx1">
              <a:lumMod val="65000"/>
              <a:lumOff val="35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800" dirty="0">
              <a:solidFill>
                <a:schemeClr val="tx1">
                  <a:lumMod val="65000"/>
                  <a:lumOff val="35000"/>
                </a:schemeClr>
              </a:solidFill>
            </a:rPr>
            <a:t>○</a:t>
          </a:r>
          <a:r>
            <a:rPr kumimoji="1" lang="ja-JP" altLang="en-US" sz="800" dirty="0">
              <a:solidFill>
                <a:srgbClr val="0070C0"/>
              </a:solidFill>
            </a:rPr>
            <a:t>　</a:t>
          </a:r>
          <a:r>
            <a:rPr kumimoji="1" lang="ja-JP" altLang="en-US" sz="800" dirty="0">
              <a:solidFill>
                <a:schemeClr val="tx1"/>
              </a:solidFill>
            </a:rPr>
            <a:t>公営企業　</a:t>
          </a:r>
          <a:r>
            <a:rPr kumimoji="1" lang="ja-JP" altLang="en-US" sz="800" dirty="0"/>
            <a:t>（　８１．７）</a:t>
          </a:r>
        </a:p>
      </cdr:txBody>
    </cdr:sp>
  </cdr:relSizeAnchor>
  <cdr:relSizeAnchor xmlns:cdr="http://schemas.openxmlformats.org/drawingml/2006/chartDrawing">
    <cdr:from>
      <cdr:x>0.75134</cdr:x>
      <cdr:y>0.38845</cdr:y>
    </cdr:from>
    <cdr:to>
      <cdr:x>0.97386</cdr:x>
      <cdr:y>0.44911</cdr:y>
    </cdr:to>
    <cdr:sp macro="" textlink="">
      <cdr:nvSpPr>
        <cdr:cNvPr id="5" name="テキスト ボックス 11"/>
        <cdr:cNvSpPr txBox="1"/>
      </cdr:nvSpPr>
      <cdr:spPr>
        <a:xfrm xmlns:a="http://schemas.openxmlformats.org/drawingml/2006/main">
          <a:off x="4497415" y="922169"/>
          <a:ext cx="1332000" cy="144000"/>
        </a:xfrm>
        <a:prstGeom xmlns:a="http://schemas.openxmlformats.org/drawingml/2006/main" prst="rect">
          <a:avLst/>
        </a:prstGeom>
        <a:solidFill xmlns:a="http://schemas.openxmlformats.org/drawingml/2006/main">
          <a:schemeClr val="lt1"/>
        </a:solidFill>
        <a:ln xmlns:a="http://schemas.openxmlformats.org/drawingml/2006/main" w="12700"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800" dirty="0">
              <a:solidFill>
                <a:schemeClr val="tx1"/>
              </a:solidFill>
            </a:rPr>
            <a:t>◆　総職員　　　（　８５．４）</a:t>
          </a:r>
        </a:p>
      </cdr:txBody>
    </cdr:sp>
  </cdr:relSizeAnchor>
  <cdr:relSizeAnchor xmlns:cdr="http://schemas.openxmlformats.org/drawingml/2006/chartDrawing">
    <cdr:from>
      <cdr:x>0.75134</cdr:x>
      <cdr:y>0.45846</cdr:y>
    </cdr:from>
    <cdr:to>
      <cdr:x>0.97386</cdr:x>
      <cdr:y>0.51911</cdr:y>
    </cdr:to>
    <cdr:sp macro="" textlink="">
      <cdr:nvSpPr>
        <cdr:cNvPr id="6" name="テキスト ボックス 12"/>
        <cdr:cNvSpPr txBox="1"/>
      </cdr:nvSpPr>
      <cdr:spPr>
        <a:xfrm xmlns:a="http://schemas.openxmlformats.org/drawingml/2006/main">
          <a:off x="4497415" y="1088369"/>
          <a:ext cx="1332000" cy="144000"/>
        </a:xfrm>
        <a:prstGeom xmlns:a="http://schemas.openxmlformats.org/drawingml/2006/main" prst="rect">
          <a:avLst/>
        </a:prstGeom>
        <a:solidFill xmlns:a="http://schemas.openxmlformats.org/drawingml/2006/main">
          <a:schemeClr val="lt1"/>
        </a:solidFill>
        <a:ln xmlns:a="http://schemas.openxmlformats.org/drawingml/2006/main" w="12700" cmpd="sng">
          <a:solidFill>
            <a:srgbClr val="00B050"/>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800" dirty="0">
              <a:solidFill>
                <a:srgbClr val="00B050"/>
              </a:solidFill>
            </a:rPr>
            <a:t>▲</a:t>
          </a:r>
          <a:r>
            <a:rPr kumimoji="1" lang="ja-JP" altLang="en-US" sz="800" dirty="0"/>
            <a:t>　教　育　　　（　８３．１）</a:t>
          </a:r>
        </a:p>
      </cdr:txBody>
    </cdr:sp>
  </cdr:relSizeAnchor>
  <cdr:relSizeAnchor xmlns:cdr="http://schemas.openxmlformats.org/drawingml/2006/chartDrawing">
    <cdr:from>
      <cdr:x>0.75134</cdr:x>
      <cdr:y>0.80595</cdr:y>
    </cdr:from>
    <cdr:to>
      <cdr:x>0.97386</cdr:x>
      <cdr:y>0.8666</cdr:y>
    </cdr:to>
    <cdr:sp macro="" textlink="">
      <cdr:nvSpPr>
        <cdr:cNvPr id="7" name="テキスト ボックス 13"/>
        <cdr:cNvSpPr txBox="1"/>
      </cdr:nvSpPr>
      <cdr:spPr>
        <a:xfrm xmlns:a="http://schemas.openxmlformats.org/drawingml/2006/main">
          <a:off x="4497415" y="1913307"/>
          <a:ext cx="1332000" cy="144000"/>
        </a:xfrm>
        <a:prstGeom xmlns:a="http://schemas.openxmlformats.org/drawingml/2006/main" prst="rect">
          <a:avLst/>
        </a:prstGeom>
        <a:solidFill xmlns:a="http://schemas.openxmlformats.org/drawingml/2006/main">
          <a:schemeClr val="lt1"/>
        </a:solidFill>
        <a:ln xmlns:a="http://schemas.openxmlformats.org/drawingml/2006/main" w="12700" cmpd="sng">
          <a:solidFill>
            <a:srgbClr val="FF0000"/>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800" dirty="0">
              <a:solidFill>
                <a:srgbClr val="FF0000"/>
              </a:solidFill>
            </a:rPr>
            <a:t>●</a:t>
          </a:r>
          <a:r>
            <a:rPr kumimoji="1" lang="ja-JP" altLang="en-US" sz="800" dirty="0"/>
            <a:t>　一般行政　（　７９．８）</a:t>
          </a:r>
        </a:p>
      </cdr:txBody>
    </cdr:sp>
  </cdr:relSizeAnchor>
</c:userShapes>
</file>

<file path=ppt/drawings/drawing2.xml><?xml version="1.0" encoding="utf-8"?>
<c:userShapes xmlns:c="http://schemas.openxmlformats.org/drawingml/2006/chart">
  <cdr:relSizeAnchor xmlns:cdr="http://schemas.openxmlformats.org/drawingml/2006/chartDrawing">
    <cdr:from>
      <cdr:x>0.12</cdr:x>
      <cdr:y>0.73747</cdr:y>
    </cdr:from>
    <cdr:to>
      <cdr:x>0.17833</cdr:x>
      <cdr:y>0.78156</cdr:y>
    </cdr:to>
    <cdr:sp macro="" textlink="">
      <cdr:nvSpPr>
        <cdr:cNvPr id="2" name="テキスト ボックス 1"/>
        <cdr:cNvSpPr txBox="1"/>
      </cdr:nvSpPr>
      <cdr:spPr>
        <a:xfrm xmlns:a="http://schemas.openxmlformats.org/drawingml/2006/main">
          <a:off x="548640" y="2804160"/>
          <a:ext cx="266700" cy="1676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900" dirty="0">
              <a:latin typeface="+mn-lt"/>
            </a:rPr>
            <a:t>1</a:t>
          </a:r>
          <a:endParaRPr lang="ja-JP" altLang="en-US" sz="900" dirty="0">
            <a:latin typeface="+mn-lt"/>
          </a:endParaRPr>
        </a:p>
      </cdr:txBody>
    </cdr:sp>
  </cdr:relSizeAnchor>
  <cdr:relSizeAnchor xmlns:cdr="http://schemas.openxmlformats.org/drawingml/2006/chartDrawing">
    <cdr:from>
      <cdr:x>0.25</cdr:x>
      <cdr:y>0.5992</cdr:y>
    </cdr:from>
    <cdr:to>
      <cdr:x>0.29667</cdr:x>
      <cdr:y>0.63527</cdr:y>
    </cdr:to>
    <cdr:sp macro="" textlink="">
      <cdr:nvSpPr>
        <cdr:cNvPr id="3" name="テキスト ボックス 2"/>
        <cdr:cNvSpPr txBox="1"/>
      </cdr:nvSpPr>
      <cdr:spPr>
        <a:xfrm xmlns:a="http://schemas.openxmlformats.org/drawingml/2006/main">
          <a:off x="1143000" y="2278380"/>
          <a:ext cx="213360" cy="1371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dr:relSizeAnchor xmlns:cdr="http://schemas.openxmlformats.org/drawingml/2006/chartDrawing">
    <cdr:from>
      <cdr:x>0.22833</cdr:x>
      <cdr:y>0.65344</cdr:y>
    </cdr:from>
    <cdr:to>
      <cdr:x>0.3</cdr:x>
      <cdr:y>0.69953</cdr:y>
    </cdr:to>
    <cdr:sp macro="" textlink="">
      <cdr:nvSpPr>
        <cdr:cNvPr id="4" name="テキスト ボックス 3"/>
        <cdr:cNvSpPr txBox="1"/>
      </cdr:nvSpPr>
      <cdr:spPr>
        <a:xfrm xmlns:a="http://schemas.openxmlformats.org/drawingml/2006/main">
          <a:off x="1043925" y="2427315"/>
          <a:ext cx="327675" cy="1712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900" dirty="0"/>
            <a:t>27</a:t>
          </a:r>
          <a:endParaRPr lang="ja-JP" altLang="en-US" sz="900" dirty="0"/>
        </a:p>
      </cdr:txBody>
    </cdr:sp>
  </cdr:relSizeAnchor>
  <cdr:relSizeAnchor xmlns:cdr="http://schemas.openxmlformats.org/drawingml/2006/chartDrawing">
    <cdr:from>
      <cdr:x>0.35167</cdr:x>
      <cdr:y>0.4489</cdr:y>
    </cdr:from>
    <cdr:to>
      <cdr:x>0.44</cdr:x>
      <cdr:y>0.51303</cdr:y>
    </cdr:to>
    <cdr:sp macro="" textlink="">
      <cdr:nvSpPr>
        <cdr:cNvPr id="5" name="テキスト ボックス 4"/>
        <cdr:cNvSpPr txBox="1"/>
      </cdr:nvSpPr>
      <cdr:spPr>
        <a:xfrm xmlns:a="http://schemas.openxmlformats.org/drawingml/2006/main">
          <a:off x="1607820" y="1706880"/>
          <a:ext cx="403860" cy="2438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dr:relSizeAnchor xmlns:cdr="http://schemas.openxmlformats.org/drawingml/2006/chartDrawing">
    <cdr:from>
      <cdr:x>0.35719</cdr:x>
      <cdr:y>0.52134</cdr:y>
    </cdr:from>
    <cdr:to>
      <cdr:x>0.43552</cdr:x>
      <cdr:y>0.58346</cdr:y>
    </cdr:to>
    <cdr:sp macro="" textlink="">
      <cdr:nvSpPr>
        <cdr:cNvPr id="6" name="テキスト ボックス 5"/>
        <cdr:cNvSpPr txBox="1"/>
      </cdr:nvSpPr>
      <cdr:spPr>
        <a:xfrm xmlns:a="http://schemas.openxmlformats.org/drawingml/2006/main">
          <a:off x="1633088" y="1936605"/>
          <a:ext cx="358125" cy="2307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900" dirty="0"/>
            <a:t>61</a:t>
          </a:r>
          <a:endParaRPr lang="ja-JP" altLang="en-US" sz="900" dirty="0"/>
        </a:p>
      </cdr:txBody>
    </cdr:sp>
  </cdr:relSizeAnchor>
  <cdr:relSizeAnchor xmlns:cdr="http://schemas.openxmlformats.org/drawingml/2006/chartDrawing">
    <cdr:from>
      <cdr:x>0.47342</cdr:x>
      <cdr:y>0.3003</cdr:y>
    </cdr:from>
    <cdr:to>
      <cdr:x>0.58342</cdr:x>
      <cdr:y>0.35841</cdr:y>
    </cdr:to>
    <cdr:sp macro="" textlink="">
      <cdr:nvSpPr>
        <cdr:cNvPr id="7" name="テキスト ボックス 6"/>
        <cdr:cNvSpPr txBox="1"/>
      </cdr:nvSpPr>
      <cdr:spPr>
        <a:xfrm xmlns:a="http://schemas.openxmlformats.org/drawingml/2006/main">
          <a:off x="2164475" y="1115507"/>
          <a:ext cx="502920" cy="2158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900" dirty="0"/>
            <a:t>104</a:t>
          </a:r>
          <a:endParaRPr lang="ja-JP" altLang="en-US" sz="900" dirty="0"/>
        </a:p>
      </cdr:txBody>
    </cdr:sp>
  </cdr:relSizeAnchor>
  <cdr:relSizeAnchor xmlns:cdr="http://schemas.openxmlformats.org/drawingml/2006/chartDrawing">
    <cdr:from>
      <cdr:x>0.6</cdr:x>
      <cdr:y>0.13627</cdr:y>
    </cdr:from>
    <cdr:to>
      <cdr:x>0.67667</cdr:x>
      <cdr:y>0.20441</cdr:y>
    </cdr:to>
    <cdr:sp macro="" textlink="">
      <cdr:nvSpPr>
        <cdr:cNvPr id="8" name="テキスト ボックス 7"/>
        <cdr:cNvSpPr txBox="1"/>
      </cdr:nvSpPr>
      <cdr:spPr>
        <a:xfrm xmlns:a="http://schemas.openxmlformats.org/drawingml/2006/main">
          <a:off x="2743200" y="518160"/>
          <a:ext cx="350520" cy="2590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dr:relSizeAnchor xmlns:cdr="http://schemas.openxmlformats.org/drawingml/2006/chartDrawing">
    <cdr:from>
      <cdr:x>0.59986</cdr:x>
      <cdr:y>0.20661</cdr:y>
    </cdr:from>
    <cdr:to>
      <cdr:x>0.70486</cdr:x>
      <cdr:y>0.27074</cdr:y>
    </cdr:to>
    <cdr:sp macro="" textlink="">
      <cdr:nvSpPr>
        <cdr:cNvPr id="9" name="テキスト ボックス 8"/>
        <cdr:cNvSpPr txBox="1"/>
      </cdr:nvSpPr>
      <cdr:spPr>
        <a:xfrm xmlns:a="http://schemas.openxmlformats.org/drawingml/2006/main">
          <a:off x="2742573" y="767498"/>
          <a:ext cx="480060" cy="2382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900" dirty="0"/>
            <a:t>122</a:t>
          </a:r>
          <a:endParaRPr lang="ja-JP" altLang="en-US" sz="900" dirty="0"/>
        </a:p>
      </cdr:txBody>
    </cdr:sp>
  </cdr:relSizeAnchor>
  <cdr:relSizeAnchor xmlns:cdr="http://schemas.openxmlformats.org/drawingml/2006/chartDrawing">
    <cdr:from>
      <cdr:x>0.72486</cdr:x>
      <cdr:y>0.15323</cdr:y>
    </cdr:from>
    <cdr:to>
      <cdr:x>0.8132</cdr:x>
      <cdr:y>0.21335</cdr:y>
    </cdr:to>
    <cdr:sp macro="" textlink="">
      <cdr:nvSpPr>
        <cdr:cNvPr id="10" name="テキスト ボックス 9"/>
        <cdr:cNvSpPr txBox="1"/>
      </cdr:nvSpPr>
      <cdr:spPr>
        <a:xfrm xmlns:a="http://schemas.openxmlformats.org/drawingml/2006/main">
          <a:off x="3314074" y="569213"/>
          <a:ext cx="403890" cy="2233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900" dirty="0"/>
            <a:t>139</a:t>
          </a:r>
          <a:endParaRPr lang="ja-JP" altLang="en-US" sz="900" dirty="0"/>
        </a:p>
      </cdr:txBody>
    </cdr:sp>
  </cdr:relSizeAnchor>
  <cdr:relSizeAnchor xmlns:cdr="http://schemas.openxmlformats.org/drawingml/2006/chartDrawing">
    <cdr:from>
      <cdr:x>0.85309</cdr:x>
      <cdr:y>0.08368</cdr:y>
    </cdr:from>
    <cdr:to>
      <cdr:x>0.95809</cdr:x>
      <cdr:y>0.13779</cdr:y>
    </cdr:to>
    <cdr:sp macro="" textlink="">
      <cdr:nvSpPr>
        <cdr:cNvPr id="11" name="テキスト ボックス 10"/>
        <cdr:cNvSpPr txBox="1"/>
      </cdr:nvSpPr>
      <cdr:spPr>
        <a:xfrm xmlns:a="http://schemas.openxmlformats.org/drawingml/2006/main">
          <a:off x="3900343" y="310840"/>
          <a:ext cx="480060" cy="2010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900" dirty="0"/>
            <a:t>157</a:t>
          </a:r>
          <a:endParaRPr lang="ja-JP" altLang="en-US" sz="900" dirty="0"/>
        </a:p>
      </cdr:txBody>
    </cdr:sp>
  </cdr:relSizeAnchor>
</c:userShapes>
</file>

<file path=ppt/drawings/drawing3.xml><?xml version="1.0" encoding="utf-8"?>
<c:userShapes xmlns:c="http://schemas.openxmlformats.org/drawingml/2006/chart">
  <cdr:relSizeAnchor xmlns:cdr="http://schemas.openxmlformats.org/drawingml/2006/chartDrawing">
    <cdr:from>
      <cdr:x>0.00208</cdr:x>
      <cdr:y>0.90278</cdr:y>
    </cdr:from>
    <cdr:to>
      <cdr:x>0.55</cdr:x>
      <cdr:y>0.99653</cdr:y>
    </cdr:to>
    <cdr:sp macro="" textlink="">
      <cdr:nvSpPr>
        <cdr:cNvPr id="2" name="正方形/長方形 1"/>
        <cdr:cNvSpPr/>
      </cdr:nvSpPr>
      <cdr:spPr>
        <a:xfrm xmlns:a="http://schemas.openxmlformats.org/drawingml/2006/main">
          <a:off x="9524" y="2476500"/>
          <a:ext cx="2505075" cy="25717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b"/>
        <a:lstStyle xmlns:a="http://schemas.openxmlformats.org/drawingml/2006/main"/>
        <a:p xmlns:a="http://schemas.openxmlformats.org/drawingml/2006/main">
          <a:pPr algn="l"/>
          <a:r>
            <a:rPr lang="en-US" altLang="ja-JP" sz="800">
              <a:solidFill>
                <a:schemeClr val="tx1"/>
              </a:solidFill>
            </a:rPr>
            <a:t>※</a:t>
          </a:r>
          <a:r>
            <a:rPr lang="ja-JP" altLang="en-US" sz="800">
              <a:solidFill>
                <a:schemeClr val="tx1"/>
              </a:solidFill>
            </a:rPr>
            <a:t>その他：学校法人、医療法人、共同企業体　等</a:t>
          </a:r>
          <a:r>
            <a:rPr lang="en-US" altLang="ja-JP" sz="800">
              <a:solidFill>
                <a:schemeClr val="tx1"/>
              </a:solidFill>
            </a:rPr>
            <a:t> </a:t>
          </a:r>
        </a:p>
      </cdr:txBody>
    </cdr:sp>
  </cdr:relSizeAnchor>
  <cdr:relSizeAnchor xmlns:cdr="http://schemas.openxmlformats.org/drawingml/2006/chartDrawing">
    <cdr:from>
      <cdr:x>0.30392</cdr:x>
      <cdr:y>0.26748</cdr:y>
    </cdr:from>
    <cdr:to>
      <cdr:x>0.70588</cdr:x>
      <cdr:y>0.51064</cdr:y>
    </cdr:to>
    <cdr:sp macro="" textlink="">
      <cdr:nvSpPr>
        <cdr:cNvPr id="3" name="円/楕円 2"/>
        <cdr:cNvSpPr/>
      </cdr:nvSpPr>
      <cdr:spPr>
        <a:xfrm xmlns:a="http://schemas.openxmlformats.org/drawingml/2006/main">
          <a:off x="1476376" y="838200"/>
          <a:ext cx="1952624" cy="762001"/>
        </a:xfrm>
        <a:prstGeom xmlns:a="http://schemas.openxmlformats.org/drawingml/2006/main" prst="ellipse">
          <a:avLst/>
        </a:prstGeom>
        <a:solidFill xmlns:a="http://schemas.openxmlformats.org/drawingml/2006/main">
          <a:schemeClr val="bg1"/>
        </a:solidFill>
        <a:ln xmlns:a="http://schemas.openxmlformats.org/drawingml/2006/main">
          <a:solidFill>
            <a:schemeClr val="bg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sz="1000" dirty="0">
              <a:solidFill>
                <a:schemeClr val="tx1"/>
              </a:solidFill>
            </a:rPr>
            <a:t>総施設数</a:t>
          </a:r>
          <a:endParaRPr lang="en-US" altLang="ja-JP" sz="1000" dirty="0">
            <a:solidFill>
              <a:schemeClr val="tx1"/>
            </a:solidFill>
          </a:endParaRPr>
        </a:p>
        <a:p xmlns:a="http://schemas.openxmlformats.org/drawingml/2006/main">
          <a:pPr algn="ctr"/>
          <a:r>
            <a:rPr lang="en-US" altLang="ja-JP" sz="1000" dirty="0">
              <a:solidFill>
                <a:schemeClr val="tx1"/>
              </a:solidFill>
            </a:rPr>
            <a:t>76,963</a:t>
          </a:r>
          <a:r>
            <a:rPr lang="ja-JP" altLang="en-US" sz="1000" dirty="0">
              <a:solidFill>
                <a:schemeClr val="tx1"/>
              </a:solidFill>
            </a:rPr>
            <a:t>施設</a:t>
          </a:r>
          <a:endParaRPr lang="ja-JP" sz="1000" dirty="0">
            <a:solidFill>
              <a:schemeClr val="tx1"/>
            </a:solidFill>
          </a:endParaRPr>
        </a:p>
      </cdr:txBody>
    </cdr:sp>
  </cdr:relSizeAnchor>
  <cdr:relSizeAnchor xmlns:cdr="http://schemas.openxmlformats.org/drawingml/2006/chartDrawing">
    <cdr:from>
      <cdr:x>0</cdr:x>
      <cdr:y>0.83701</cdr:y>
    </cdr:from>
    <cdr:to>
      <cdr:x>0.73715</cdr:x>
      <cdr:y>0.93076</cdr:y>
    </cdr:to>
    <cdr:sp macro="" textlink="">
      <cdr:nvSpPr>
        <cdr:cNvPr id="4" name="正方形/長方形 3"/>
        <cdr:cNvSpPr/>
      </cdr:nvSpPr>
      <cdr:spPr>
        <a:xfrm xmlns:a="http://schemas.openxmlformats.org/drawingml/2006/main">
          <a:off x="0" y="2527300"/>
          <a:ext cx="3187700" cy="28307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b"/>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US" altLang="ja-JP" sz="800">
              <a:solidFill>
                <a:schemeClr val="tx1"/>
              </a:solidFill>
            </a:rPr>
            <a:t>※</a:t>
          </a:r>
          <a:r>
            <a:rPr lang="ja-JP" altLang="en-US" sz="800">
              <a:solidFill>
                <a:schemeClr val="tx1"/>
              </a:solidFill>
            </a:rPr>
            <a:t>複数回答があるため、各数値の合計と総施設数は一致しない</a:t>
          </a:r>
          <a:r>
            <a:rPr lang="en-US" altLang="ja-JP" sz="800">
              <a:solidFill>
                <a:schemeClr val="tx1"/>
              </a:solidFill>
            </a:rPr>
            <a:t>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3" y="3"/>
            <a:ext cx="2919413" cy="493713"/>
          </a:xfrm>
          <a:prstGeom prst="rect">
            <a:avLst/>
          </a:prstGeom>
        </p:spPr>
        <p:txBody>
          <a:bodyPr vert="horz" lIns="91416" tIns="45708" rIns="91416" bIns="45708" rtlCol="0"/>
          <a:lstStyle>
            <a:lvl1pPr algn="l">
              <a:defRPr sz="1200">
                <a:ea typeface="ＭＳ Ｐゴシック" pitchFamily="50" charset="-128"/>
              </a:defRPr>
            </a:lvl1pPr>
          </a:lstStyle>
          <a:p>
            <a:pPr>
              <a:defRPr/>
            </a:pPr>
            <a:endParaRPr lang="ja-JP" altLang="en-US"/>
          </a:p>
        </p:txBody>
      </p:sp>
      <p:sp>
        <p:nvSpPr>
          <p:cNvPr id="3" name="日付プレースホルダ 2"/>
          <p:cNvSpPr>
            <a:spLocks noGrp="1"/>
          </p:cNvSpPr>
          <p:nvPr>
            <p:ph type="dt" sz="quarter" idx="1"/>
          </p:nvPr>
        </p:nvSpPr>
        <p:spPr>
          <a:xfrm>
            <a:off x="3814763" y="3"/>
            <a:ext cx="2919412" cy="493713"/>
          </a:xfrm>
          <a:prstGeom prst="rect">
            <a:avLst/>
          </a:prstGeom>
        </p:spPr>
        <p:txBody>
          <a:bodyPr vert="horz" lIns="91416" tIns="45708" rIns="91416" bIns="45708" rtlCol="0"/>
          <a:lstStyle>
            <a:lvl1pPr algn="r">
              <a:defRPr sz="1200">
                <a:ea typeface="ＭＳ Ｐゴシック" pitchFamily="50" charset="-128"/>
              </a:defRPr>
            </a:lvl1pPr>
          </a:lstStyle>
          <a:p>
            <a:pPr>
              <a:defRPr/>
            </a:pPr>
            <a:fld id="{7B99EBEE-2F55-4808-BA9F-90369FA47BAE}" type="datetimeFigureOut">
              <a:rPr lang="ja-JP" altLang="en-US"/>
              <a:pPr>
                <a:defRPr/>
              </a:pPr>
              <a:t>2024/10/11</a:t>
            </a:fld>
            <a:endParaRPr lang="ja-JP" altLang="en-US"/>
          </a:p>
        </p:txBody>
      </p:sp>
      <p:sp>
        <p:nvSpPr>
          <p:cNvPr id="4" name="フッター プレースホルダ 3"/>
          <p:cNvSpPr>
            <a:spLocks noGrp="1"/>
          </p:cNvSpPr>
          <p:nvPr>
            <p:ph type="ftr" sz="quarter" idx="2"/>
          </p:nvPr>
        </p:nvSpPr>
        <p:spPr>
          <a:xfrm>
            <a:off x="3" y="9371013"/>
            <a:ext cx="2919413" cy="493712"/>
          </a:xfrm>
          <a:prstGeom prst="rect">
            <a:avLst/>
          </a:prstGeom>
        </p:spPr>
        <p:txBody>
          <a:bodyPr vert="horz" lIns="91416" tIns="45708" rIns="91416" bIns="45708" rtlCol="0" anchor="b"/>
          <a:lstStyle>
            <a:lvl1pPr algn="l">
              <a:defRPr sz="1200">
                <a:ea typeface="ＭＳ Ｐゴシック" pitchFamily="50" charset="-128"/>
              </a:defRPr>
            </a:lvl1pPr>
          </a:lstStyle>
          <a:p>
            <a:pPr>
              <a:defRPr/>
            </a:pPr>
            <a:endParaRPr lang="ja-JP" altLang="en-US"/>
          </a:p>
        </p:txBody>
      </p:sp>
      <p:sp>
        <p:nvSpPr>
          <p:cNvPr id="5" name="スライド番号プレースホルダ 4"/>
          <p:cNvSpPr>
            <a:spLocks noGrp="1"/>
          </p:cNvSpPr>
          <p:nvPr>
            <p:ph type="sldNum" sz="quarter" idx="3"/>
          </p:nvPr>
        </p:nvSpPr>
        <p:spPr>
          <a:xfrm>
            <a:off x="3814763" y="9371013"/>
            <a:ext cx="2919412" cy="493712"/>
          </a:xfrm>
          <a:prstGeom prst="rect">
            <a:avLst/>
          </a:prstGeom>
        </p:spPr>
        <p:txBody>
          <a:bodyPr vert="horz" lIns="91416" tIns="45708" rIns="91416" bIns="45708" rtlCol="0" anchor="b"/>
          <a:lstStyle>
            <a:lvl1pPr algn="r">
              <a:defRPr sz="1200">
                <a:ea typeface="ＭＳ Ｐゴシック" pitchFamily="50" charset="-128"/>
              </a:defRPr>
            </a:lvl1pPr>
          </a:lstStyle>
          <a:p>
            <a:pPr>
              <a:defRPr/>
            </a:pPr>
            <a:fld id="{7F0B197C-3C63-47E6-A6AB-90436AF32E34}" type="slidenum">
              <a:rPr lang="ja-JP" altLang="en-US"/>
              <a:pPr>
                <a:defRPr/>
              </a:pPr>
              <a:t>‹#›</a:t>
            </a:fld>
            <a:endParaRPr lang="ja-JP" altLang="en-US"/>
          </a:p>
        </p:txBody>
      </p:sp>
    </p:spTree>
    <p:extLst>
      <p:ext uri="{BB962C8B-B14F-4D97-AF65-F5344CB8AC3E}">
        <p14:creationId xmlns:p14="http://schemas.microsoft.com/office/powerpoint/2010/main" val="28909653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3" y="3"/>
            <a:ext cx="2919413" cy="493713"/>
          </a:xfrm>
          <a:prstGeom prst="rect">
            <a:avLst/>
          </a:prstGeom>
        </p:spPr>
        <p:txBody>
          <a:bodyPr vert="horz" lIns="91416" tIns="45708" rIns="91416" bIns="45708" rtlCol="0"/>
          <a:lstStyle>
            <a:lvl1pPr algn="l">
              <a:defRPr sz="1200">
                <a:ea typeface="+mn-ea"/>
                <a:cs typeface="Times New Roman" pitchFamily="18" charset="0"/>
              </a:defRPr>
            </a:lvl1pPr>
          </a:lstStyle>
          <a:p>
            <a:pPr>
              <a:defRPr/>
            </a:pPr>
            <a:endParaRPr lang="ja-JP" altLang="en-US"/>
          </a:p>
        </p:txBody>
      </p:sp>
      <p:sp>
        <p:nvSpPr>
          <p:cNvPr id="3" name="日付プレースホルダ 2"/>
          <p:cNvSpPr>
            <a:spLocks noGrp="1"/>
          </p:cNvSpPr>
          <p:nvPr>
            <p:ph type="dt" idx="1"/>
          </p:nvPr>
        </p:nvSpPr>
        <p:spPr>
          <a:xfrm>
            <a:off x="3814763" y="3"/>
            <a:ext cx="2919412" cy="493713"/>
          </a:xfrm>
          <a:prstGeom prst="rect">
            <a:avLst/>
          </a:prstGeom>
        </p:spPr>
        <p:txBody>
          <a:bodyPr vert="horz" lIns="91416" tIns="45708" rIns="91416" bIns="45708" rtlCol="0"/>
          <a:lstStyle>
            <a:lvl1pPr algn="r">
              <a:defRPr sz="1200">
                <a:ea typeface="+mn-ea"/>
                <a:cs typeface="Times New Roman" pitchFamily="18" charset="0"/>
              </a:defRPr>
            </a:lvl1pPr>
          </a:lstStyle>
          <a:p>
            <a:pPr>
              <a:defRPr/>
            </a:pPr>
            <a:fld id="{9AA9E556-BD09-4C19-B2C6-F94C8009C0B0}" type="datetimeFigureOut">
              <a:rPr lang="ja-JP" altLang="en-US"/>
              <a:pPr>
                <a:defRPr/>
              </a:pPr>
              <a:t>2024/10/11</a:t>
            </a:fld>
            <a:endParaRPr lang="ja-JP" altLang="en-US"/>
          </a:p>
        </p:txBody>
      </p:sp>
      <p:sp>
        <p:nvSpPr>
          <p:cNvPr id="4" name="スライド イメージ プレースホルダ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416" tIns="45708" rIns="91416" bIns="45708" rtlCol="0" anchor="ctr"/>
          <a:lstStyle/>
          <a:p>
            <a:pPr lvl="0"/>
            <a:endParaRPr lang="ja-JP" altLang="en-US" noProof="0"/>
          </a:p>
        </p:txBody>
      </p:sp>
      <p:sp>
        <p:nvSpPr>
          <p:cNvPr id="5" name="ノート プレースホルダ 4"/>
          <p:cNvSpPr>
            <a:spLocks noGrp="1"/>
          </p:cNvSpPr>
          <p:nvPr>
            <p:ph type="body" sz="quarter" idx="3"/>
          </p:nvPr>
        </p:nvSpPr>
        <p:spPr>
          <a:xfrm>
            <a:off x="673102" y="4686300"/>
            <a:ext cx="5389563" cy="4440238"/>
          </a:xfrm>
          <a:prstGeom prst="rect">
            <a:avLst/>
          </a:prstGeom>
        </p:spPr>
        <p:txBody>
          <a:bodyPr vert="horz" lIns="91416" tIns="45708" rIns="91416" bIns="45708"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3" y="9371013"/>
            <a:ext cx="2919413" cy="493712"/>
          </a:xfrm>
          <a:prstGeom prst="rect">
            <a:avLst/>
          </a:prstGeom>
        </p:spPr>
        <p:txBody>
          <a:bodyPr vert="horz" lIns="91416" tIns="45708" rIns="91416" bIns="45708" rtlCol="0" anchor="b"/>
          <a:lstStyle>
            <a:lvl1pPr algn="l">
              <a:defRPr sz="1200">
                <a:ea typeface="+mn-ea"/>
                <a:cs typeface="Times New Roman" pitchFamily="18" charset="0"/>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lIns="91416" tIns="45708" rIns="91416" bIns="45708" rtlCol="0" anchor="b"/>
          <a:lstStyle>
            <a:lvl1pPr algn="r">
              <a:defRPr sz="1200">
                <a:ea typeface="+mn-ea"/>
                <a:cs typeface="Times New Roman" pitchFamily="18" charset="0"/>
              </a:defRPr>
            </a:lvl1pPr>
          </a:lstStyle>
          <a:p>
            <a:pPr>
              <a:defRPr/>
            </a:pPr>
            <a:fld id="{C966B289-1C20-4AF2-92CA-B7CC5320017D}" type="slidenum">
              <a:rPr lang="ja-JP" altLang="en-US"/>
              <a:pPr>
                <a:defRPr/>
              </a:pPr>
              <a:t>‹#›</a:t>
            </a:fld>
            <a:endParaRPr lang="ja-JP" altLang="en-US"/>
          </a:p>
        </p:txBody>
      </p:sp>
    </p:spTree>
    <p:extLst>
      <p:ext uri="{BB962C8B-B14F-4D97-AF65-F5344CB8AC3E}">
        <p14:creationId xmlns:p14="http://schemas.microsoft.com/office/powerpoint/2010/main" val="337448032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5613" algn="l" rtl="0" eaLnBrk="0" fontAlgn="base" hangingPunct="0">
      <a:spcBef>
        <a:spcPct val="30000"/>
      </a:spcBef>
      <a:spcAft>
        <a:spcPct val="0"/>
      </a:spcAft>
      <a:defRPr kumimoji="1" sz="1200" kern="1200">
        <a:solidFill>
          <a:schemeClr val="tx1"/>
        </a:solidFill>
        <a:latin typeface="+mn-lt"/>
        <a:ea typeface="+mn-ea"/>
        <a:cs typeface="+mn-cs"/>
      </a:defRPr>
    </a:lvl2pPr>
    <a:lvl3pPr marL="912813" algn="l" rtl="0" eaLnBrk="0" fontAlgn="base" hangingPunct="0">
      <a:spcBef>
        <a:spcPct val="30000"/>
      </a:spcBef>
      <a:spcAft>
        <a:spcPct val="0"/>
      </a:spcAft>
      <a:defRPr kumimoji="1" sz="1200" kern="1200">
        <a:solidFill>
          <a:schemeClr val="tx1"/>
        </a:solidFill>
        <a:latin typeface="+mn-lt"/>
        <a:ea typeface="+mn-ea"/>
        <a:cs typeface="+mn-cs"/>
      </a:defRPr>
    </a:lvl3pPr>
    <a:lvl4pPr marL="1370013" algn="l" rtl="0" eaLnBrk="0" fontAlgn="base" hangingPunct="0">
      <a:spcBef>
        <a:spcPct val="30000"/>
      </a:spcBef>
      <a:spcAft>
        <a:spcPct val="0"/>
      </a:spcAft>
      <a:defRPr kumimoji="1" sz="1200" kern="1200">
        <a:solidFill>
          <a:schemeClr val="tx1"/>
        </a:solidFill>
        <a:latin typeface="+mn-lt"/>
        <a:ea typeface="+mn-ea"/>
        <a:cs typeface="+mn-cs"/>
      </a:defRPr>
    </a:lvl4pPr>
    <a:lvl5pPr marL="1827213" algn="l" rtl="0" eaLnBrk="0" fontAlgn="base" hangingPunct="0">
      <a:spcBef>
        <a:spcPct val="30000"/>
      </a:spcBef>
      <a:spcAft>
        <a:spcPct val="0"/>
      </a:spcAft>
      <a:defRPr kumimoji="1" sz="1200" kern="1200">
        <a:solidFill>
          <a:schemeClr val="tx1"/>
        </a:solidFill>
        <a:latin typeface="+mn-lt"/>
        <a:ea typeface="+mn-ea"/>
        <a:cs typeface="+mn-cs"/>
      </a:defRPr>
    </a:lvl5pPr>
    <a:lvl6pPr marL="2285740" algn="l" defTabSz="914296" rtl="0" eaLnBrk="1" latinLnBrk="0" hangingPunct="1">
      <a:defRPr kumimoji="1" sz="1200" kern="1200">
        <a:solidFill>
          <a:schemeClr val="tx1"/>
        </a:solidFill>
        <a:latin typeface="+mn-lt"/>
        <a:ea typeface="+mn-ea"/>
        <a:cs typeface="+mn-cs"/>
      </a:defRPr>
    </a:lvl6pPr>
    <a:lvl7pPr marL="2742888" algn="l" defTabSz="914296" rtl="0" eaLnBrk="1" latinLnBrk="0" hangingPunct="1">
      <a:defRPr kumimoji="1" sz="1200" kern="1200">
        <a:solidFill>
          <a:schemeClr val="tx1"/>
        </a:solidFill>
        <a:latin typeface="+mn-lt"/>
        <a:ea typeface="+mn-ea"/>
        <a:cs typeface="+mn-cs"/>
      </a:defRPr>
    </a:lvl7pPr>
    <a:lvl8pPr marL="3200036" algn="l" defTabSz="914296" rtl="0" eaLnBrk="1" latinLnBrk="0" hangingPunct="1">
      <a:defRPr kumimoji="1" sz="1200" kern="1200">
        <a:solidFill>
          <a:schemeClr val="tx1"/>
        </a:solidFill>
        <a:latin typeface="+mn-lt"/>
        <a:ea typeface="+mn-ea"/>
        <a:cs typeface="+mn-cs"/>
      </a:defRPr>
    </a:lvl8pPr>
    <a:lvl9pPr marL="3657184" algn="l" defTabSz="914296"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95325" y="739775"/>
            <a:ext cx="53451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164857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p:txBody>
          <a:bodyPr/>
          <a:lstStyle/>
          <a:p>
            <a:r>
              <a:rPr lang="ja-JP" altLang="en-US" dirty="0"/>
              <a:t>○指定管理者制度は、地方自治法第２４４条の２第３項に規定されているとおり、</a:t>
            </a:r>
            <a:endParaRPr lang="en-US" altLang="ja-JP" dirty="0"/>
          </a:p>
          <a:p>
            <a:r>
              <a:rPr lang="ja-JP" altLang="en-US" dirty="0"/>
              <a:t>　公の施設の設置の目的を効果的に達成するため必要があると認められるときに、</a:t>
            </a:r>
            <a:endParaRPr lang="en-US" altLang="ja-JP" dirty="0"/>
          </a:p>
          <a:p>
            <a:r>
              <a:rPr lang="ja-JP" altLang="en-US" dirty="0"/>
              <a:t>　地方公共団体が条例に従って管理者を指定する制度。</a:t>
            </a:r>
            <a:endParaRPr lang="en-US" altLang="ja-JP" dirty="0"/>
          </a:p>
          <a:p>
            <a:endParaRPr lang="en-US" altLang="ja-JP" dirty="0"/>
          </a:p>
          <a:p>
            <a:endParaRPr lang="en-US" altLang="ja-JP" dirty="0"/>
          </a:p>
          <a:p>
            <a:r>
              <a:rPr lang="ja-JP" altLang="en-US" dirty="0"/>
              <a:t>○指定管理者制度の「対象」となっている「公の施設」とは何か。</a:t>
            </a:r>
            <a:endParaRPr lang="en-US" altLang="ja-JP" dirty="0"/>
          </a:p>
          <a:p>
            <a:r>
              <a:rPr lang="ja-JP" altLang="en-US" dirty="0"/>
              <a:t>○「公の施設」について、地方自治法２４４条１項に定められている。</a:t>
            </a:r>
            <a:endParaRPr lang="en-US" altLang="ja-JP" dirty="0"/>
          </a:p>
          <a:p>
            <a:r>
              <a:rPr lang="ja-JP" altLang="en-US" dirty="0"/>
              <a:t>○これによれば、要件として５点。</a:t>
            </a:r>
            <a:endParaRPr lang="en-US" altLang="ja-JP" dirty="0"/>
          </a:p>
          <a:p>
            <a:endParaRPr lang="en-US" altLang="ja-JP" dirty="0"/>
          </a:p>
          <a:p>
            <a:r>
              <a:rPr lang="ja-JP" altLang="en-US" dirty="0"/>
              <a:t>○公の施設の例</a:t>
            </a:r>
            <a:endParaRPr lang="en-US" altLang="ja-JP" dirty="0"/>
          </a:p>
          <a:p>
            <a:r>
              <a:rPr lang="ja-JP" altLang="en-US" dirty="0"/>
              <a:t>　　　  ・体育施設　            ：　体育館、運動場、プール</a:t>
            </a:r>
            <a:endParaRPr lang="en-US" altLang="ja-JP" dirty="0"/>
          </a:p>
          <a:p>
            <a:r>
              <a:rPr kumimoji="1" lang="ja-JP" altLang="en-US" dirty="0"/>
              <a:t>　　　　・教育・文化施設　：　博物館、美術館、図書館、文化会館、公民館、</a:t>
            </a:r>
            <a:endParaRPr kumimoji="1" lang="en-US" altLang="ja-JP" dirty="0"/>
          </a:p>
          <a:p>
            <a:r>
              <a:rPr lang="ja-JP" altLang="en-US" dirty="0"/>
              <a:t>　　　　　　　　　　　　　　　　　</a:t>
            </a:r>
            <a:r>
              <a:rPr kumimoji="1" lang="ja-JP" altLang="en-US" dirty="0"/>
              <a:t>コミュニティセンター</a:t>
            </a:r>
            <a:endParaRPr kumimoji="1" lang="en-US" altLang="ja-JP" dirty="0"/>
          </a:p>
          <a:p>
            <a:r>
              <a:rPr lang="ja-JP" altLang="en-US" dirty="0"/>
              <a:t>　　　　・社会福祉施設　  ：　老人福祉施設、児童福祉施設、保育園</a:t>
            </a:r>
            <a:endParaRPr lang="en-US" altLang="ja-JP" dirty="0"/>
          </a:p>
          <a:p>
            <a:r>
              <a:rPr kumimoji="1" lang="ja-JP" altLang="en-US" dirty="0"/>
              <a:t>　　　　・公営企業　           ：　公立病院、上水道、下水道、工業用水道、バス路線</a:t>
            </a:r>
            <a:endParaRPr kumimoji="1" lang="en-US" altLang="ja-JP" dirty="0"/>
          </a:p>
          <a:p>
            <a:r>
              <a:rPr lang="ja-JP" altLang="en-US" dirty="0"/>
              <a:t>　　　　・その他　　　　　　 ：　公園、道路、河川、学校、公営住宅、墓地</a:t>
            </a:r>
            <a:endParaRPr kumimoji="1" lang="ja-JP" altLang="en-US" dirty="0"/>
          </a:p>
        </p:txBody>
      </p:sp>
    </p:spTree>
    <p:extLst>
      <p:ext uri="{BB962C8B-B14F-4D97-AF65-F5344CB8AC3E}">
        <p14:creationId xmlns:p14="http://schemas.microsoft.com/office/powerpoint/2010/main" val="887901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95325" y="739775"/>
            <a:ext cx="5345113" cy="3700463"/>
          </a:xfrm>
        </p:spPr>
      </p:sp>
      <p:sp>
        <p:nvSpPr>
          <p:cNvPr id="5" name="ノート プレースホルダー 4"/>
          <p:cNvSpPr>
            <a:spLocks noGrp="1"/>
          </p:cNvSpPr>
          <p:nvPr>
            <p:ph type="body" sz="quarter" idx="11"/>
          </p:nvPr>
        </p:nvSpPr>
        <p:spPr>
          <a:xfrm>
            <a:off x="673103" y="4686300"/>
            <a:ext cx="5503093" cy="4207296"/>
          </a:xfrm>
        </p:spPr>
        <p:txBody>
          <a:bodyPr>
            <a:normAutofit fontScale="77500" lnSpcReduction="20000"/>
          </a:bodyPr>
          <a:lstStyle/>
          <a:p>
            <a:pPr lvl="0"/>
            <a:r>
              <a:rPr lang="ja-JP" altLang="en-US" dirty="0">
                <a:solidFill>
                  <a:prstClr val="black"/>
                </a:solidFill>
              </a:rPr>
              <a:t>○指定管理者制度は、平成</a:t>
            </a:r>
            <a:r>
              <a:rPr lang="en-US" altLang="ja-JP" dirty="0">
                <a:solidFill>
                  <a:prstClr val="black"/>
                </a:solidFill>
              </a:rPr>
              <a:t>15</a:t>
            </a:r>
            <a:r>
              <a:rPr lang="ja-JP" altLang="en-US" dirty="0">
                <a:solidFill>
                  <a:prstClr val="black"/>
                </a:solidFill>
              </a:rPr>
              <a:t>年の地方自治法改正により導入。</a:t>
            </a:r>
            <a:endParaRPr lang="en-US" altLang="ja-JP" dirty="0">
              <a:solidFill>
                <a:prstClr val="black"/>
              </a:solidFill>
            </a:endParaRPr>
          </a:p>
          <a:p>
            <a:pPr lvl="0"/>
            <a:endParaRPr lang="en-US" altLang="ja-JP" dirty="0">
              <a:solidFill>
                <a:prstClr val="black"/>
              </a:solidFill>
            </a:endParaRPr>
          </a:p>
          <a:p>
            <a:pPr lvl="0"/>
            <a:r>
              <a:rPr lang="ja-JP" altLang="en-US" dirty="0">
                <a:solidFill>
                  <a:prstClr val="black"/>
                </a:solidFill>
              </a:rPr>
              <a:t>○３年の移行期間の後、平成</a:t>
            </a:r>
            <a:r>
              <a:rPr lang="en-US" altLang="ja-JP" dirty="0">
                <a:solidFill>
                  <a:prstClr val="black"/>
                </a:solidFill>
              </a:rPr>
              <a:t>18</a:t>
            </a:r>
            <a:r>
              <a:rPr lang="ja-JP" altLang="en-US" dirty="0">
                <a:solidFill>
                  <a:prstClr val="black"/>
                </a:solidFill>
              </a:rPr>
              <a:t>年</a:t>
            </a:r>
            <a:r>
              <a:rPr lang="en-US" altLang="ja-JP" dirty="0">
                <a:solidFill>
                  <a:prstClr val="black"/>
                </a:solidFill>
              </a:rPr>
              <a:t>9</a:t>
            </a:r>
            <a:r>
              <a:rPr lang="ja-JP" altLang="en-US" dirty="0">
                <a:solidFill>
                  <a:prstClr val="black"/>
                </a:solidFill>
              </a:rPr>
              <a:t>月に全面移行</a:t>
            </a:r>
            <a:endParaRPr lang="en-US" altLang="ja-JP" dirty="0">
              <a:solidFill>
                <a:prstClr val="black"/>
              </a:solidFill>
            </a:endParaRPr>
          </a:p>
          <a:p>
            <a:pPr lvl="0"/>
            <a:endParaRPr lang="en-US" altLang="ja-JP" dirty="0">
              <a:solidFill>
                <a:prstClr val="black"/>
              </a:solidFill>
            </a:endParaRPr>
          </a:p>
          <a:p>
            <a:pPr lvl="0"/>
            <a:r>
              <a:rPr lang="ja-JP" altLang="en-US" dirty="0">
                <a:solidFill>
                  <a:prstClr val="black"/>
                </a:solidFill>
              </a:rPr>
              <a:t>○目的</a:t>
            </a:r>
            <a:endParaRPr lang="en-US" altLang="ja-JP" dirty="0">
              <a:solidFill>
                <a:prstClr val="black"/>
              </a:solidFill>
            </a:endParaRPr>
          </a:p>
          <a:p>
            <a:pPr lvl="0"/>
            <a:r>
              <a:rPr lang="ja-JP" altLang="en-US" dirty="0">
                <a:solidFill>
                  <a:prstClr val="black"/>
                </a:solidFill>
              </a:rPr>
              <a:t>　　公の施設の管理主体を民間事業者、ＮＰＯ法人等に広く開放し、出資法人とイ　　</a:t>
            </a:r>
            <a:endParaRPr lang="en-US" altLang="ja-JP" dirty="0">
              <a:solidFill>
                <a:prstClr val="black"/>
              </a:solidFill>
            </a:endParaRPr>
          </a:p>
          <a:p>
            <a:pPr lvl="0"/>
            <a:r>
              <a:rPr lang="ja-JP" altLang="en-US" dirty="0">
                <a:solidFill>
                  <a:prstClr val="black"/>
                </a:solidFill>
              </a:rPr>
              <a:t>　コールフッティングで参入することができるようにする。（具体的には３点）</a:t>
            </a:r>
            <a:endParaRPr lang="en-US" altLang="ja-JP" dirty="0">
              <a:solidFill>
                <a:prstClr val="black"/>
              </a:solidFill>
            </a:endParaRPr>
          </a:p>
          <a:p>
            <a:pPr marL="274246" lvl="1"/>
            <a:r>
              <a:rPr lang="ja-JP" altLang="en-US" dirty="0">
                <a:solidFill>
                  <a:prstClr val="black"/>
                </a:solidFill>
              </a:rPr>
              <a:t>　　　</a:t>
            </a:r>
            <a:endParaRPr lang="en-US" altLang="ja-JP" dirty="0">
              <a:solidFill>
                <a:prstClr val="black"/>
              </a:solidFill>
            </a:endParaRPr>
          </a:p>
          <a:p>
            <a:pPr lvl="0"/>
            <a:endParaRPr lang="en-US" altLang="ja-JP" dirty="0">
              <a:solidFill>
                <a:prstClr val="black"/>
              </a:solidFill>
            </a:endParaRPr>
          </a:p>
          <a:p>
            <a:pPr lvl="0"/>
            <a:r>
              <a:rPr lang="ja-JP" altLang="en-US" dirty="0">
                <a:solidFill>
                  <a:prstClr val="black"/>
                </a:solidFill>
              </a:rPr>
              <a:t>○下の表は、従来の「管理委託制度」と「指定管理者制度」の違いを示したもの。</a:t>
            </a:r>
            <a:endParaRPr lang="en-US" altLang="ja-JP" dirty="0">
              <a:solidFill>
                <a:prstClr val="black"/>
              </a:solidFill>
            </a:endParaRPr>
          </a:p>
          <a:p>
            <a:pPr lvl="0"/>
            <a:endParaRPr lang="en-US" altLang="ja-JP" dirty="0">
              <a:solidFill>
                <a:prstClr val="black"/>
              </a:solidFill>
            </a:endParaRPr>
          </a:p>
          <a:p>
            <a:pPr lvl="0"/>
            <a:r>
              <a:rPr lang="ja-JP" altLang="en-US" dirty="0">
                <a:solidFill>
                  <a:prstClr val="black"/>
                </a:solidFill>
              </a:rPr>
              <a:t>○最も大きな違いは、「管理運営主体になれる者」</a:t>
            </a:r>
            <a:endParaRPr lang="en-US" altLang="ja-JP" dirty="0">
              <a:solidFill>
                <a:prstClr val="black"/>
              </a:solidFill>
            </a:endParaRPr>
          </a:p>
          <a:p>
            <a:pPr lvl="0"/>
            <a:r>
              <a:rPr lang="ja-JP" altLang="en-US" dirty="0">
                <a:solidFill>
                  <a:prstClr val="black"/>
                </a:solidFill>
              </a:rPr>
              <a:t>　　・管理委託制度　：　公共団体（土地改良区）、公共的団体（農協、生協、自治会　　　　　　　　　</a:t>
            </a:r>
            <a:endParaRPr lang="en-US" altLang="ja-JP" dirty="0">
              <a:solidFill>
                <a:prstClr val="black"/>
              </a:solidFill>
            </a:endParaRPr>
          </a:p>
          <a:p>
            <a:pPr lvl="0"/>
            <a:r>
              <a:rPr lang="ja-JP" altLang="en-US" dirty="0">
                <a:solidFill>
                  <a:prstClr val="black"/>
                </a:solidFill>
              </a:rPr>
              <a:t>　　　　　　　　　　　　　　　等）、出資法人（３セク）に限定</a:t>
            </a:r>
            <a:endParaRPr lang="en-US" altLang="ja-JP" dirty="0">
              <a:solidFill>
                <a:prstClr val="black"/>
              </a:solidFill>
            </a:endParaRPr>
          </a:p>
          <a:p>
            <a:pPr lvl="0"/>
            <a:r>
              <a:rPr lang="ja-JP" altLang="en-US" dirty="0">
                <a:solidFill>
                  <a:prstClr val="black"/>
                </a:solidFill>
              </a:rPr>
              <a:t>　　・指定管理者制度　：　法人その他の団体であれば特段の制限なし</a:t>
            </a:r>
            <a:endParaRPr lang="en-US" altLang="ja-JP" dirty="0">
              <a:solidFill>
                <a:prstClr val="black"/>
              </a:solidFill>
            </a:endParaRPr>
          </a:p>
          <a:p>
            <a:pPr lvl="0"/>
            <a:r>
              <a:rPr lang="ja-JP" altLang="en-US" dirty="0">
                <a:solidFill>
                  <a:prstClr val="black"/>
                </a:solidFill>
              </a:rPr>
              <a:t>　　　　　　　　　　　　　　　　（法人格の有無は問わない）</a:t>
            </a:r>
            <a:endParaRPr lang="en-US" altLang="ja-JP" dirty="0">
              <a:solidFill>
                <a:prstClr val="black"/>
              </a:solidFill>
            </a:endParaRPr>
          </a:p>
          <a:p>
            <a:pPr lvl="0"/>
            <a:endParaRPr lang="en-US" altLang="ja-JP" dirty="0">
              <a:solidFill>
                <a:prstClr val="black"/>
              </a:solidFill>
            </a:endParaRPr>
          </a:p>
          <a:p>
            <a:pPr lvl="0"/>
            <a:r>
              <a:rPr lang="ja-JP" altLang="en-US" dirty="0">
                <a:solidFill>
                  <a:prstClr val="black"/>
                </a:solidFill>
              </a:rPr>
              <a:t>○使用許可（行政処分に当たる）</a:t>
            </a:r>
            <a:endParaRPr lang="en-US" altLang="ja-JP" dirty="0">
              <a:solidFill>
                <a:prstClr val="black"/>
              </a:solidFill>
            </a:endParaRPr>
          </a:p>
          <a:p>
            <a:pPr lvl="0"/>
            <a:r>
              <a:rPr lang="ja-JP" altLang="en-US" dirty="0">
                <a:solidFill>
                  <a:prstClr val="black"/>
                </a:solidFill>
              </a:rPr>
              <a:t>　・管理委託制度　　 ：　公権力の行使にあたるとして、管理主体に委託できない。</a:t>
            </a:r>
            <a:endParaRPr lang="en-US" altLang="ja-JP" dirty="0">
              <a:solidFill>
                <a:prstClr val="black"/>
              </a:solidFill>
            </a:endParaRPr>
          </a:p>
          <a:p>
            <a:pPr lvl="0"/>
            <a:r>
              <a:rPr lang="ja-JP" altLang="en-US" dirty="0">
                <a:solidFill>
                  <a:prstClr val="black"/>
                </a:solidFill>
              </a:rPr>
              <a:t>　・指定管理者制度　：  施設の管理に関する権限として、指定管理者に委任可</a:t>
            </a:r>
            <a:endParaRPr lang="en-US" altLang="ja-JP" dirty="0">
              <a:solidFill>
                <a:prstClr val="black"/>
              </a:solidFill>
            </a:endParaRPr>
          </a:p>
          <a:p>
            <a:pPr lvl="0"/>
            <a:endParaRPr lang="en-US" altLang="ja-JP" dirty="0">
              <a:solidFill>
                <a:prstClr val="black"/>
              </a:solidFill>
            </a:endParaRPr>
          </a:p>
          <a:p>
            <a:pPr lvl="0"/>
            <a:r>
              <a:rPr lang="ja-JP" altLang="en-US" dirty="0">
                <a:solidFill>
                  <a:prstClr val="black"/>
                </a:solidFill>
              </a:rPr>
              <a:t>○管理期間　　　　　定めなし　→　期間を定めて指定する</a:t>
            </a:r>
            <a:endParaRPr lang="en-US" altLang="ja-JP" dirty="0">
              <a:solidFill>
                <a:prstClr val="black"/>
              </a:solidFill>
            </a:endParaRPr>
          </a:p>
          <a:p>
            <a:pPr lvl="0"/>
            <a:endParaRPr lang="en-US" altLang="ja-JP" dirty="0">
              <a:solidFill>
                <a:prstClr val="black"/>
              </a:solidFill>
            </a:endParaRPr>
          </a:p>
          <a:p>
            <a:pPr lvl="0"/>
            <a:endParaRPr lang="ja-JP" altLang="en-US" dirty="0">
              <a:solidFill>
                <a:prstClr val="black"/>
              </a:solidFill>
            </a:endParaRPr>
          </a:p>
          <a:p>
            <a:r>
              <a:rPr lang="ja-JP" altLang="en-US" sz="1100" dirty="0"/>
              <a:t>　</a:t>
            </a:r>
            <a:endParaRPr kumimoji="1" lang="ja-JP" altLang="en-US" dirty="0"/>
          </a:p>
          <a:p>
            <a:pPr marL="274246" lvl="1"/>
            <a:endParaRPr lang="en-US" altLang="ja-JP" dirty="0"/>
          </a:p>
        </p:txBody>
      </p:sp>
    </p:spTree>
    <p:extLst>
      <p:ext uri="{BB962C8B-B14F-4D97-AF65-F5344CB8AC3E}">
        <p14:creationId xmlns:p14="http://schemas.microsoft.com/office/powerpoint/2010/main" val="2498632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a:xfrm>
            <a:off x="673102" y="4686300"/>
            <a:ext cx="5389563" cy="4135288"/>
          </a:xfrm>
        </p:spPr>
        <p:txBody>
          <a:bodyPr/>
          <a:lstStyle/>
          <a:p>
            <a:r>
              <a:rPr lang="ja-JP" altLang="en-US" dirty="0"/>
              <a:t>○ポイントは３つ。</a:t>
            </a:r>
            <a:endParaRPr lang="en-US" altLang="ja-JP" dirty="0"/>
          </a:p>
          <a:p>
            <a:endParaRPr lang="en-US" altLang="ja-JP" dirty="0"/>
          </a:p>
          <a:p>
            <a:endParaRPr lang="en-US" altLang="ja-JP" dirty="0"/>
          </a:p>
          <a:p>
            <a:r>
              <a:rPr lang="ja-JP" altLang="en-US" dirty="0"/>
              <a:t>○（はじめに申し上げたとおり、）地方自治法は指定管理者制度の大枠を定めて　　</a:t>
            </a:r>
            <a:endParaRPr lang="en-US" altLang="ja-JP" dirty="0"/>
          </a:p>
          <a:p>
            <a:r>
              <a:rPr lang="ja-JP" altLang="en-US" dirty="0"/>
              <a:t>　いるが、かなりの程度地方公共団体の条例で定める余地がある。自由度の高い</a:t>
            </a:r>
            <a:endParaRPr lang="en-US" altLang="ja-JP" dirty="0"/>
          </a:p>
          <a:p>
            <a:r>
              <a:rPr lang="ja-JP" altLang="en-US" dirty="0"/>
              <a:t>　仕組みであり，それだけ運用の工夫が必要ということでもある</a:t>
            </a:r>
            <a:endParaRPr lang="en-US" altLang="ja-JP" dirty="0"/>
          </a:p>
          <a:p>
            <a:endParaRPr lang="en-US" altLang="ja-JP" dirty="0"/>
          </a:p>
          <a:p>
            <a:endParaRPr lang="en-US" altLang="ja-JP" dirty="0"/>
          </a:p>
          <a:p>
            <a:r>
              <a:rPr lang="ja-JP" altLang="en-US" dirty="0"/>
              <a:t>　　</a:t>
            </a:r>
            <a:endParaRPr lang="en-US" altLang="ja-JP" dirty="0"/>
          </a:p>
          <a:p>
            <a:r>
              <a:rPr lang="ja-JP" altLang="en-US" dirty="0"/>
              <a:t>　　学校、道路、河川など公の施設の種類によっては、その設置目的に沿った適　　</a:t>
            </a:r>
            <a:endParaRPr lang="en-US" altLang="ja-JP" dirty="0"/>
          </a:p>
          <a:p>
            <a:r>
              <a:rPr lang="ja-JP" altLang="en-US" dirty="0"/>
              <a:t>　　正な管理を確保するため、地方自治法とは別の個々の公物管理法によって規</a:t>
            </a:r>
            <a:endParaRPr lang="en-US" altLang="ja-JP" dirty="0"/>
          </a:p>
          <a:p>
            <a:r>
              <a:rPr lang="ja-JP" altLang="en-US" dirty="0"/>
              <a:t>　　律されているものがある</a:t>
            </a:r>
            <a:endParaRPr lang="en-US" altLang="ja-JP" dirty="0"/>
          </a:p>
        </p:txBody>
      </p:sp>
    </p:spTree>
    <p:extLst>
      <p:ext uri="{BB962C8B-B14F-4D97-AF65-F5344CB8AC3E}">
        <p14:creationId xmlns:p14="http://schemas.microsoft.com/office/powerpoint/2010/main" val="828170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95325" y="739775"/>
            <a:ext cx="5345113" cy="3700463"/>
          </a:xfrm>
        </p:spPr>
      </p:sp>
      <p:sp>
        <p:nvSpPr>
          <p:cNvPr id="3" name="ノート プレースホルダ 2"/>
          <p:cNvSpPr>
            <a:spLocks noGrp="1"/>
          </p:cNvSpPr>
          <p:nvPr>
            <p:ph type="body" idx="1"/>
          </p:nvPr>
        </p:nvSpPr>
        <p:spPr>
          <a:xfrm>
            <a:off x="673102" y="4686302"/>
            <a:ext cx="5389563" cy="4684713"/>
          </a:xfrm>
        </p:spPr>
        <p:txBody>
          <a:bodyPr>
            <a:noAutofit/>
          </a:bodyPr>
          <a:lstStyle/>
          <a:p>
            <a:r>
              <a:rPr lang="ja-JP" altLang="en-US" sz="1100" dirty="0"/>
              <a:t>○　秋田県鹿角市（かづのし：３６，７５３人） 　</a:t>
            </a:r>
            <a:r>
              <a:rPr lang="en-US" altLang="ja-JP" sz="1100" dirty="0"/>
              <a:t>※</a:t>
            </a:r>
            <a:r>
              <a:rPr lang="ja-JP" altLang="en-US" sz="1100" dirty="0"/>
              <a:t>Ｈ２０行革事例集</a:t>
            </a:r>
            <a:endParaRPr lang="en-US" altLang="ja-JP" sz="1100" dirty="0"/>
          </a:p>
          <a:p>
            <a:r>
              <a:rPr lang="ja-JP" altLang="en-US" sz="1100" dirty="0"/>
              <a:t>　</a:t>
            </a:r>
            <a:endParaRPr lang="en-US" altLang="ja-JP" sz="1100" dirty="0"/>
          </a:p>
          <a:p>
            <a:r>
              <a:rPr lang="ja-JP" altLang="en-US" sz="1100" dirty="0"/>
              <a:t>　・　市民センターにおける「共動」の推進</a:t>
            </a:r>
            <a:endParaRPr lang="en-US" altLang="ja-JP" sz="1100" dirty="0"/>
          </a:p>
          <a:p>
            <a:r>
              <a:rPr lang="ja-JP" altLang="en-US" sz="1100" dirty="0"/>
              <a:t>　・　市内４地区の公民館と関連する体育施設を、公設民営の地域づくり拠点に</a:t>
            </a:r>
            <a:endParaRPr lang="en-US" altLang="ja-JP" sz="1100" dirty="0"/>
          </a:p>
          <a:p>
            <a:r>
              <a:rPr lang="ja-JP" altLang="en-US" sz="1100" dirty="0"/>
              <a:t>　・　住民による地域づくり組織（地域づくり協議会）を立ち上げ、指定管理者に</a:t>
            </a:r>
            <a:endParaRPr lang="en-US" altLang="ja-JP" sz="1100" dirty="0"/>
          </a:p>
          <a:p>
            <a:r>
              <a:rPr lang="ja-JP" altLang="en-US" sz="1100" dirty="0"/>
              <a:t>　・　市は、人件費・維持管理費・地域づくり事業実施経費を支払う</a:t>
            </a:r>
            <a:endParaRPr lang="en-US" altLang="ja-JP" sz="1100" dirty="0"/>
          </a:p>
          <a:p>
            <a:r>
              <a:rPr lang="ja-JP" altLang="en-US" sz="1100" dirty="0"/>
              <a:t>　・　コミュニティ助成その他の地域づくりは、交付金・補助金を受け、地域で実施</a:t>
            </a:r>
            <a:endParaRPr lang="en-US" altLang="ja-JP" sz="1100" dirty="0"/>
          </a:p>
          <a:p>
            <a:r>
              <a:rPr lang="ja-JP" altLang="en-US" sz="1100" dirty="0"/>
              <a:t>　・　市職員と置き換え、地域協議会職員を各地区４～５名雇用</a:t>
            </a:r>
            <a:endParaRPr lang="en-US" altLang="ja-JP" sz="1100" dirty="0"/>
          </a:p>
          <a:p>
            <a:r>
              <a:rPr lang="ja-JP" altLang="en-US" sz="1100" dirty="0"/>
              <a:t>　　→　（Ｈ２２現在）各地域の特色を生かした事業に取り組むなど、内容も充実</a:t>
            </a:r>
            <a:endParaRPr lang="en-US" altLang="ja-JP" sz="1100" dirty="0"/>
          </a:p>
          <a:p>
            <a:endParaRPr lang="en-US" altLang="ja-JP" sz="1100" dirty="0"/>
          </a:p>
          <a:p>
            <a:r>
              <a:rPr lang="ja-JP" altLang="en-US" sz="1100" dirty="0"/>
              <a:t>○　大阪府堺市（８３０，９６６人）　　</a:t>
            </a:r>
            <a:r>
              <a:rPr lang="en-US" altLang="ja-JP" sz="1100" dirty="0"/>
              <a:t>※</a:t>
            </a:r>
            <a:r>
              <a:rPr lang="ja-JP" altLang="en-US" sz="1100" dirty="0"/>
              <a:t>ふるさと財団先進事例調査Ｐ３４～</a:t>
            </a:r>
            <a:endParaRPr lang="en-US" altLang="ja-JP" sz="1100" dirty="0"/>
          </a:p>
          <a:p>
            <a:endParaRPr lang="en-US" altLang="ja-JP" sz="1100" dirty="0"/>
          </a:p>
          <a:p>
            <a:r>
              <a:rPr lang="ja-JP" altLang="en-US" sz="1100" dirty="0"/>
              <a:t>　・　市立美原体育館 → 特定非営利法人美原体育協会を公募指定（Ｈ２１～　５年間）</a:t>
            </a:r>
            <a:endParaRPr lang="en-US" altLang="ja-JP" sz="1100" dirty="0"/>
          </a:p>
          <a:p>
            <a:r>
              <a:rPr lang="ja-JP" altLang="en-US" sz="1100" dirty="0"/>
              <a:t>　・　「地域」「幅広く」をキーワードに、地域に密着した管理運営</a:t>
            </a:r>
            <a:endParaRPr lang="en-US" altLang="ja-JP" sz="1100" dirty="0"/>
          </a:p>
          <a:p>
            <a:r>
              <a:rPr lang="ja-JP" altLang="en-US" sz="1100" dirty="0"/>
              <a:t>　　　　指定管理者が自ら近隣のイベントに積極的に参加</a:t>
            </a:r>
            <a:endParaRPr lang="en-US" altLang="ja-JP" sz="1100" dirty="0"/>
          </a:p>
          <a:p>
            <a:r>
              <a:rPr lang="ja-JP" altLang="en-US" sz="1100" dirty="0"/>
              <a:t>　　　　幅広い年齢層を対象に様々なスポーツ種目の自主事業を企画</a:t>
            </a:r>
            <a:endParaRPr lang="en-US" altLang="ja-JP" sz="1100" dirty="0"/>
          </a:p>
          <a:p>
            <a:r>
              <a:rPr lang="ja-JP" altLang="en-US" sz="1100" dirty="0"/>
              <a:t>　・　従業員の雇用についても地域に配慮</a:t>
            </a:r>
            <a:endParaRPr lang="en-US" altLang="ja-JP" sz="1100" dirty="0"/>
          </a:p>
          <a:p>
            <a:r>
              <a:rPr lang="ja-JP" altLang="en-US" sz="1100" dirty="0"/>
              <a:t>　　　　地域住民を従業員として雇用することに関して評価項目を設けるなど、</a:t>
            </a:r>
            <a:endParaRPr lang="en-US" altLang="ja-JP" sz="1100" dirty="0"/>
          </a:p>
          <a:p>
            <a:r>
              <a:rPr lang="ja-JP" altLang="en-US" sz="1100" dirty="0"/>
              <a:t>　　　　地域雇用に一定の役割</a:t>
            </a:r>
            <a:endParaRPr lang="en-US" altLang="ja-JP" sz="1100" dirty="0"/>
          </a:p>
          <a:p>
            <a:endParaRPr lang="en-US" altLang="ja-JP" sz="1100" dirty="0"/>
          </a:p>
          <a:p>
            <a:endParaRPr lang="en-US" altLang="ja-JP" sz="1100" dirty="0"/>
          </a:p>
          <a:p>
            <a:r>
              <a:rPr lang="ja-JP" altLang="en-US" sz="1100" dirty="0"/>
              <a:t>○</a:t>
            </a:r>
            <a:r>
              <a:rPr lang="ja-JP" altLang="ja-JP" sz="1100" dirty="0"/>
              <a:t>地方公共団体と指定管理者としての民間事業者等が協働し、知恵を出し合い、創意</a:t>
            </a:r>
            <a:endParaRPr lang="en-US" altLang="ja-JP" sz="1100" dirty="0"/>
          </a:p>
          <a:p>
            <a:r>
              <a:rPr lang="ja-JP" altLang="en-US" sz="1100" dirty="0"/>
              <a:t>　 </a:t>
            </a:r>
            <a:r>
              <a:rPr lang="ja-JP" altLang="ja-JP" sz="1100" dirty="0"/>
              <a:t>工夫することで、地域住民のサービス向上や運営の効率化のみならず、地域からの雇</a:t>
            </a:r>
            <a:endParaRPr lang="en-US" altLang="ja-JP" sz="1100" dirty="0"/>
          </a:p>
          <a:p>
            <a:r>
              <a:rPr lang="ja-JP" altLang="en-US" sz="1100" dirty="0"/>
              <a:t>　 </a:t>
            </a:r>
            <a:r>
              <a:rPr lang="ja-JP" altLang="ja-JP" sz="1100" dirty="0"/>
              <a:t>用、地域からの調達、地域産業の活性化など、施設の管理運営による波及効果も期待</a:t>
            </a:r>
            <a:endParaRPr lang="en-US" altLang="ja-JP" sz="1100" dirty="0"/>
          </a:p>
          <a:p>
            <a:endParaRPr lang="en-US" altLang="ja-JP" sz="1100" dirty="0"/>
          </a:p>
          <a:p>
            <a:r>
              <a:rPr lang="ja-JP" altLang="en-US" sz="1100" dirty="0"/>
              <a:t>○総務省</a:t>
            </a:r>
            <a:r>
              <a:rPr lang="ja-JP" altLang="ja-JP" sz="1100" dirty="0"/>
              <a:t>としても、指定管理者制度の適切な運用に資するよう、今後とも様々な地方公共</a:t>
            </a:r>
            <a:r>
              <a:rPr lang="ja-JP" altLang="en-US" sz="1100" dirty="0"/>
              <a:t>　</a:t>
            </a:r>
            <a:endParaRPr lang="en-US" altLang="ja-JP" sz="1100" dirty="0"/>
          </a:p>
          <a:p>
            <a:r>
              <a:rPr lang="ja-JP" altLang="en-US" sz="1100" dirty="0"/>
              <a:t>　</a:t>
            </a:r>
            <a:r>
              <a:rPr lang="ja-JP" altLang="ja-JP" sz="1100" dirty="0"/>
              <a:t>団体の取り組みを紹介</a:t>
            </a:r>
            <a:r>
              <a:rPr lang="ja-JP" altLang="en-US" sz="1100" dirty="0"/>
              <a:t>するなど、取り組んでいく。</a:t>
            </a:r>
            <a:endParaRPr lang="ja-JP" altLang="ja-JP" sz="1100" dirty="0"/>
          </a:p>
          <a:p>
            <a:endParaRPr lang="en-US" altLang="ja-JP" sz="1100" dirty="0"/>
          </a:p>
        </p:txBody>
      </p:sp>
      <p:sp>
        <p:nvSpPr>
          <p:cNvPr id="4" name="スライド番号プレースホルダ 3"/>
          <p:cNvSpPr>
            <a:spLocks noGrp="1"/>
          </p:cNvSpPr>
          <p:nvPr>
            <p:ph type="sldNum" sz="quarter" idx="10"/>
          </p:nvPr>
        </p:nvSpPr>
        <p:spPr/>
        <p:txBody>
          <a:bodyPr/>
          <a:lstStyle/>
          <a:p>
            <a:fld id="{9DB249A7-D546-4D14-AB57-277EF7BBFC57}" type="slidenum">
              <a:rPr kumimoji="1" lang="ja-JP" altLang="en-US" smtClean="0"/>
              <a:pPr/>
              <a:t>19</a:t>
            </a:fld>
            <a:endParaRPr kumimoji="1" lang="ja-JP" altLang="en-US"/>
          </a:p>
        </p:txBody>
      </p:sp>
      <p:sp>
        <p:nvSpPr>
          <p:cNvPr id="5" name="大かっこ 4"/>
          <p:cNvSpPr/>
          <p:nvPr/>
        </p:nvSpPr>
        <p:spPr>
          <a:xfrm>
            <a:off x="415554" y="4645124"/>
            <a:ext cx="5544616" cy="3347176"/>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91416" tIns="45708" rIns="91416" bIns="45708" rtlCol="0" anchor="ctr"/>
          <a:lstStyle/>
          <a:p>
            <a:pPr algn="ctr"/>
            <a:endParaRPr kumimoji="1" lang="ja-JP" altLang="en-US"/>
          </a:p>
        </p:txBody>
      </p:sp>
    </p:spTree>
    <p:extLst>
      <p:ext uri="{BB962C8B-B14F-4D97-AF65-F5344CB8AC3E}">
        <p14:creationId xmlns:p14="http://schemas.microsoft.com/office/powerpoint/2010/main" val="1375740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95325" y="739775"/>
            <a:ext cx="5345113" cy="3700463"/>
          </a:xfrm>
        </p:spPr>
      </p:sp>
      <p:sp>
        <p:nvSpPr>
          <p:cNvPr id="3" name="ノート プレースホルダ 2"/>
          <p:cNvSpPr>
            <a:spLocks noGrp="1"/>
          </p:cNvSpPr>
          <p:nvPr>
            <p:ph type="body" idx="1"/>
          </p:nvPr>
        </p:nvSpPr>
        <p:spPr/>
        <p:txBody>
          <a:bodyPr>
            <a:noAutofit/>
          </a:bodyPr>
          <a:lstStyle/>
          <a:p>
            <a:r>
              <a:rPr lang="ja-JP" altLang="en-US" sz="1100" dirty="0"/>
              <a:t>○　</a:t>
            </a:r>
            <a:r>
              <a:rPr lang="ja-JP" altLang="ja-JP" sz="1100" dirty="0"/>
              <a:t>自治法第２４４条第２項</a:t>
            </a:r>
            <a:endParaRPr lang="en-US" altLang="ja-JP" sz="1100" dirty="0"/>
          </a:p>
          <a:p>
            <a:r>
              <a:rPr lang="ja-JP" altLang="en-US" sz="1100" dirty="0"/>
              <a:t>　　</a:t>
            </a:r>
            <a:r>
              <a:rPr lang="ja-JP" altLang="ja-JP" sz="1100" dirty="0"/>
              <a:t>「普通地方公共団体（次条第３項に規定する指定管理者を含む。次項において同じ。）は、正当な理由がない限り、住民が公の施設を利用することを拒んではならない。」</a:t>
            </a:r>
            <a:endParaRPr lang="en-US" altLang="ja-JP" sz="1100" dirty="0"/>
          </a:p>
          <a:p>
            <a:endParaRPr lang="en-US" altLang="ja-JP" sz="1100" dirty="0"/>
          </a:p>
          <a:p>
            <a:r>
              <a:rPr lang="ja-JP" altLang="en-US" sz="1100" dirty="0"/>
              <a:t>○　</a:t>
            </a:r>
            <a:r>
              <a:rPr lang="ja-JP" altLang="ja-JP" sz="1100" dirty="0"/>
              <a:t>自治法第２４４条の２第</a:t>
            </a:r>
            <a:r>
              <a:rPr lang="en-US" altLang="ja-JP" sz="1100" dirty="0"/>
              <a:t>10</a:t>
            </a:r>
            <a:r>
              <a:rPr lang="ja-JP" altLang="ja-JP" sz="1100" dirty="0"/>
              <a:t>項</a:t>
            </a:r>
            <a:endParaRPr lang="en-US" altLang="ja-JP" sz="1100" dirty="0"/>
          </a:p>
          <a:p>
            <a:r>
              <a:rPr lang="ja-JP" altLang="en-US" sz="1100" dirty="0"/>
              <a:t>　</a:t>
            </a:r>
            <a:r>
              <a:rPr lang="ja-JP" altLang="ja-JP" sz="1100" dirty="0"/>
              <a:t>「普通地方公共団体の長又は委員会は、指定管理者の管理する公の施設の管理の適正を期するため、指定管理者に対して、当該管理の業務又は経理の状況に関し報告を求め、実地について調査し、又は必要な指示をすることができる。」</a:t>
            </a:r>
            <a:endParaRPr lang="en-US" altLang="ja-JP" sz="1100" dirty="0"/>
          </a:p>
          <a:p>
            <a:endParaRPr lang="en-US" altLang="ja-JP" sz="1100" dirty="0"/>
          </a:p>
          <a:p>
            <a:r>
              <a:rPr lang="ja-JP" altLang="en-US" sz="1100" dirty="0"/>
              <a:t>○　</a:t>
            </a:r>
            <a:r>
              <a:rPr lang="ja-JP" altLang="ja-JP" sz="1100" dirty="0"/>
              <a:t>自治法第２４４条の２第</a:t>
            </a:r>
            <a:r>
              <a:rPr lang="en-US" altLang="ja-JP" sz="1100" dirty="0"/>
              <a:t>11</a:t>
            </a:r>
            <a:r>
              <a:rPr lang="ja-JP" altLang="ja-JP" sz="1100" dirty="0"/>
              <a:t>項</a:t>
            </a:r>
            <a:endParaRPr lang="en-US" altLang="ja-JP" sz="1100" dirty="0"/>
          </a:p>
          <a:p>
            <a:r>
              <a:rPr lang="ja-JP" altLang="en-US" sz="1100" dirty="0"/>
              <a:t>　</a:t>
            </a:r>
            <a:r>
              <a:rPr lang="ja-JP" altLang="ja-JP" sz="1100" dirty="0"/>
              <a:t>「普通地方公共団体は、指定管理者が前項の指示に従わないときその他当該指定管理者による管理を継続することが適当でないと認めるときは、その指定を取り消し、又は期間を定めて管理の業務の全部又は一部の停止を命ずることができる。」</a:t>
            </a:r>
            <a:endParaRPr lang="en-US" altLang="ja-JP" sz="1100" dirty="0"/>
          </a:p>
          <a:p>
            <a:endParaRPr lang="en-US" altLang="ja-JP" sz="1100" dirty="0"/>
          </a:p>
          <a:p>
            <a:r>
              <a:rPr lang="ja-JP" altLang="en-US" sz="1100" dirty="0"/>
              <a:t>（参考：行政救済）</a:t>
            </a:r>
            <a:endParaRPr lang="en-US" altLang="ja-JP" sz="1100" dirty="0"/>
          </a:p>
          <a:p>
            <a:r>
              <a:rPr lang="ja-JP" altLang="en-US" sz="1100" dirty="0"/>
              <a:t>○　指定管理者の管理する公の施設の管理について利用者側に不服がある場合には、以下の行政救済制度が設けられている。</a:t>
            </a:r>
            <a:endParaRPr lang="en-US" altLang="ja-JP" sz="1100" dirty="0"/>
          </a:p>
          <a:p>
            <a:r>
              <a:rPr lang="ja-JP" altLang="en-US" sz="1100" dirty="0"/>
              <a:t>○審査請求</a:t>
            </a:r>
            <a:endParaRPr lang="en-US" altLang="ja-JP" sz="1100" dirty="0"/>
          </a:p>
          <a:p>
            <a:r>
              <a:rPr lang="ja-JP" altLang="en-US" sz="1100" dirty="0"/>
              <a:t>　地方自治法第２４４条の４第３項は、</a:t>
            </a:r>
            <a:r>
              <a:rPr lang="ja-JP" altLang="ja-JP" sz="1100" dirty="0"/>
              <a:t>公の施設を利用する権利に関する処分について、行政不服審査法の特例を設けるものであり、指定管理者が</a:t>
            </a:r>
            <a:r>
              <a:rPr lang="ja-JP" altLang="en-US" sz="1100" dirty="0"/>
              <a:t>行った</a:t>
            </a:r>
            <a:r>
              <a:rPr lang="ja-JP" altLang="ja-JP" sz="1100" dirty="0"/>
              <a:t>処分に関する行政不服審査については、本項に従ってすべて地方公共団体の長に対する審査請求を行う。</a:t>
            </a:r>
            <a:endParaRPr lang="en-US" altLang="ja-JP" sz="1100" dirty="0"/>
          </a:p>
          <a:p>
            <a:r>
              <a:rPr lang="ja-JP" altLang="en-US" sz="1100" dirty="0"/>
              <a:t>○　行政事件訴訟</a:t>
            </a:r>
            <a:endParaRPr lang="en-US" altLang="ja-JP" sz="1100" dirty="0"/>
          </a:p>
          <a:p>
            <a:r>
              <a:rPr lang="ja-JP" altLang="en-US" sz="1100" dirty="0"/>
              <a:t>　</a:t>
            </a:r>
            <a:r>
              <a:rPr lang="ja-JP" altLang="ja-JP" sz="1100" dirty="0"/>
              <a:t>行政事件訴訟を提起することも可能である。</a:t>
            </a:r>
            <a:r>
              <a:rPr lang="ja-JP" altLang="en-US" sz="1100" dirty="0"/>
              <a:t>（</a:t>
            </a:r>
            <a:r>
              <a:rPr lang="ja-JP" altLang="ja-JP" sz="1100" dirty="0"/>
              <a:t>公の施設を利用する権利に関する処分について、地方自治法は審査請求前置主義を採用していないことから、審査請求を経ず直ちに行政事件訴訟を提起することも可能である。）</a:t>
            </a:r>
            <a:endParaRPr lang="en-US" altLang="ja-JP" sz="1100" dirty="0"/>
          </a:p>
        </p:txBody>
      </p:sp>
      <p:sp>
        <p:nvSpPr>
          <p:cNvPr id="4" name="スライド番号プレースホルダ 3"/>
          <p:cNvSpPr>
            <a:spLocks noGrp="1"/>
          </p:cNvSpPr>
          <p:nvPr>
            <p:ph type="sldNum" sz="quarter" idx="10"/>
          </p:nvPr>
        </p:nvSpPr>
        <p:spPr/>
        <p:txBody>
          <a:bodyPr/>
          <a:lstStyle/>
          <a:p>
            <a:fld id="{9DB249A7-D546-4D14-AB57-277EF7BBFC57}" type="slidenum">
              <a:rPr kumimoji="1" lang="ja-JP" altLang="en-US" smtClean="0"/>
              <a:pPr/>
              <a:t>20</a:t>
            </a:fld>
            <a:endParaRPr kumimoji="1" lang="ja-JP" altLang="en-US" dirty="0"/>
          </a:p>
        </p:txBody>
      </p:sp>
    </p:spTree>
    <p:extLst>
      <p:ext uri="{BB962C8B-B14F-4D97-AF65-F5344CB8AC3E}">
        <p14:creationId xmlns:p14="http://schemas.microsoft.com/office/powerpoint/2010/main" val="782556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a:xfrm>
            <a:off x="673102" y="4686300"/>
            <a:ext cx="5389563" cy="4855368"/>
          </a:xfrm>
        </p:spPr>
        <p:txBody>
          <a:bodyPr>
            <a:normAutofit fontScale="92500" lnSpcReduction="20000"/>
          </a:bodyPr>
          <a:lstStyle/>
          <a:p>
            <a:r>
              <a:rPr lang="ja-JP" altLang="en-US" dirty="0"/>
              <a:t>○</a:t>
            </a:r>
            <a:r>
              <a:rPr lang="ja-JP" altLang="en-US" dirty="0" err="1"/>
              <a:t>要所要所</a:t>
            </a:r>
            <a:r>
              <a:rPr lang="ja-JP" altLang="en-US" dirty="0"/>
              <a:t>で、議会の関与にかからしめている。</a:t>
            </a:r>
            <a:endParaRPr lang="en-US" altLang="ja-JP" dirty="0"/>
          </a:p>
          <a:p>
            <a:r>
              <a:rPr lang="ja-JP" altLang="en-US" dirty="0"/>
              <a:t>　　・（まず、公の施設の設置管理条例の制定</a:t>
            </a:r>
            <a:r>
              <a:rPr lang="ja-JP" altLang="ja-JP" dirty="0"/>
              <a:t>（地方自治法第２４４条の２第</a:t>
            </a:r>
            <a:r>
              <a:rPr lang="ja-JP" altLang="en-US" dirty="0"/>
              <a:t>１</a:t>
            </a:r>
            <a:r>
              <a:rPr lang="ja-JP" altLang="ja-JP" dirty="0"/>
              <a:t>項</a:t>
            </a:r>
            <a:r>
              <a:rPr lang="ja-JP" altLang="en-US" dirty="0"/>
              <a:t>））</a:t>
            </a:r>
            <a:endParaRPr lang="en-US" altLang="ja-JP" dirty="0"/>
          </a:p>
          <a:p>
            <a:r>
              <a:rPr lang="ja-JP" altLang="en-US" dirty="0"/>
              <a:t>　　・①の部分</a:t>
            </a:r>
            <a:endParaRPr lang="en-US" altLang="ja-JP" dirty="0"/>
          </a:p>
          <a:p>
            <a:r>
              <a:rPr lang="ja-JP" altLang="en-US" dirty="0"/>
              <a:t>　　　　　　　「</a:t>
            </a:r>
            <a:r>
              <a:rPr lang="ja-JP" altLang="ja-JP" dirty="0"/>
              <a:t>条例の定めるところにより指定管理者に公の施設の管理を行わせる</a:t>
            </a:r>
            <a:r>
              <a:rPr lang="ja-JP" altLang="en-US" dirty="0"/>
              <a:t>　</a:t>
            </a:r>
            <a:endParaRPr lang="en-US" altLang="ja-JP" dirty="0"/>
          </a:p>
          <a:p>
            <a:r>
              <a:rPr lang="ja-JP" altLang="en-US" dirty="0"/>
              <a:t>　　　　　　　　</a:t>
            </a:r>
            <a:r>
              <a:rPr lang="ja-JP" altLang="ja-JP" dirty="0"/>
              <a:t>ことができる</a:t>
            </a:r>
            <a:r>
              <a:rPr lang="ja-JP" altLang="en-US" dirty="0"/>
              <a:t>」</a:t>
            </a:r>
            <a:r>
              <a:rPr lang="ja-JP" altLang="ja-JP" dirty="0"/>
              <a:t>（地方自治法第２４４条の２第３項）</a:t>
            </a:r>
            <a:endParaRPr lang="en-US" altLang="ja-JP" dirty="0"/>
          </a:p>
          <a:p>
            <a:r>
              <a:rPr lang="ja-JP" altLang="en-US" dirty="0"/>
              <a:t>　　　　　・指定の手続（申請の方法、選定基準等）</a:t>
            </a:r>
            <a:endParaRPr lang="en-US" altLang="ja-JP" dirty="0"/>
          </a:p>
          <a:p>
            <a:r>
              <a:rPr lang="ja-JP" altLang="en-US" dirty="0"/>
              <a:t>　　　　　・業務の範囲（施設の維持管理、管理運営業務の具体的な範囲、使用の　　　</a:t>
            </a:r>
            <a:endParaRPr lang="en-US" altLang="ja-JP" dirty="0"/>
          </a:p>
          <a:p>
            <a:r>
              <a:rPr lang="ja-JP" altLang="en-US" dirty="0"/>
              <a:t>　　　　　　許可まで含めるか否か）</a:t>
            </a:r>
            <a:endParaRPr lang="en-US" altLang="ja-JP" dirty="0"/>
          </a:p>
          <a:p>
            <a:r>
              <a:rPr lang="ja-JP" altLang="en-US" dirty="0"/>
              <a:t>　　　　　・管理の基準（休館日、開館時間、使用許可の基準、使用制限の要件等）</a:t>
            </a:r>
            <a:endParaRPr lang="en-US" altLang="ja-JP" dirty="0"/>
          </a:p>
          <a:p>
            <a:r>
              <a:rPr lang="ja-JP" altLang="en-US" dirty="0"/>
              <a:t>　　・④の部分</a:t>
            </a:r>
            <a:endParaRPr lang="en-US" altLang="ja-JP" dirty="0"/>
          </a:p>
          <a:p>
            <a:r>
              <a:rPr lang="ja-JP" altLang="en-US" dirty="0"/>
              <a:t>　　　　　　　「</a:t>
            </a:r>
            <a:r>
              <a:rPr lang="ja-JP" altLang="ja-JP" dirty="0"/>
              <a:t>指定管理者の指定をするときは、あらかじめ議会の議決を</a:t>
            </a:r>
            <a:r>
              <a:rPr lang="ja-JP" altLang="ja-JP" dirty="0" err="1"/>
              <a:t>経なけれ</a:t>
            </a:r>
            <a:r>
              <a:rPr lang="ja-JP" altLang="en-US" dirty="0"/>
              <a:t>　　　</a:t>
            </a:r>
            <a:endParaRPr lang="en-US" altLang="ja-JP" dirty="0"/>
          </a:p>
          <a:p>
            <a:r>
              <a:rPr lang="ja-JP" altLang="en-US" dirty="0"/>
              <a:t>　　　　　　　　</a:t>
            </a:r>
            <a:r>
              <a:rPr lang="ja-JP" altLang="ja-JP" dirty="0" err="1"/>
              <a:t>ば</a:t>
            </a:r>
            <a:r>
              <a:rPr lang="ja-JP" altLang="ja-JP" dirty="0"/>
              <a:t>ならない</a:t>
            </a:r>
            <a:r>
              <a:rPr lang="ja-JP" altLang="en-US" dirty="0"/>
              <a:t>」</a:t>
            </a:r>
            <a:r>
              <a:rPr lang="ja-JP" altLang="ja-JP" dirty="0"/>
              <a:t>（同条第６項）</a:t>
            </a:r>
            <a:endParaRPr lang="en-US" altLang="ja-JP" dirty="0"/>
          </a:p>
          <a:p>
            <a:r>
              <a:rPr lang="ja-JP" altLang="en-US" dirty="0"/>
              <a:t>　　　　　←指定管理者の範囲に特段の制約がなくなったこと、指定管理者が行政　　　　　　</a:t>
            </a:r>
            <a:endParaRPr lang="en-US" altLang="ja-JP" dirty="0"/>
          </a:p>
          <a:p>
            <a:r>
              <a:rPr lang="ja-JP" altLang="en-US" dirty="0"/>
              <a:t>　　　　　　　処分の一種である使用許可を行うことができるようになったこと等を踏          </a:t>
            </a:r>
            <a:endParaRPr lang="en-US" altLang="ja-JP" dirty="0"/>
          </a:p>
          <a:p>
            <a:r>
              <a:rPr lang="en-US" altLang="ja-JP" dirty="0"/>
              <a:t>                    </a:t>
            </a:r>
            <a:r>
              <a:rPr lang="ja-JP" altLang="en-US" dirty="0"/>
              <a:t>まえ、慎重な手続を踏む必要がある</a:t>
            </a:r>
            <a:endParaRPr lang="en-US" altLang="ja-JP" dirty="0"/>
          </a:p>
          <a:p>
            <a:r>
              <a:rPr lang="ja-JP" altLang="en-US" dirty="0"/>
              <a:t>→公の施設は住民の負託を受けて地方公共団体が設置及び管理していることに </a:t>
            </a:r>
            <a:endParaRPr lang="en-US" altLang="ja-JP" dirty="0"/>
          </a:p>
          <a:p>
            <a:r>
              <a:rPr lang="en-US" altLang="ja-JP" dirty="0"/>
              <a:t>   </a:t>
            </a:r>
            <a:r>
              <a:rPr lang="ja-JP" altLang="en-US" dirty="0"/>
              <a:t>鑑み、公の施設のあり方について住民の意思を反映させる必要がある</a:t>
            </a:r>
            <a:endParaRPr lang="en-US" altLang="ja-JP" dirty="0"/>
          </a:p>
          <a:p>
            <a:endParaRPr lang="en-US" altLang="ja-JP" dirty="0"/>
          </a:p>
          <a:p>
            <a:r>
              <a:rPr lang="ja-JP" altLang="en-US" dirty="0"/>
              <a:t>　　（参考）指</a:t>
            </a:r>
            <a:r>
              <a:rPr lang="ja-JP" altLang="ja-JP" dirty="0"/>
              <a:t>定管理者の収入として収受されることができる利用料金は、条例の</a:t>
            </a:r>
            <a:r>
              <a:rPr lang="ja-JP" altLang="en-US" dirty="0"/>
              <a:t>　　</a:t>
            </a:r>
            <a:endParaRPr lang="en-US" altLang="ja-JP" dirty="0"/>
          </a:p>
          <a:p>
            <a:r>
              <a:rPr lang="ja-JP" altLang="en-US" dirty="0"/>
              <a:t>　　　　　　　</a:t>
            </a:r>
            <a:r>
              <a:rPr lang="ja-JP" altLang="ja-JP" dirty="0"/>
              <a:t>定めるところにより指定管理者が定めること（同条第９項）</a:t>
            </a:r>
            <a:r>
              <a:rPr lang="ja-JP" altLang="en-US" dirty="0"/>
              <a:t>　</a:t>
            </a:r>
            <a:endParaRPr lang="en-US" altLang="ja-JP" dirty="0"/>
          </a:p>
          <a:p>
            <a:r>
              <a:rPr lang="ja-JP" altLang="en-US" dirty="0"/>
              <a:t>　　　　　　　　　</a:t>
            </a:r>
            <a:r>
              <a:rPr lang="en-US" altLang="ja-JP" dirty="0"/>
              <a:t>※</a:t>
            </a:r>
            <a:r>
              <a:rPr lang="ja-JP" altLang="en-US" dirty="0"/>
              <a:t>承認に議決は不要　</a:t>
            </a:r>
            <a:r>
              <a:rPr lang="ja-JP" altLang="ja-JP" dirty="0"/>
              <a:t>など</a:t>
            </a:r>
            <a:endParaRPr lang="en-US" altLang="ja-JP" dirty="0"/>
          </a:p>
          <a:p>
            <a:endParaRPr lang="en-US" altLang="ja-JP" dirty="0"/>
          </a:p>
          <a:p>
            <a:r>
              <a:rPr lang="ja-JP" altLang="en-US" dirty="0"/>
              <a:t>○⑥の部分「協定」について</a:t>
            </a:r>
            <a:endParaRPr lang="en-US" altLang="ja-JP" dirty="0"/>
          </a:p>
          <a:p>
            <a:r>
              <a:rPr lang="ja-JP" altLang="en-US" dirty="0"/>
              <a:t>　　・委託事業と自主事業の区分</a:t>
            </a:r>
            <a:endParaRPr lang="en-US" altLang="ja-JP" dirty="0"/>
          </a:p>
          <a:p>
            <a:r>
              <a:rPr kumimoji="1" lang="ja-JP" altLang="en-US" dirty="0"/>
              <a:t>　　・委託費の額等細目的事項</a:t>
            </a:r>
            <a:endParaRPr kumimoji="1" lang="en-US" altLang="ja-JP" dirty="0"/>
          </a:p>
          <a:p>
            <a:r>
              <a:rPr lang="ja-JP" altLang="en-US" dirty="0"/>
              <a:t>　　・リスク分担、損害賠償責任の履行の確保、損害賠償保険への加入義務等</a:t>
            </a:r>
            <a:endParaRPr kumimoji="1" lang="ja-JP" altLang="en-US" dirty="0"/>
          </a:p>
        </p:txBody>
      </p:sp>
    </p:spTree>
    <p:extLst>
      <p:ext uri="{BB962C8B-B14F-4D97-AF65-F5344CB8AC3E}">
        <p14:creationId xmlns:p14="http://schemas.microsoft.com/office/powerpoint/2010/main" val="3535792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95325" y="739775"/>
            <a:ext cx="5345113" cy="3700463"/>
          </a:xfrm>
        </p:spPr>
      </p:sp>
      <p:sp>
        <p:nvSpPr>
          <p:cNvPr id="5" name="ノート プレースホルダー 4"/>
          <p:cNvSpPr>
            <a:spLocks noGrp="1"/>
          </p:cNvSpPr>
          <p:nvPr>
            <p:ph type="body" sz="quarter" idx="11"/>
          </p:nvPr>
        </p:nvSpPr>
        <p:spPr/>
        <p:txBody>
          <a:bodyPr/>
          <a:lstStyle/>
          <a:p>
            <a:r>
              <a:rPr lang="ja-JP" altLang="en-US" sz="1100" dirty="0"/>
              <a:t>（参考）平成２４年１１月６日公表</a:t>
            </a:r>
            <a:endParaRPr lang="en-US" altLang="ja-JP" sz="1100" dirty="0"/>
          </a:p>
          <a:p>
            <a:r>
              <a:rPr lang="ja-JP" altLang="en-US" sz="1100" dirty="0"/>
              <a:t>　　　　　　　「公の施設の指定管理者制度の導入状況等に関する調査」</a:t>
            </a:r>
            <a:endParaRPr lang="en-US" altLang="ja-JP" sz="1100" dirty="0"/>
          </a:p>
          <a:p>
            <a:endParaRPr lang="en-US" altLang="ja-JP" sz="1100" dirty="0"/>
          </a:p>
          <a:p>
            <a:r>
              <a:rPr lang="ja-JP" altLang="en-US" sz="1100" dirty="0"/>
              <a:t>　・　指定管理者制度が導入されている施設数は</a:t>
            </a:r>
            <a:r>
              <a:rPr lang="ja-JP" altLang="en-US" sz="1100" u="sng" dirty="0"/>
              <a:t>７３，４７６</a:t>
            </a:r>
            <a:r>
              <a:rPr lang="ja-JP" altLang="en-US" sz="1100" dirty="0"/>
              <a:t>施設。</a:t>
            </a:r>
            <a:endParaRPr lang="en-US" altLang="ja-JP" sz="1100" dirty="0"/>
          </a:p>
          <a:p>
            <a:r>
              <a:rPr lang="ja-JP" altLang="en-US" sz="1100" dirty="0"/>
              <a:t>　　前回調査（平成２１年４月１日現在７０，０２２施設）から３，４５４施設の増。</a:t>
            </a:r>
            <a:endParaRPr lang="en-US" altLang="ja-JP" sz="1100" dirty="0"/>
          </a:p>
          <a:p>
            <a:endParaRPr lang="en-US" altLang="ja-JP" sz="1100" dirty="0"/>
          </a:p>
          <a:p>
            <a:r>
              <a:rPr lang="ja-JP" altLang="en-US" sz="1100" dirty="0"/>
              <a:t>　・　うち</a:t>
            </a:r>
            <a:r>
              <a:rPr lang="ja-JP" altLang="en-US" sz="1100" u="sng" dirty="0"/>
              <a:t>２４，３８４</a:t>
            </a:r>
            <a:r>
              <a:rPr lang="ja-JP" altLang="en-US" sz="1100" dirty="0"/>
              <a:t>施設、</a:t>
            </a:r>
            <a:r>
              <a:rPr lang="ja-JP" altLang="en-US" sz="1100" u="sng" dirty="0"/>
              <a:t>約３割</a:t>
            </a:r>
            <a:r>
              <a:rPr lang="ja-JP" altLang="en-US" sz="1100" dirty="0"/>
              <a:t>（３３．２％）が民間企業等が指定管理者。</a:t>
            </a:r>
            <a:endParaRPr lang="en-US" altLang="ja-JP" sz="1100" dirty="0"/>
          </a:p>
          <a:p>
            <a:r>
              <a:rPr lang="ja-JP" altLang="en-US" sz="1100" dirty="0"/>
              <a:t>　　前回調査（２０，４８９施設、２９．３％）から１１．０ポイント増。</a:t>
            </a:r>
            <a:endParaRPr lang="en-US" altLang="ja-JP" sz="1100" dirty="0"/>
          </a:p>
          <a:p>
            <a:r>
              <a:rPr lang="ja-JP" altLang="en-US" sz="1100" dirty="0"/>
              <a:t>　　　　株式会社　１７．４％　特定非営利法人　３．９％　その他　１１．９％</a:t>
            </a:r>
            <a:endParaRPr lang="en-US" altLang="ja-JP" sz="1100" dirty="0"/>
          </a:p>
          <a:p>
            <a:r>
              <a:rPr lang="ja-JP" altLang="en-US" sz="1100" dirty="0"/>
              <a:t>　　　　公益法人　２６．４％　公共的団体（社会福祉法人、地縁団体等）　４０．５％</a:t>
            </a:r>
            <a:endParaRPr lang="en-US" altLang="ja-JP" sz="1100" dirty="0"/>
          </a:p>
          <a:p>
            <a:endParaRPr lang="en-US" altLang="ja-JP" sz="1100" dirty="0"/>
          </a:p>
          <a:p>
            <a:r>
              <a:rPr lang="ja-JP" altLang="en-US" sz="1100" dirty="0"/>
              <a:t>　・　公募手続（</a:t>
            </a:r>
            <a:r>
              <a:rPr lang="ja-JP" altLang="en-US" sz="1100" u="sng" dirty="0"/>
              <a:t>４３．８％</a:t>
            </a:r>
            <a:r>
              <a:rPr lang="ja-JP" altLang="en-US" sz="1100" dirty="0"/>
              <a:t>）、選定基準公表（５０．５％）、指定管理者評価（７２．５％）など</a:t>
            </a:r>
            <a:endParaRPr lang="en-US" altLang="ja-JP" sz="1100" dirty="0"/>
          </a:p>
          <a:p>
            <a:r>
              <a:rPr lang="ja-JP" altLang="en-US" sz="1100" dirty="0"/>
              <a:t>　　指定管理者制度の運営レベルは着実に向上</a:t>
            </a:r>
            <a:endParaRPr lang="en-US" altLang="ja-JP" sz="1100" dirty="0"/>
          </a:p>
          <a:p>
            <a:endParaRPr lang="en-US" altLang="ja-JP" sz="1100" dirty="0"/>
          </a:p>
          <a:p>
            <a:r>
              <a:rPr lang="ja-JP" altLang="en-US" sz="1100" dirty="0"/>
              <a:t>　・　指定の取消は、８３１件。うち施設の見直しによるものが３８２件（４６．０％）、</a:t>
            </a:r>
            <a:endParaRPr lang="en-US" altLang="ja-JP" sz="1100" dirty="0"/>
          </a:p>
          <a:p>
            <a:r>
              <a:rPr lang="ja-JP" altLang="en-US" sz="1100" dirty="0"/>
              <a:t>　　経営困難等による事業者の運用上の問題に起因するものが１８７件（２２．５％）。</a:t>
            </a:r>
            <a:endParaRPr lang="en-US" altLang="ja-JP" sz="1100" dirty="0"/>
          </a:p>
          <a:p>
            <a:endParaRPr lang="en-US" altLang="ja-JP" sz="1100" dirty="0"/>
          </a:p>
          <a:p>
            <a:endParaRPr kumimoji="1" lang="ja-JP" altLang="en-US" dirty="0"/>
          </a:p>
          <a:p>
            <a:pPr marL="274246" lvl="1"/>
            <a:endParaRPr lang="en-US" altLang="ja-JP" dirty="0"/>
          </a:p>
        </p:txBody>
      </p:sp>
    </p:spTree>
    <p:extLst>
      <p:ext uri="{BB962C8B-B14F-4D97-AF65-F5344CB8AC3E}">
        <p14:creationId xmlns:p14="http://schemas.microsoft.com/office/powerpoint/2010/main" val="964782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スライド イメージ プレースホルダ 1"/>
          <p:cNvSpPr>
            <a:spLocks noGrp="1" noRot="1" noChangeAspect="1" noTextEdit="1"/>
          </p:cNvSpPr>
          <p:nvPr>
            <p:ph type="sldImg"/>
          </p:nvPr>
        </p:nvSpPr>
        <p:spPr>
          <a:xfrm>
            <a:off x="696913" y="738188"/>
            <a:ext cx="5345112" cy="3700462"/>
          </a:xfrm>
          <a:ln/>
        </p:spPr>
      </p:sp>
      <p:sp>
        <p:nvSpPr>
          <p:cNvPr id="286723" name="ノート プレースホルダ 2"/>
          <p:cNvSpPr>
            <a:spLocks noGrp="1"/>
          </p:cNvSpPr>
          <p:nvPr>
            <p:ph type="body" idx="1"/>
          </p:nvPr>
        </p:nvSpPr>
        <p:spPr>
          <a:noFill/>
          <a:ln/>
        </p:spPr>
        <p:txBody>
          <a:bodyPr/>
          <a:lstStyle/>
          <a:p>
            <a:endParaRPr lang="ja-JP" altLang="en-US"/>
          </a:p>
        </p:txBody>
      </p:sp>
      <p:sp>
        <p:nvSpPr>
          <p:cNvPr id="286724" name="スライド番号プレースホルダ 3"/>
          <p:cNvSpPr>
            <a:spLocks noGrp="1"/>
          </p:cNvSpPr>
          <p:nvPr>
            <p:ph type="sldNum" sz="quarter" idx="5"/>
          </p:nvPr>
        </p:nvSpPr>
        <p:spPr>
          <a:noFill/>
        </p:spPr>
        <p:txBody>
          <a:bodyPr/>
          <a:lstStyle/>
          <a:p>
            <a:fld id="{7F2B3536-5CCF-4D79-8DC3-83955903E72B}" type="slidenum">
              <a:rPr lang="en-US" altLang="ja-JP" smtClean="0"/>
              <a:pPr/>
              <a:t>23</a:t>
            </a:fld>
            <a:endParaRPr lang="en-US" altLang="ja-JP"/>
          </a:p>
        </p:txBody>
      </p:sp>
    </p:spTree>
    <p:extLst>
      <p:ext uri="{BB962C8B-B14F-4D97-AF65-F5344CB8AC3E}">
        <p14:creationId xmlns:p14="http://schemas.microsoft.com/office/powerpoint/2010/main" val="2577538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未定稿</a:t>
            </a:r>
          </a:p>
        </p:txBody>
      </p:sp>
      <p:sp>
        <p:nvSpPr>
          <p:cNvPr id="61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701" indent="-284807" eaLnBrk="0" hangingPunct="0">
              <a:spcBef>
                <a:spcPct val="30000"/>
              </a:spcBef>
              <a:defRPr kumimoji="1" sz="1200">
                <a:solidFill>
                  <a:schemeClr val="tx1"/>
                </a:solidFill>
                <a:latin typeface="Calibri" pitchFamily="34" charset="0"/>
                <a:ea typeface="ＭＳ Ｐゴシック" charset="-128"/>
              </a:defRPr>
            </a:lvl2pPr>
            <a:lvl3pPr marL="1142375" indent="-228162" eaLnBrk="0" hangingPunct="0">
              <a:spcBef>
                <a:spcPct val="30000"/>
              </a:spcBef>
              <a:defRPr kumimoji="1" sz="1200">
                <a:solidFill>
                  <a:schemeClr val="tx1"/>
                </a:solidFill>
                <a:latin typeface="Calibri" pitchFamily="34" charset="0"/>
                <a:ea typeface="ＭＳ Ｐゴシック" charset="-128"/>
              </a:defRPr>
            </a:lvl3pPr>
            <a:lvl4pPr marL="1598696" indent="-228162" eaLnBrk="0" hangingPunct="0">
              <a:spcBef>
                <a:spcPct val="30000"/>
              </a:spcBef>
              <a:defRPr kumimoji="1" sz="1200">
                <a:solidFill>
                  <a:schemeClr val="tx1"/>
                </a:solidFill>
                <a:latin typeface="Calibri" pitchFamily="34" charset="0"/>
                <a:ea typeface="ＭＳ Ｐゴシック" charset="-128"/>
              </a:defRPr>
            </a:lvl4pPr>
            <a:lvl5pPr marL="2056592" indent="-228162" eaLnBrk="0" hangingPunct="0">
              <a:spcBef>
                <a:spcPct val="30000"/>
              </a:spcBef>
              <a:defRPr kumimoji="1" sz="1200">
                <a:solidFill>
                  <a:schemeClr val="tx1"/>
                </a:solidFill>
                <a:latin typeface="Calibri" pitchFamily="34" charset="0"/>
                <a:ea typeface="ＭＳ Ｐゴシック" charset="-128"/>
              </a:defRPr>
            </a:lvl5pPr>
            <a:lvl6pPr marL="2509765" indent="-228162"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62938" indent="-228162"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16112" indent="-228162"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69286" indent="-228162"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defTabSz="906348" eaLnBrk="1" hangingPunct="1">
              <a:spcBef>
                <a:spcPct val="0"/>
              </a:spcBef>
              <a:defRPr/>
            </a:pPr>
            <a:fld id="{87A04CF0-1AA6-44D2-99A3-7D736CAFD191}" type="slidenum">
              <a:rPr lang="ja-JP" altLang="en-US" sz="1100">
                <a:solidFill>
                  <a:prstClr val="black"/>
                </a:solidFill>
                <a:latin typeface="Arial" charset="0"/>
              </a:rPr>
              <a:pPr defTabSz="906348" eaLnBrk="1" hangingPunct="1">
                <a:spcBef>
                  <a:spcPct val="0"/>
                </a:spcBef>
                <a:defRPr/>
              </a:pPr>
              <a:t>24</a:t>
            </a:fld>
            <a:endParaRPr lang="ja-JP" altLang="en-US" sz="1100">
              <a:solidFill>
                <a:prstClr val="black"/>
              </a:solidFill>
              <a:latin typeface="Arial" charset="0"/>
            </a:endParaRPr>
          </a:p>
        </p:txBody>
      </p:sp>
    </p:spTree>
    <p:extLst>
      <p:ext uri="{BB962C8B-B14F-4D97-AF65-F5344CB8AC3E}">
        <p14:creationId xmlns:p14="http://schemas.microsoft.com/office/powerpoint/2010/main" val="1156023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717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701" indent="-284807" eaLnBrk="0" hangingPunct="0">
              <a:spcBef>
                <a:spcPct val="30000"/>
              </a:spcBef>
              <a:defRPr kumimoji="1" sz="1200">
                <a:solidFill>
                  <a:schemeClr val="tx1"/>
                </a:solidFill>
                <a:latin typeface="Calibri" pitchFamily="34" charset="0"/>
                <a:ea typeface="ＭＳ Ｐゴシック" charset="-128"/>
              </a:defRPr>
            </a:lvl2pPr>
            <a:lvl3pPr marL="1142375" indent="-228162" eaLnBrk="0" hangingPunct="0">
              <a:spcBef>
                <a:spcPct val="30000"/>
              </a:spcBef>
              <a:defRPr kumimoji="1" sz="1200">
                <a:solidFill>
                  <a:schemeClr val="tx1"/>
                </a:solidFill>
                <a:latin typeface="Calibri" pitchFamily="34" charset="0"/>
                <a:ea typeface="ＭＳ Ｐゴシック" charset="-128"/>
              </a:defRPr>
            </a:lvl3pPr>
            <a:lvl4pPr marL="1598696" indent="-228162" eaLnBrk="0" hangingPunct="0">
              <a:spcBef>
                <a:spcPct val="30000"/>
              </a:spcBef>
              <a:defRPr kumimoji="1" sz="1200">
                <a:solidFill>
                  <a:schemeClr val="tx1"/>
                </a:solidFill>
                <a:latin typeface="Calibri" pitchFamily="34" charset="0"/>
                <a:ea typeface="ＭＳ Ｐゴシック" charset="-128"/>
              </a:defRPr>
            </a:lvl4pPr>
            <a:lvl5pPr marL="2056592" indent="-228162" eaLnBrk="0" hangingPunct="0">
              <a:spcBef>
                <a:spcPct val="30000"/>
              </a:spcBef>
              <a:defRPr kumimoji="1" sz="1200">
                <a:solidFill>
                  <a:schemeClr val="tx1"/>
                </a:solidFill>
                <a:latin typeface="Calibri" pitchFamily="34" charset="0"/>
                <a:ea typeface="ＭＳ Ｐゴシック" charset="-128"/>
              </a:defRPr>
            </a:lvl5pPr>
            <a:lvl6pPr marL="2509765" indent="-228162"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62938" indent="-228162"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16112" indent="-228162"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69286" indent="-228162"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defTabSz="906348" eaLnBrk="1" hangingPunct="1">
              <a:spcBef>
                <a:spcPct val="0"/>
              </a:spcBef>
              <a:defRPr/>
            </a:pPr>
            <a:fld id="{52077D6D-5A6D-4FDA-B250-2BA25DEC8F37}" type="slidenum">
              <a:rPr lang="ja-JP" altLang="en-US" sz="1100">
                <a:solidFill>
                  <a:prstClr val="black"/>
                </a:solidFill>
                <a:latin typeface="Arial" charset="0"/>
              </a:rPr>
              <a:pPr defTabSz="906348" eaLnBrk="1" hangingPunct="1">
                <a:spcBef>
                  <a:spcPct val="0"/>
                </a:spcBef>
                <a:defRPr/>
              </a:pPr>
              <a:t>26</a:t>
            </a:fld>
            <a:endParaRPr lang="ja-JP" altLang="en-US" sz="1100">
              <a:solidFill>
                <a:prstClr val="black"/>
              </a:solidFill>
              <a:latin typeface="Arial" charset="0"/>
            </a:endParaRPr>
          </a:p>
        </p:txBody>
      </p:sp>
    </p:spTree>
    <p:extLst>
      <p:ext uri="{BB962C8B-B14F-4D97-AF65-F5344CB8AC3E}">
        <p14:creationId xmlns:p14="http://schemas.microsoft.com/office/powerpoint/2010/main" val="2250432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874861" fontAlgn="auto">
              <a:spcBef>
                <a:spcPts val="0"/>
              </a:spcBef>
              <a:spcAft>
                <a:spcPts val="0"/>
              </a:spcAft>
              <a:defRPr/>
            </a:pPr>
            <a:fld id="{19CD14E1-84C8-445D-827F-8607D839F79F}" type="slidenum">
              <a:rPr lang="ja-JP" altLang="en-US">
                <a:solidFill>
                  <a:prstClr val="black"/>
                </a:solidFill>
                <a:latin typeface="Calibri" panose="020F0502020204030204"/>
                <a:ea typeface="ＭＳ Ｐゴシック" panose="020B0600070205080204" pitchFamily="50" charset="-128"/>
                <a:cs typeface="+mn-cs"/>
              </a:rPr>
              <a:pPr defTabSz="874861" fontAlgn="auto">
                <a:spcBef>
                  <a:spcPts val="0"/>
                </a:spcBef>
                <a:spcAft>
                  <a:spcPts val="0"/>
                </a:spcAft>
                <a:defRPr/>
              </a:pPr>
              <a:t>2</a:t>
            </a:fld>
            <a:endParaRPr lang="ja-JP" altLang="en-US">
              <a:solidFill>
                <a:prstClr val="black"/>
              </a:solidFill>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026746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1825" y="717550"/>
            <a:ext cx="5191125" cy="3595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875445">
              <a:defRPr/>
            </a:pPr>
            <a:fld id="{86418401-B8F0-42C8-B10B-34BB2F658233}" type="slidenum">
              <a:rPr lang="ja-JP" altLang="en-US">
                <a:solidFill>
                  <a:prstClr val="black"/>
                </a:solidFill>
                <a:ea typeface="ＭＳ Ｐゴシック" panose="020B0600070205080204" pitchFamily="50" charset="-128"/>
              </a:rPr>
              <a:pPr defTabSz="875445">
                <a:defRPr/>
              </a:pPr>
              <a:t>33</a:t>
            </a:fld>
            <a:endParaRPr lang="ja-JP" altLang="en-US">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880670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pPr>
              <a:defRPr/>
            </a:pPr>
            <a:endParaRPr lang="ja-JP" altLang="en-US" dirty="0">
              <a:solidFill>
                <a:prstClr val="black"/>
              </a:solidFill>
            </a:endParaRPr>
          </a:p>
        </p:txBody>
      </p:sp>
    </p:spTree>
    <p:extLst>
      <p:ext uri="{BB962C8B-B14F-4D97-AF65-F5344CB8AC3E}">
        <p14:creationId xmlns:p14="http://schemas.microsoft.com/office/powerpoint/2010/main" val="2816098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pPr>
              <a:defRPr/>
            </a:pPr>
            <a:endParaRPr lang="ja-JP" altLang="en-US" dirty="0">
              <a:solidFill>
                <a:prstClr val="black"/>
              </a:solidFill>
            </a:endParaRPr>
          </a:p>
        </p:txBody>
      </p:sp>
    </p:spTree>
    <p:extLst>
      <p:ext uri="{BB962C8B-B14F-4D97-AF65-F5344CB8AC3E}">
        <p14:creationId xmlns:p14="http://schemas.microsoft.com/office/powerpoint/2010/main" val="3690252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pPr defTabSz="906243">
              <a:defRPr/>
            </a:pPr>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585094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pPr>
              <a:defRPr/>
            </a:pPr>
            <a:endParaRPr lang="ja-JP" altLang="en-US" dirty="0">
              <a:solidFill>
                <a:prstClr val="black"/>
              </a:solidFill>
            </a:endParaRPr>
          </a:p>
        </p:txBody>
      </p:sp>
    </p:spTree>
    <p:extLst>
      <p:ext uri="{BB962C8B-B14F-4D97-AF65-F5344CB8AC3E}">
        <p14:creationId xmlns:p14="http://schemas.microsoft.com/office/powerpoint/2010/main" val="3494531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10"/>
          </p:nvPr>
        </p:nvSpPr>
        <p:spPr/>
        <p:txBody>
          <a:bodyPr/>
          <a:lstStyle/>
          <a:p>
            <a:pPr>
              <a:defRPr/>
            </a:pPr>
            <a:fld id="{C966B289-1C20-4AF2-92CA-B7CC5320017D}" type="slidenum">
              <a:rPr lang="ja-JP" altLang="en-US" smtClean="0">
                <a:solidFill>
                  <a:prstClr val="black"/>
                </a:solidFill>
              </a:rPr>
              <a:pPr>
                <a:defRPr/>
              </a:pPr>
              <a:t>42</a:t>
            </a:fld>
            <a:endParaRPr lang="ja-JP" altLang="en-US">
              <a:solidFill>
                <a:prstClr val="black"/>
              </a:solidFill>
            </a:endParaRPr>
          </a:p>
        </p:txBody>
      </p:sp>
    </p:spTree>
    <p:extLst>
      <p:ext uri="{BB962C8B-B14F-4D97-AF65-F5344CB8AC3E}">
        <p14:creationId xmlns:p14="http://schemas.microsoft.com/office/powerpoint/2010/main" val="2244648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845694">
              <a:defRPr/>
            </a:pPr>
            <a:fld id="{F05BE7B3-7D28-4C38-B1D9-16BF4807FF3A}" type="slidenum">
              <a:rPr lang="ja-JP" altLang="en-US">
                <a:solidFill>
                  <a:srgbClr val="000000"/>
                </a:solidFill>
                <a:latin typeface="Times New Roman" pitchFamily="18" charset="0"/>
                <a:ea typeface="ＭＳ Ｐゴシック" pitchFamily="50" charset="-128"/>
              </a:rPr>
              <a:pPr defTabSz="845694">
                <a:defRPr/>
              </a:pPr>
              <a:t>43</a:t>
            </a:fld>
            <a:endParaRPr lang="ja-JP" altLang="en-US">
              <a:solidFill>
                <a:srgbClr val="000000"/>
              </a:solidFill>
              <a:latin typeface="Times New Roman" pitchFamily="18" charset="0"/>
              <a:ea typeface="ＭＳ Ｐゴシック" pitchFamily="50" charset="-128"/>
            </a:endParaRPr>
          </a:p>
        </p:txBody>
      </p:sp>
    </p:spTree>
    <p:extLst>
      <p:ext uri="{BB962C8B-B14F-4D97-AF65-F5344CB8AC3E}">
        <p14:creationId xmlns:p14="http://schemas.microsoft.com/office/powerpoint/2010/main" val="2883875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pPr defTabSz="875445" eaLnBrk="1" hangingPunct="1">
              <a:defRPr/>
            </a:pPr>
            <a:r>
              <a:rPr kumimoji="1" lang="ja-JP" altLang="en-US" dirty="0"/>
              <a:t>２点目は、指定管理者制度に関することです。</a:t>
            </a:r>
            <a:endParaRPr kumimoji="1" lang="en-US" altLang="ja-JP" dirty="0"/>
          </a:p>
          <a:p>
            <a:endParaRPr kumimoji="1" lang="en-US" altLang="ja-JP" dirty="0"/>
          </a:p>
          <a:p>
            <a:r>
              <a:rPr kumimoji="1" lang="ja-JP" altLang="en-US" dirty="0"/>
              <a:t>３ページ目をごらんください。</a:t>
            </a:r>
            <a:endParaRPr kumimoji="1" lang="en-US" altLang="ja-JP" dirty="0"/>
          </a:p>
          <a:p>
            <a:r>
              <a:rPr kumimoji="1" lang="ja-JP" altLang="en-US" dirty="0"/>
              <a:t>物価高騰に伴い、多くの関係者の方から、指定管理者のみなさんが困っているというお話がありました。</a:t>
            </a:r>
            <a:endParaRPr kumimoji="1" lang="en-US" altLang="ja-JP" dirty="0"/>
          </a:p>
          <a:p>
            <a:r>
              <a:rPr kumimoji="1" lang="ja-JP" altLang="en-US" dirty="0"/>
              <a:t>たとえば、次の指定を気にして、泣き寝入りをし、下請けに圧力をかけているという話も聞いています。</a:t>
            </a:r>
            <a:endParaRPr kumimoji="1" lang="en-US" altLang="ja-JP" dirty="0"/>
          </a:p>
          <a:p>
            <a:r>
              <a:rPr kumimoji="1" lang="ja-JP" altLang="en-US" dirty="0"/>
              <a:t>昨年１０月に、指定管理者と協議をするようにしてください、という通知を出させていただいております。</a:t>
            </a:r>
            <a:endParaRPr kumimoji="1" lang="en-US" altLang="ja-JP" dirty="0"/>
          </a:p>
          <a:p>
            <a:r>
              <a:rPr kumimoji="1" lang="ja-JP" altLang="en-US" dirty="0"/>
              <a:t>協議をした結果、どのような対応をするか、は、委託料を増額するのか、利用料をあげるのか、など様々な考えられるところですが、おそらく地域や施設の事情に応じて様々あると思います。</a:t>
            </a:r>
            <a:endParaRPr kumimoji="1" lang="en-US" altLang="ja-JP" dirty="0"/>
          </a:p>
          <a:p>
            <a:r>
              <a:rPr kumimoji="1" lang="ja-JP" altLang="en-US" dirty="0"/>
              <a:t>現実の物価高騰に目を背けることなく、指定管理者と協議をしっかりするように、と指定管理者担当課に申し上げておりますので、御了知のほど、よろしくお願いします。</a:t>
            </a:r>
            <a:endParaRPr kumimoji="1" lang="en-US" altLang="ja-JP" dirty="0"/>
          </a:p>
          <a:p>
            <a:pPr defTabSz="875445" eaLnBrk="1" hangingPunct="1">
              <a:defRPr/>
            </a:pPr>
            <a:r>
              <a:rPr lang="ja-JP" altLang="en-US" dirty="0">
                <a:solidFill>
                  <a:srgbClr val="000000"/>
                </a:solidFill>
                <a:latin typeface="Times New Roman" pitchFamily="18" charset="0"/>
                <a:ea typeface="ＭＳ Ｐ明朝" pitchFamily="18" charset="-128"/>
              </a:rPr>
              <a:t>また、令和５年度の地方財政対策においても所用の経費が措置されておりますので、念のため申し添えます。</a:t>
            </a:r>
            <a:endParaRPr lang="en-US" altLang="ja-JP" dirty="0">
              <a:solidFill>
                <a:srgbClr val="000000"/>
              </a:solidFill>
              <a:latin typeface="Times New Roman" pitchFamily="18" charset="0"/>
              <a:ea typeface="ＭＳ Ｐ明朝" pitchFamily="18" charset="-128"/>
            </a:endParaRPr>
          </a:p>
          <a:p>
            <a:endParaRPr kumimoji="1" lang="en-US" altLang="ja-JP" dirty="0"/>
          </a:p>
          <a:p>
            <a:r>
              <a:rPr kumimoji="1" lang="ja-JP" altLang="en-US" dirty="0"/>
              <a:t>なお、資料の下の方に、「指定管理者制度の運用状況に関する調査」を記載させていただいております。</a:t>
            </a:r>
            <a:endParaRPr kumimoji="1" lang="en-US" altLang="ja-JP" dirty="0"/>
          </a:p>
          <a:p>
            <a:r>
              <a:rPr kumimoji="1" lang="ja-JP" altLang="en-US" dirty="0"/>
              <a:t>指定管理者制度については、２０年近くが経過し、様々な課題や工夫が見られます。</a:t>
            </a:r>
            <a:endParaRPr kumimoji="1" lang="en-US" altLang="ja-JP" dirty="0"/>
          </a:p>
          <a:p>
            <a:r>
              <a:rPr kumimoji="1" lang="ja-JP" altLang="en-US" dirty="0"/>
              <a:t>総務省行政評価局が様々な「好事例」を調査してくれています。</a:t>
            </a:r>
            <a:endParaRPr kumimoji="1" lang="en-US" altLang="ja-JP" dirty="0"/>
          </a:p>
          <a:p>
            <a:r>
              <a:rPr kumimoji="1" lang="ja-JP" altLang="en-US" dirty="0"/>
              <a:t>われわれ自治行政局もこの調査に協力をしております。</a:t>
            </a:r>
            <a:endParaRPr kumimoji="1" lang="en-US" altLang="ja-JP" dirty="0"/>
          </a:p>
          <a:p>
            <a:r>
              <a:rPr kumimoji="1" lang="ja-JP" altLang="en-US" dirty="0"/>
              <a:t>年度内には、公表されると思います。</a:t>
            </a:r>
            <a:endParaRPr kumimoji="1" lang="en-US" altLang="ja-JP" dirty="0"/>
          </a:p>
          <a:p>
            <a:r>
              <a:rPr kumimoji="1" lang="ja-JP" altLang="en-US" dirty="0"/>
              <a:t>あらためて、公表されたときには周知をさせていただきたいと思っておりますが、参考になるのではないかと思いますので、事前に予告をさせていただいております。</a:t>
            </a:r>
            <a:endParaRPr kumimoji="1" lang="en-US" altLang="ja-JP" dirty="0"/>
          </a:p>
          <a:p>
            <a:endParaRPr kumimoji="1" lang="ja-JP" altLang="en-US" dirty="0"/>
          </a:p>
        </p:txBody>
      </p:sp>
    </p:spTree>
    <p:extLst>
      <p:ext uri="{BB962C8B-B14F-4D97-AF65-F5344CB8AC3E}">
        <p14:creationId xmlns:p14="http://schemas.microsoft.com/office/powerpoint/2010/main" val="120356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875445" fontAlgn="auto">
              <a:spcBef>
                <a:spcPts val="0"/>
              </a:spcBef>
              <a:spcAft>
                <a:spcPts val="0"/>
              </a:spcAft>
              <a:defRPr/>
            </a:pPr>
            <a:fld id="{921FDEA8-0ED7-4839-ACFF-3053DD05C56A}" type="slidenum">
              <a:rPr lang="ja-JP" altLang="en-US">
                <a:solidFill>
                  <a:prstClr val="black"/>
                </a:solidFill>
                <a:latin typeface="Calibri" panose="020F0502020204030204"/>
                <a:ea typeface="ＭＳ Ｐゴシック" panose="020B0600070205080204" pitchFamily="50" charset="-128"/>
              </a:rPr>
              <a:pPr defTabSz="875445" fontAlgn="auto">
                <a:spcBef>
                  <a:spcPts val="0"/>
                </a:spcBef>
                <a:spcAft>
                  <a:spcPts val="0"/>
                </a:spcAft>
                <a:defRPr/>
              </a:pPr>
              <a:t>46</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859038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875445" fontAlgn="auto">
              <a:spcBef>
                <a:spcPts val="0"/>
              </a:spcBef>
              <a:spcAft>
                <a:spcPts val="0"/>
              </a:spcAft>
              <a:defRPr/>
            </a:pPr>
            <a:fld id="{31FE2203-EF5C-4C18-A8A2-94EFB1A9DEF5}" type="slidenum">
              <a:rPr lang="ja-JP" altLang="en-US">
                <a:solidFill>
                  <a:prstClr val="black"/>
                </a:solidFill>
                <a:latin typeface="Calibri" panose="020F0502020204030204"/>
                <a:ea typeface="ＭＳ Ｐゴシック" panose="020B0600070205080204" pitchFamily="50" charset="-128"/>
              </a:rPr>
              <a:pPr defTabSz="875445" fontAlgn="auto">
                <a:spcBef>
                  <a:spcPts val="0"/>
                </a:spcBef>
                <a:spcAft>
                  <a:spcPts val="0"/>
                </a:spcAft>
                <a:defRPr/>
              </a:pPr>
              <a:t>47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075806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875445" fontAlgn="auto">
              <a:spcBef>
                <a:spcPts val="0"/>
              </a:spcBef>
              <a:spcAft>
                <a:spcPts val="0"/>
              </a:spcAft>
              <a:defRPr/>
            </a:pPr>
            <a:fld id="{921FDEA8-0ED7-4839-ACFF-3053DD05C56A}" type="slidenum">
              <a:rPr lang="ja-JP" altLang="en-US">
                <a:solidFill>
                  <a:prstClr val="black"/>
                </a:solidFill>
                <a:latin typeface="Calibri" panose="020F0502020204030204"/>
                <a:ea typeface="ＭＳ Ｐゴシック" panose="020B0600070205080204" pitchFamily="50" charset="-128"/>
                <a:cs typeface="+mn-cs"/>
              </a:rPr>
              <a:pPr defTabSz="875445" fontAlgn="auto">
                <a:spcBef>
                  <a:spcPts val="0"/>
                </a:spcBef>
                <a:spcAft>
                  <a:spcPts val="0"/>
                </a:spcAft>
                <a:defRPr/>
              </a:pPr>
              <a:t>5</a:t>
            </a:fld>
            <a:endParaRPr lang="ja-JP" altLang="en-US">
              <a:solidFill>
                <a:prstClr val="black"/>
              </a:solidFill>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420268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875445" fontAlgn="auto">
              <a:spcBef>
                <a:spcPts val="0"/>
              </a:spcBef>
              <a:spcAft>
                <a:spcPts val="0"/>
              </a:spcAft>
              <a:defRPr/>
            </a:pPr>
            <a:fld id="{31FE2203-EF5C-4C18-A8A2-94EFB1A9DEF5}" type="slidenum">
              <a:rPr lang="ja-JP" altLang="en-US">
                <a:solidFill>
                  <a:prstClr val="black"/>
                </a:solidFill>
                <a:latin typeface="Calibri" panose="020F0502020204030204"/>
                <a:ea typeface="ＭＳ Ｐゴシック" panose="020B0600070205080204" pitchFamily="50" charset="-128"/>
              </a:rPr>
              <a:pPr defTabSz="875445" fontAlgn="auto">
                <a:spcBef>
                  <a:spcPts val="0"/>
                </a:spcBef>
                <a:spcAft>
                  <a:spcPts val="0"/>
                </a:spcAft>
                <a:defRPr/>
              </a:pPr>
              <a:t>48</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537701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875445" fontAlgn="auto">
              <a:spcBef>
                <a:spcPts val="0"/>
              </a:spcBef>
              <a:spcAft>
                <a:spcPts val="0"/>
              </a:spcAft>
              <a:defRPr/>
            </a:pPr>
            <a:fld id="{31FE2203-EF5C-4C18-A8A2-94EFB1A9DEF5}" type="slidenum">
              <a:rPr lang="ja-JP" altLang="en-US">
                <a:solidFill>
                  <a:prstClr val="black"/>
                </a:solidFill>
                <a:latin typeface="Calibri" panose="020F0502020204030204"/>
                <a:ea typeface="ＭＳ Ｐゴシック" panose="020B0600070205080204" pitchFamily="50" charset="-128"/>
              </a:rPr>
              <a:pPr defTabSz="875445" fontAlgn="auto">
                <a:spcBef>
                  <a:spcPts val="0"/>
                </a:spcBef>
                <a:spcAft>
                  <a:spcPts val="0"/>
                </a:spcAft>
                <a:defRPr/>
              </a:pPr>
              <a:t>49</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716800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スライド イメージ プレースホルダ 1"/>
          <p:cNvSpPr>
            <a:spLocks noGrp="1" noRot="1" noChangeAspect="1" noTextEdit="1"/>
          </p:cNvSpPr>
          <p:nvPr>
            <p:ph type="sldImg"/>
          </p:nvPr>
        </p:nvSpPr>
        <p:spPr>
          <a:xfrm>
            <a:off x="631825" y="715963"/>
            <a:ext cx="5192713" cy="3595687"/>
          </a:xfrm>
          <a:ln/>
        </p:spPr>
      </p:sp>
      <p:sp>
        <p:nvSpPr>
          <p:cNvPr id="286723" name="ノート プレースホルダ 2"/>
          <p:cNvSpPr>
            <a:spLocks noGrp="1"/>
          </p:cNvSpPr>
          <p:nvPr>
            <p:ph type="body" idx="1"/>
          </p:nvPr>
        </p:nvSpPr>
        <p:spPr>
          <a:noFill/>
          <a:ln/>
        </p:spPr>
        <p:txBody>
          <a:bodyPr/>
          <a:lstStyle/>
          <a:p>
            <a:endParaRPr lang="ja-JP" altLang="en-US"/>
          </a:p>
        </p:txBody>
      </p:sp>
      <p:sp>
        <p:nvSpPr>
          <p:cNvPr id="286724" name="スライド番号プレースホルダ 3"/>
          <p:cNvSpPr>
            <a:spLocks noGrp="1"/>
          </p:cNvSpPr>
          <p:nvPr>
            <p:ph type="sldNum" sz="quarter" idx="5"/>
          </p:nvPr>
        </p:nvSpPr>
        <p:spPr>
          <a:noFill/>
        </p:spPr>
        <p:txBody>
          <a:bodyPr/>
          <a:lstStyle/>
          <a:p>
            <a:pPr defTabSz="875146" fontAlgn="auto">
              <a:spcBef>
                <a:spcPts val="0"/>
              </a:spcBef>
              <a:spcAft>
                <a:spcPts val="0"/>
              </a:spcAft>
              <a:defRPr/>
            </a:pPr>
            <a:fld id="{7F2B3536-5CCF-4D79-8DC3-83955903E72B}" type="slidenum">
              <a:rPr lang="en-US" altLang="ja-JP">
                <a:solidFill>
                  <a:prstClr val="black"/>
                </a:solidFill>
                <a:latin typeface="Calibri" panose="020F0502020204030204"/>
                <a:ea typeface="ＭＳ Ｐゴシック" panose="020B0600070205080204" pitchFamily="50" charset="-128"/>
                <a:cs typeface="+mn-cs"/>
              </a:rPr>
              <a:pPr defTabSz="875146" fontAlgn="auto">
                <a:spcBef>
                  <a:spcPts val="0"/>
                </a:spcBef>
                <a:spcAft>
                  <a:spcPts val="0"/>
                </a:spcAft>
                <a:defRPr/>
              </a:pPr>
              <a:t>7</a:t>
            </a:fld>
            <a:endParaRPr lang="en-US" altLang="ja-JP">
              <a:solidFill>
                <a:prstClr val="black"/>
              </a:solidFill>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216325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6113" y="722313"/>
            <a:ext cx="5230812" cy="36226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883060" fontAlgn="auto">
              <a:spcBef>
                <a:spcPts val="0"/>
              </a:spcBef>
              <a:spcAft>
                <a:spcPts val="0"/>
              </a:spcAft>
              <a:defRPr/>
            </a:pPr>
            <a:fld id="{526DE5B7-41F3-43E8-925F-11139F6E1AFB}" type="slidenum">
              <a:rPr lang="ja-JP" altLang="en-US" sz="1100">
                <a:solidFill>
                  <a:prstClr val="black"/>
                </a:solidFill>
                <a:latin typeface="Calibri"/>
                <a:ea typeface="ＭＳ Ｐゴシック" panose="020B0600070205080204" pitchFamily="50" charset="-128"/>
                <a:cs typeface="+mn-cs"/>
              </a:rPr>
              <a:pPr defTabSz="883060" fontAlgn="auto">
                <a:spcBef>
                  <a:spcPts val="0"/>
                </a:spcBef>
                <a:spcAft>
                  <a:spcPts val="0"/>
                </a:spcAft>
                <a:defRPr/>
              </a:pPr>
              <a:t>8</a:t>
            </a:fld>
            <a:endParaRPr lang="ja-JP" altLang="en-US" sz="1100">
              <a:solidFill>
                <a:prstClr val="black"/>
              </a:solidFill>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35640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6113" y="722313"/>
            <a:ext cx="5230812" cy="36226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883060" fontAlgn="auto">
              <a:spcBef>
                <a:spcPts val="0"/>
              </a:spcBef>
              <a:spcAft>
                <a:spcPts val="0"/>
              </a:spcAft>
              <a:defRPr/>
            </a:pPr>
            <a:fld id="{526DE5B7-41F3-43E8-925F-11139F6E1AFB}" type="slidenum">
              <a:rPr lang="ja-JP" altLang="en-US" sz="1100">
                <a:solidFill>
                  <a:prstClr val="black"/>
                </a:solidFill>
                <a:latin typeface="Calibri"/>
                <a:ea typeface="ＭＳ Ｐゴシック" panose="020B0600070205080204" pitchFamily="50" charset="-128"/>
                <a:cs typeface="+mn-cs"/>
              </a:rPr>
              <a:pPr defTabSz="883060" fontAlgn="auto">
                <a:spcBef>
                  <a:spcPts val="0"/>
                </a:spcBef>
                <a:spcAft>
                  <a:spcPts val="0"/>
                </a:spcAft>
                <a:defRPr/>
              </a:pPr>
              <a:t>9</a:t>
            </a:fld>
            <a:endParaRPr lang="ja-JP" altLang="en-US" sz="1100">
              <a:solidFill>
                <a:prstClr val="black"/>
              </a:solidFill>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93912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875445">
              <a:defRPr/>
            </a:pPr>
            <a:fld id="{BBD1B46C-B0C7-47C9-90E5-B87CA82DD4D5}" type="slidenum">
              <a:rPr lang="ja-JP" altLang="en-US">
                <a:solidFill>
                  <a:prstClr val="black"/>
                </a:solidFill>
                <a:ea typeface="ＭＳ Ｐゴシック" panose="020B0600070205080204" pitchFamily="50" charset="-128"/>
              </a:rPr>
              <a:pPr defTabSz="875445">
                <a:defRPr/>
              </a:pPr>
              <a:t>11</a:t>
            </a:fld>
            <a:endParaRPr lang="ja-JP" altLang="en-US">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216217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875445">
              <a:defRPr/>
            </a:pPr>
            <a:fld id="{BBD1B46C-B0C7-47C9-90E5-B87CA82DD4D5}" type="slidenum">
              <a:rPr lang="ja-JP" altLang="en-US">
                <a:solidFill>
                  <a:prstClr val="black"/>
                </a:solidFill>
                <a:ea typeface="ＭＳ Ｐゴシック" panose="020B0600070205080204" pitchFamily="50" charset="-128"/>
              </a:rPr>
              <a:pPr defTabSz="875445">
                <a:defRPr/>
              </a:pPr>
              <a:t>12</a:t>
            </a:fld>
            <a:endParaRPr lang="ja-JP" altLang="en-US">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401011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178317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1" y="2130482"/>
            <a:ext cx="8420100" cy="1470025"/>
          </a:xfrm>
          <a:prstGeom prst="rect">
            <a:avLst/>
          </a:prstGeom>
        </p:spPr>
        <p:txBody>
          <a:bodyPr lIns="91430" tIns="45715" rIns="91430" bIns="45715"/>
          <a:lstStyle/>
          <a:p>
            <a:r>
              <a:rPr lang="ja-JP" altLang="en-US"/>
              <a:t>マスタ タイトルの書式設定</a:t>
            </a:r>
          </a:p>
        </p:txBody>
      </p:sp>
      <p:sp>
        <p:nvSpPr>
          <p:cNvPr id="3" name="サブタイトル 2"/>
          <p:cNvSpPr>
            <a:spLocks noGrp="1"/>
          </p:cNvSpPr>
          <p:nvPr>
            <p:ph type="subTitle" idx="1"/>
          </p:nvPr>
        </p:nvSpPr>
        <p:spPr>
          <a:xfrm>
            <a:off x="1485901" y="3886200"/>
            <a:ext cx="6934200" cy="1752600"/>
          </a:xfrm>
          <a:prstGeom prst="rect">
            <a:avLst/>
          </a:prstGeom>
        </p:spPr>
        <p:txBody>
          <a:bodyPr lIns="91430" tIns="45715" rIns="91430" bIns="45715"/>
          <a:lstStyle>
            <a:lvl1pPr marL="0" indent="0" algn="ctr">
              <a:buNone/>
              <a:defRPr/>
            </a:lvl1pPr>
            <a:lvl2pPr marL="457148" indent="0" algn="ctr">
              <a:buNone/>
              <a:defRPr/>
            </a:lvl2pPr>
            <a:lvl3pPr marL="914296" indent="0" algn="ctr">
              <a:buNone/>
              <a:defRPr/>
            </a:lvl3pPr>
            <a:lvl4pPr marL="1371444" indent="0" algn="ctr">
              <a:buNone/>
              <a:defRPr/>
            </a:lvl4pPr>
            <a:lvl5pPr marL="1828592" indent="0" algn="ctr">
              <a:buNone/>
              <a:defRPr/>
            </a:lvl5pPr>
            <a:lvl6pPr marL="2285740" indent="0" algn="ctr">
              <a:buNone/>
              <a:defRPr/>
            </a:lvl6pPr>
            <a:lvl7pPr marL="2742888" indent="0" algn="ctr">
              <a:buNone/>
              <a:defRPr/>
            </a:lvl7pPr>
            <a:lvl8pPr marL="3200036" indent="0" algn="ctr">
              <a:buNone/>
              <a:defRPr/>
            </a:lvl8pPr>
            <a:lvl9pPr marL="3657184" indent="0" algn="ctr">
              <a:buNone/>
              <a:defRPr/>
            </a:lvl9pPr>
          </a:lstStyle>
          <a:p>
            <a:r>
              <a:rPr lang="ja-JP" altLang="en-US"/>
              <a:t>マスタ サブタイトルの書式設定</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74639"/>
            <a:ext cx="8915400" cy="1143000"/>
          </a:xfrm>
          <a:prstGeom prst="rect">
            <a:avLst/>
          </a:prstGeom>
        </p:spPr>
        <p:txBody>
          <a:bodyPr lIns="91430" tIns="45715" rIns="91430" bIns="45715"/>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1" y="1600234"/>
            <a:ext cx="8915400" cy="4525963"/>
          </a:xfrm>
          <a:prstGeom prst="rect">
            <a:avLst/>
          </a:prstGeom>
        </p:spPr>
        <p:txBody>
          <a:bodyPr vert="eaVert" lIns="91430" tIns="45715" rIns="91430" bIns="45715"/>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4" y="274674"/>
            <a:ext cx="2228850" cy="5851525"/>
          </a:xfrm>
          <a:prstGeom prst="rect">
            <a:avLst/>
          </a:prstGeom>
        </p:spPr>
        <p:txBody>
          <a:bodyPr vert="eaVert" lIns="91430" tIns="45715" rIns="91430" bIns="45715"/>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1" y="274674"/>
            <a:ext cx="6521450" cy="5851525"/>
          </a:xfrm>
          <a:prstGeom prst="rect">
            <a:avLst/>
          </a:prstGeom>
        </p:spPr>
        <p:txBody>
          <a:bodyPr vert="eaVert" lIns="91430" tIns="45715" rIns="91430" bIns="45715"/>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742"/>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580828" y="6492875"/>
            <a:ext cx="2311400" cy="365125"/>
          </a:xfrm>
        </p:spPr>
        <p:txBody>
          <a:bodyPr/>
          <a:lstStyle>
            <a:lvl1pPr>
              <a:defRPr sz="1600">
                <a:solidFill>
                  <a:schemeClr val="tx1"/>
                </a:solidFill>
                <a:latin typeface="ＭＳ Ｐゴシック" panose="020B0600070205080204" pitchFamily="50" charset="-128"/>
                <a:ea typeface="ＭＳ Ｐゴシック" panose="020B0600070205080204" pitchFamily="50" charset="-128"/>
              </a:defRPr>
            </a:lvl1pPr>
          </a:lstStyle>
          <a:p>
            <a:fld id="{2B6B15A9-BD66-4A17-A294-206FF81E6B7C}" type="slidenum">
              <a:rPr lang="ja-JP" altLang="en-US" smtClean="0"/>
              <a:pPr/>
              <a:t>‹#›</a:t>
            </a:fld>
            <a:endParaRPr lang="ja-JP" altLang="en-US"/>
          </a:p>
        </p:txBody>
      </p:sp>
    </p:spTree>
    <p:extLst>
      <p:ext uri="{BB962C8B-B14F-4D97-AF65-F5344CB8AC3E}">
        <p14:creationId xmlns:p14="http://schemas.microsoft.com/office/powerpoint/2010/main" val="2394703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sz="2000"/>
            </a:lvl1pPr>
          </a:lstStyle>
          <a:p>
            <a:fld id="{2B6B15A9-BD66-4A17-A294-206FF81E6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30237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7230"/>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B6B15A9-BD66-4A17-A294-206FF81E6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07929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3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3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B6B15A9-BD66-4A17-A294-206FF81E6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21315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B6B15A9-BD66-4A17-A294-206FF81E6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47286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0"/>
            <a:ext cx="8915400" cy="418058"/>
          </a:xfrm>
        </p:spPr>
        <p:txBody>
          <a:bodyPr>
            <a:normAutofit/>
          </a:bodyPr>
          <a:lstStyle>
            <a:lvl1pPr>
              <a:defRPr sz="2000">
                <a:latin typeface="ＤＨＰ特太ゴシック体" panose="020B0500000000000000" pitchFamily="50" charset="-128"/>
                <a:ea typeface="ＤＨＰ特太ゴシック体" panose="020B0500000000000000" pitchFamily="50" charset="-128"/>
              </a:defRPr>
            </a:lvl1p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a:xfrm>
            <a:off x="7582356" y="6492875"/>
            <a:ext cx="2311400" cy="365125"/>
          </a:xfrm>
        </p:spPr>
        <p:txBody>
          <a:bodyPr/>
          <a:lstStyle>
            <a:lvl1pPr>
              <a:defRPr sz="1600">
                <a:solidFill>
                  <a:schemeClr val="tx1"/>
                </a:solidFill>
                <a:latin typeface="ＭＳ Ｐゴシック" panose="020B0600070205080204" pitchFamily="50" charset="-128"/>
                <a:ea typeface="ＭＳ Ｐゴシック" panose="020B0600070205080204" pitchFamily="50" charset="-128"/>
              </a:defRPr>
            </a:lvl1pPr>
          </a:lstStyle>
          <a:p>
            <a:fld id="{2B6B15A9-BD66-4A17-A294-206FF81E6B7C}" type="slidenum">
              <a:rPr lang="ja-JP" altLang="en-US" smtClean="0"/>
              <a:pPr/>
              <a:t>‹#›</a:t>
            </a:fld>
            <a:endParaRPr lang="ja-JP" altLang="en-US"/>
          </a:p>
        </p:txBody>
      </p:sp>
      <p:cxnSp>
        <p:nvCxnSpPr>
          <p:cNvPr id="6" name="直線コネクタ 7"/>
          <p:cNvCxnSpPr>
            <a:cxnSpLocks noChangeShapeType="1"/>
          </p:cNvCxnSpPr>
          <p:nvPr userDrawn="1"/>
        </p:nvCxnSpPr>
        <p:spPr bwMode="auto">
          <a:xfrm>
            <a:off x="1" y="418058"/>
            <a:ext cx="9905999" cy="0"/>
          </a:xfrm>
          <a:prstGeom prst="line">
            <a:avLst/>
          </a:prstGeom>
          <a:noFill/>
          <a:ln w="57150" cmpd="thinThick" algn="ctr">
            <a:solidFill>
              <a:srgbClr val="FF9966"/>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91335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a:xfrm>
            <a:off x="7594600" y="6509715"/>
            <a:ext cx="2311400" cy="365125"/>
          </a:xfrm>
        </p:spPr>
        <p:txBody>
          <a:bodyPr/>
          <a:lstStyle>
            <a:lvl1pPr>
              <a:defRPr sz="1600">
                <a:solidFill>
                  <a:schemeClr val="tx1"/>
                </a:solidFill>
                <a:latin typeface="ＭＳ Ｐゴシック" panose="020B0600070205080204" pitchFamily="50" charset="-128"/>
                <a:ea typeface="ＭＳ Ｐゴシック" panose="020B0600070205080204" pitchFamily="50" charset="-128"/>
              </a:defRPr>
            </a:lvl1pPr>
          </a:lstStyle>
          <a:p>
            <a:fld id="{2B6B15A9-BD66-4A17-A294-206FF81E6B7C}" type="slidenum">
              <a:rPr lang="ja-JP" altLang="en-US" smtClean="0"/>
              <a:pPr/>
              <a:t>‹#›</a:t>
            </a:fld>
            <a:endParaRPr lang="ja-JP" altLang="en-US" dirty="0"/>
          </a:p>
        </p:txBody>
      </p:sp>
    </p:spTree>
    <p:extLst>
      <p:ext uri="{BB962C8B-B14F-4D97-AF65-F5344CB8AC3E}">
        <p14:creationId xmlns:p14="http://schemas.microsoft.com/office/powerpoint/2010/main" val="1194355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3135" y="273259"/>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1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B6B15A9-BD66-4A17-A294-206FF81E6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03536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74639"/>
            <a:ext cx="8915400" cy="1143000"/>
          </a:xfrm>
          <a:prstGeom prst="rect">
            <a:avLst/>
          </a:prstGeom>
        </p:spPr>
        <p:txBody>
          <a:bodyPr lIns="91430" tIns="45715" rIns="91430" bIns="45715"/>
          <a:lstStyle/>
          <a:p>
            <a:r>
              <a:rPr lang="ja-JP" altLang="en-US"/>
              <a:t>マスタ タイトルの書式設定</a:t>
            </a:r>
          </a:p>
        </p:txBody>
      </p:sp>
      <p:sp>
        <p:nvSpPr>
          <p:cNvPr id="3" name="コンテンツ プレースホルダ 2"/>
          <p:cNvSpPr>
            <a:spLocks noGrp="1"/>
          </p:cNvSpPr>
          <p:nvPr>
            <p:ph idx="1"/>
          </p:nvPr>
        </p:nvSpPr>
        <p:spPr>
          <a:xfrm>
            <a:off x="495301" y="1600234"/>
            <a:ext cx="8915400" cy="4525963"/>
          </a:xfrm>
          <a:prstGeom prst="rect">
            <a:avLst/>
          </a:prstGeom>
        </p:spPr>
        <p:txBody>
          <a:bodyPr lIns="91430" tIns="45715" rIns="91430" bIns="45715"/>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61" y="4800601"/>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61"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61" y="5367339"/>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B6B15A9-BD66-4A17-A294-206FF81E6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20362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B6B15A9-BD66-4A17-A294-206FF81E6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98924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4" y="274845"/>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845"/>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B6B15A9-BD66-4A17-A294-206FF81E6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03226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0C3019B6-AD44-4629-957F-C312220C0D8B}"/>
              </a:ext>
            </a:extLst>
          </p:cNvPr>
          <p:cNvSpPr>
            <a:spLocks noGrp="1"/>
          </p:cNvSpPr>
          <p:nvPr>
            <p:ph type="dt" sz="half" idx="10"/>
          </p:nvPr>
        </p:nvSpPr>
        <p:spPr/>
        <p:txBody>
          <a:bodyPr/>
          <a:lstStyle/>
          <a:p>
            <a:fld id="{7EB874EE-F4C5-4573-A55A-4FB64E139B99}" type="datetimeFigureOut">
              <a:rPr kumimoji="1" lang="ja-JP" altLang="en-US" smtClean="0"/>
              <a:t>2024/10/11</a:t>
            </a:fld>
            <a:endParaRPr kumimoji="1" lang="ja-JP" altLang="en-US"/>
          </a:p>
        </p:txBody>
      </p:sp>
      <p:sp>
        <p:nvSpPr>
          <p:cNvPr id="4" name="フッター プレースホルダー 3">
            <a:extLst>
              <a:ext uri="{FF2B5EF4-FFF2-40B4-BE49-F238E27FC236}">
                <a16:creationId xmlns:a16="http://schemas.microsoft.com/office/drawing/2014/main" id="{2FF86CAE-5176-4586-A8E6-B14609A3B7D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7CE8767-71C0-4B7E-A0B1-0B7041C5D3C5}"/>
              </a:ext>
            </a:extLst>
          </p:cNvPr>
          <p:cNvSpPr>
            <a:spLocks noGrp="1"/>
          </p:cNvSpPr>
          <p:nvPr>
            <p:ph type="sldNum" sz="quarter" idx="12"/>
          </p:nvPr>
        </p:nvSpPr>
        <p:spPr/>
        <p:txBody>
          <a:bodyPr/>
          <a:lstStyle/>
          <a:p>
            <a:fld id="{EC7C5843-E3A3-4C0C-81E2-3510E70C277F}" type="slidenum">
              <a:rPr kumimoji="1" lang="ja-JP" altLang="en-US" smtClean="0"/>
              <a:t>‹#›</a:t>
            </a:fld>
            <a:endParaRPr kumimoji="1" lang="ja-JP" altLang="en-US"/>
          </a:p>
        </p:txBody>
      </p:sp>
      <p:cxnSp>
        <p:nvCxnSpPr>
          <p:cNvPr id="6" name="直線コネクタ 5">
            <a:extLst>
              <a:ext uri="{FF2B5EF4-FFF2-40B4-BE49-F238E27FC236}">
                <a16:creationId xmlns:a16="http://schemas.microsoft.com/office/drawing/2014/main" id="{718DC8D6-4FDF-4283-8CC0-7CBE82998E88}"/>
              </a:ext>
            </a:extLst>
          </p:cNvPr>
          <p:cNvCxnSpPr/>
          <p:nvPr userDrawn="1"/>
        </p:nvCxnSpPr>
        <p:spPr>
          <a:xfrm>
            <a:off x="0" y="503286"/>
            <a:ext cx="9906000" cy="0"/>
          </a:xfrm>
          <a:prstGeom prst="line">
            <a:avLst/>
          </a:prstGeom>
          <a:ln w="50800" cmpd="thickThin">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タイトル 6">
            <a:extLst>
              <a:ext uri="{FF2B5EF4-FFF2-40B4-BE49-F238E27FC236}">
                <a16:creationId xmlns:a16="http://schemas.microsoft.com/office/drawing/2014/main" id="{B2C43BA9-4BB6-45BC-AC8F-B5BEAF60F99D}"/>
              </a:ext>
            </a:extLst>
          </p:cNvPr>
          <p:cNvSpPr>
            <a:spLocks noGrp="1"/>
          </p:cNvSpPr>
          <p:nvPr>
            <p:ph type="title"/>
          </p:nvPr>
        </p:nvSpPr>
        <p:spPr>
          <a:xfrm>
            <a:off x="0" y="3"/>
            <a:ext cx="9906000" cy="503247"/>
          </a:xfrm>
        </p:spPr>
        <p:txBody>
          <a:bodyPr>
            <a:normAutofit/>
          </a:bodyPr>
          <a:lstStyle>
            <a:lvl1pPr algn="ctr">
              <a:defRPr sz="1800" baseline="0"/>
            </a:lvl1pPr>
          </a:lstStyle>
          <a:p>
            <a:r>
              <a:rPr kumimoji="1" lang="ja-JP" altLang="en-US" dirty="0"/>
              <a:t>マスター タイトルの書式設定</a:t>
            </a:r>
          </a:p>
        </p:txBody>
      </p:sp>
    </p:spTree>
    <p:extLst>
      <p:ext uri="{BB962C8B-B14F-4D97-AF65-F5344CB8AC3E}">
        <p14:creationId xmlns:p14="http://schemas.microsoft.com/office/powerpoint/2010/main" val="3465919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744"/>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580828" y="6492877"/>
            <a:ext cx="2311400" cy="365125"/>
          </a:xfrm>
        </p:spPr>
        <p:txBody>
          <a:bodyPr/>
          <a:lstStyle>
            <a:lvl1pPr>
              <a:defRPr sz="1600">
                <a:solidFill>
                  <a:schemeClr val="tx1"/>
                </a:solidFill>
                <a:latin typeface="ＭＳ Ｐゴシック" panose="020B0600070205080204" pitchFamily="50" charset="-128"/>
                <a:ea typeface="ＭＳ Ｐゴシック" panose="020B0600070205080204" pitchFamily="50" charset="-128"/>
              </a:defRPr>
            </a:lvl1pPr>
          </a:lstStyle>
          <a:p>
            <a:fld id="{2B6B15A9-BD66-4A17-A294-206FF81E6B7C}" type="slidenum">
              <a:rPr lang="ja-JP" altLang="en-US" smtClean="0"/>
              <a:pPr/>
              <a:t>‹#›</a:t>
            </a:fld>
            <a:endParaRPr lang="ja-JP" altLang="en-US"/>
          </a:p>
        </p:txBody>
      </p:sp>
    </p:spTree>
    <p:extLst>
      <p:ext uri="{BB962C8B-B14F-4D97-AF65-F5344CB8AC3E}">
        <p14:creationId xmlns:p14="http://schemas.microsoft.com/office/powerpoint/2010/main" val="3537443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sz="2000"/>
            </a:lvl1pPr>
          </a:lstStyle>
          <a:p>
            <a:fld id="{2B6B15A9-BD66-4A17-A294-206FF81E6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87110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7232"/>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B6B15A9-BD66-4A17-A294-206FF81E6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27582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3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3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B6B15A9-BD66-4A17-A294-206FF81E6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95284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B6B15A9-BD66-4A17-A294-206FF81E6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68179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0"/>
            <a:ext cx="8915400" cy="418058"/>
          </a:xfrm>
        </p:spPr>
        <p:txBody>
          <a:bodyPr>
            <a:normAutofit/>
          </a:bodyPr>
          <a:lstStyle>
            <a:lvl1pPr>
              <a:defRPr sz="2000">
                <a:latin typeface="ＤＨＰ特太ゴシック体" panose="020B0500000000000000" pitchFamily="50" charset="-128"/>
                <a:ea typeface="ＤＨＰ特太ゴシック体" panose="020B0500000000000000" pitchFamily="50" charset="-128"/>
              </a:defRPr>
            </a:lvl1p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a:xfrm>
            <a:off x="7582356" y="6492877"/>
            <a:ext cx="2311400" cy="365125"/>
          </a:xfrm>
        </p:spPr>
        <p:txBody>
          <a:bodyPr/>
          <a:lstStyle>
            <a:lvl1pPr>
              <a:defRPr sz="1600">
                <a:solidFill>
                  <a:schemeClr val="tx1"/>
                </a:solidFill>
                <a:latin typeface="ＭＳ Ｐゴシック" panose="020B0600070205080204" pitchFamily="50" charset="-128"/>
                <a:ea typeface="ＭＳ Ｐゴシック" panose="020B0600070205080204" pitchFamily="50" charset="-128"/>
              </a:defRPr>
            </a:lvl1pPr>
          </a:lstStyle>
          <a:p>
            <a:fld id="{2B6B15A9-BD66-4A17-A294-206FF81E6B7C}" type="slidenum">
              <a:rPr lang="ja-JP" altLang="en-US" smtClean="0"/>
              <a:pPr/>
              <a:t>‹#›</a:t>
            </a:fld>
            <a:endParaRPr lang="ja-JP" altLang="en-US"/>
          </a:p>
        </p:txBody>
      </p:sp>
      <p:cxnSp>
        <p:nvCxnSpPr>
          <p:cNvPr id="6" name="直線コネクタ 7"/>
          <p:cNvCxnSpPr>
            <a:cxnSpLocks noChangeShapeType="1"/>
          </p:cNvCxnSpPr>
          <p:nvPr userDrawn="1"/>
        </p:nvCxnSpPr>
        <p:spPr bwMode="auto">
          <a:xfrm>
            <a:off x="2" y="418058"/>
            <a:ext cx="9905999" cy="0"/>
          </a:xfrm>
          <a:prstGeom prst="line">
            <a:avLst/>
          </a:prstGeom>
          <a:noFill/>
          <a:ln w="57150" cmpd="thinThick" algn="ctr">
            <a:solidFill>
              <a:srgbClr val="FF9966"/>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93253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7" y="4406912"/>
            <a:ext cx="8420100" cy="1362076"/>
          </a:xfrm>
          <a:prstGeom prst="rect">
            <a:avLst/>
          </a:prstGeom>
        </p:spPr>
        <p:txBody>
          <a:bodyPr lIns="91430" tIns="45715" rIns="91430" bIns="45715"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7" y="2906713"/>
            <a:ext cx="8420100" cy="1500187"/>
          </a:xfrm>
          <a:prstGeom prst="rect">
            <a:avLst/>
          </a:prstGeom>
        </p:spPr>
        <p:txBody>
          <a:bodyPr lIns="91430" tIns="45715" rIns="91430" bIns="45715" anchor="b"/>
          <a:lstStyle>
            <a:lvl1pPr marL="0" indent="0">
              <a:buNone/>
              <a:defRPr sz="2000"/>
            </a:lvl1pPr>
            <a:lvl2pPr marL="457148" indent="0">
              <a:buNone/>
              <a:defRPr sz="1800"/>
            </a:lvl2pPr>
            <a:lvl3pPr marL="914296" indent="0">
              <a:buNone/>
              <a:defRPr sz="1600"/>
            </a:lvl3pPr>
            <a:lvl4pPr marL="1371444" indent="0">
              <a:buNone/>
              <a:defRPr sz="1400"/>
            </a:lvl4pPr>
            <a:lvl5pPr marL="1828592" indent="0">
              <a:buNone/>
              <a:defRPr sz="1400"/>
            </a:lvl5pPr>
            <a:lvl6pPr marL="2285740" indent="0">
              <a:buNone/>
              <a:defRPr sz="1400"/>
            </a:lvl6pPr>
            <a:lvl7pPr marL="2742888" indent="0">
              <a:buNone/>
              <a:defRPr sz="1400"/>
            </a:lvl7pPr>
            <a:lvl8pPr marL="3200036" indent="0">
              <a:buNone/>
              <a:defRPr sz="1400"/>
            </a:lvl8pPr>
            <a:lvl9pPr marL="3657184" indent="0">
              <a:buNone/>
              <a:defRPr sz="1400"/>
            </a:lvl9pPr>
          </a:lstStyle>
          <a:p>
            <a:pPr lvl="0"/>
            <a:r>
              <a:rPr lang="ja-JP" altLang="en-US"/>
              <a:t>マスタ テキストの書式設定</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a:xfrm>
            <a:off x="7594600" y="6509717"/>
            <a:ext cx="2311400" cy="365125"/>
          </a:xfrm>
        </p:spPr>
        <p:txBody>
          <a:bodyPr/>
          <a:lstStyle>
            <a:lvl1pPr>
              <a:defRPr sz="1600">
                <a:solidFill>
                  <a:schemeClr val="tx1"/>
                </a:solidFill>
                <a:latin typeface="ＭＳ Ｐゴシック" panose="020B0600070205080204" pitchFamily="50" charset="-128"/>
                <a:ea typeface="ＭＳ Ｐゴシック" panose="020B0600070205080204" pitchFamily="50" charset="-128"/>
              </a:defRPr>
            </a:lvl1pPr>
          </a:lstStyle>
          <a:p>
            <a:fld id="{2B6B15A9-BD66-4A17-A294-206FF81E6B7C}" type="slidenum">
              <a:rPr lang="ja-JP" altLang="en-US" smtClean="0"/>
              <a:pPr/>
              <a:t>‹#›</a:t>
            </a:fld>
            <a:endParaRPr lang="ja-JP" altLang="en-US" dirty="0"/>
          </a:p>
        </p:txBody>
      </p:sp>
    </p:spTree>
    <p:extLst>
      <p:ext uri="{BB962C8B-B14F-4D97-AF65-F5344CB8AC3E}">
        <p14:creationId xmlns:p14="http://schemas.microsoft.com/office/powerpoint/2010/main" val="528932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3136" y="27326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1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B6B15A9-BD66-4A17-A294-206FF81E6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03094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61" y="4800601"/>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61"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61" y="5367339"/>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B6B15A9-BD66-4A17-A294-206FF81E6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39921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B6B15A9-BD66-4A17-A294-206FF81E6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1811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4" y="274847"/>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847"/>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B6B15A9-BD66-4A17-A294-206FF81E6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64635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E977F55-20BD-4BF1-B22D-08A065E327C7}" type="slidenum">
              <a:rPr kumimoji="1" lang="ja-JP" altLang="en-US" smtClean="0"/>
              <a:t>‹#›</a:t>
            </a:fld>
            <a:endParaRPr kumimoji="1" lang="ja-JP" altLang="en-US"/>
          </a:p>
        </p:txBody>
      </p:sp>
    </p:spTree>
    <p:extLst>
      <p:ext uri="{BB962C8B-B14F-4D97-AF65-F5344CB8AC3E}">
        <p14:creationId xmlns:p14="http://schemas.microsoft.com/office/powerpoint/2010/main" val="36228137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6" name="Line 13"/>
          <p:cNvSpPr>
            <a:spLocks noChangeShapeType="1"/>
          </p:cNvSpPr>
          <p:nvPr userDrawn="1"/>
        </p:nvSpPr>
        <p:spPr bwMode="auto">
          <a:xfrm>
            <a:off x="313886" y="3429000"/>
            <a:ext cx="9291821" cy="0"/>
          </a:xfrm>
          <a:prstGeom prst="line">
            <a:avLst/>
          </a:prstGeom>
          <a:noFill/>
          <a:ln w="63500" cmpd="thinThick">
            <a:solidFill>
              <a:srgbClr val="FF6600"/>
            </a:solidFill>
            <a:round/>
            <a:headEnd/>
            <a:tailEnd/>
          </a:ln>
        </p:spPr>
        <p:txBody>
          <a:bodyPr lIns="89197" tIns="44601" rIns="89197" bIns="44601"/>
          <a:lstStyle/>
          <a:p>
            <a:pPr marL="0" marR="0" lvl="0" indent="0" algn="l" defTabSz="895169" rtl="0" eaLnBrk="1" fontAlgn="auto" latinLnBrk="0" hangingPunct="1">
              <a:lnSpc>
                <a:spcPct val="100000"/>
              </a:lnSpc>
              <a:spcBef>
                <a:spcPts val="0"/>
              </a:spcBef>
              <a:spcAft>
                <a:spcPts val="0"/>
              </a:spcAft>
              <a:buClrTx/>
              <a:buSzTx/>
              <a:buFontTx/>
              <a:buNone/>
              <a:tabLst/>
              <a:defRPr/>
            </a:pPr>
            <a:endParaRPr kumimoji="1" lang="ja-JP" altLang="en-US" sz="17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Line 21"/>
          <p:cNvSpPr>
            <a:spLocks noChangeShapeType="1"/>
          </p:cNvSpPr>
          <p:nvPr userDrawn="1"/>
        </p:nvSpPr>
        <p:spPr bwMode="auto">
          <a:xfrm>
            <a:off x="3624187" y="3429013"/>
            <a:ext cx="0" cy="2819240"/>
          </a:xfrm>
          <a:prstGeom prst="line">
            <a:avLst/>
          </a:prstGeom>
          <a:noFill/>
          <a:ln w="9525">
            <a:solidFill>
              <a:srgbClr val="FF6600"/>
            </a:solidFill>
            <a:round/>
            <a:headEnd/>
            <a:tailEnd/>
          </a:ln>
        </p:spPr>
        <p:txBody>
          <a:bodyPr lIns="89197" tIns="44601" rIns="89197" bIns="44601"/>
          <a:lstStyle/>
          <a:p>
            <a:pPr marL="0" marR="0" lvl="0" indent="0" algn="l" defTabSz="895169" rtl="0" eaLnBrk="1" fontAlgn="auto" latinLnBrk="0" hangingPunct="1">
              <a:lnSpc>
                <a:spcPct val="100000"/>
              </a:lnSpc>
              <a:spcBef>
                <a:spcPts val="0"/>
              </a:spcBef>
              <a:spcAft>
                <a:spcPts val="0"/>
              </a:spcAft>
              <a:buClrTx/>
              <a:buSzTx/>
              <a:buFontTx/>
              <a:buNone/>
              <a:tabLst/>
              <a:defRPr/>
            </a:pPr>
            <a:endParaRPr kumimoji="1" lang="ja-JP" altLang="en-US" sz="17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Picture 1"/>
          <p:cNvPicPr>
            <a:picLocks noChangeAspect="1" noChangeArrowheads="1"/>
          </p:cNvPicPr>
          <p:nvPr userDrawn="1"/>
        </p:nvPicPr>
        <p:blipFill>
          <a:blip r:embed="rId2" cstate="print"/>
          <a:srcRect/>
          <a:stretch>
            <a:fillRect/>
          </a:stretch>
        </p:blipFill>
        <p:spPr bwMode="auto">
          <a:xfrm>
            <a:off x="1223055" y="4268430"/>
            <a:ext cx="1196205" cy="1370758"/>
          </a:xfrm>
          <a:prstGeom prst="rect">
            <a:avLst/>
          </a:prstGeom>
          <a:noFill/>
          <a:ln w="9525">
            <a:noFill/>
            <a:miter lim="800000"/>
            <a:headEnd/>
            <a:tailEnd/>
          </a:ln>
        </p:spPr>
      </p:pic>
      <p:sp>
        <p:nvSpPr>
          <p:cNvPr id="2" name="タイトル 1"/>
          <p:cNvSpPr>
            <a:spLocks noGrp="1"/>
          </p:cNvSpPr>
          <p:nvPr>
            <p:ph type="title"/>
          </p:nvPr>
        </p:nvSpPr>
        <p:spPr>
          <a:xfrm>
            <a:off x="681038" y="1440650"/>
            <a:ext cx="8543925" cy="1325563"/>
          </a:xfrm>
        </p:spPr>
        <p:txBody>
          <a:bodyPr>
            <a:normAutofit/>
          </a:bodyPr>
          <a:lstStyle>
            <a:lvl1pPr algn="ctr">
              <a:defRPr sz="4000" baseline="0">
                <a:latin typeface="(日本語用のフォントを使用)"/>
                <a:ea typeface="Meiryo UI" panose="020B0604030504040204" pitchFamily="50" charset="-128"/>
              </a:defRPr>
            </a:lvl1pPr>
          </a:lstStyle>
          <a:p>
            <a:r>
              <a:rPr kumimoji="1" lang="ja-JP" altLang="en-US" dirty="0"/>
              <a:t>マスター タイトルの書式設定</a:t>
            </a:r>
          </a:p>
        </p:txBody>
      </p:sp>
      <p:sp>
        <p:nvSpPr>
          <p:cNvPr id="12" name="テキスト プレースホルダー 11"/>
          <p:cNvSpPr>
            <a:spLocks noGrp="1"/>
          </p:cNvSpPr>
          <p:nvPr>
            <p:ph type="body" sz="quarter" idx="10"/>
          </p:nvPr>
        </p:nvSpPr>
        <p:spPr>
          <a:xfrm>
            <a:off x="4561367" y="4428460"/>
            <a:ext cx="4518654" cy="1210728"/>
          </a:xfrm>
        </p:spPr>
        <p:txBody>
          <a:bodyPr anchor="ctr">
            <a:normAutofit/>
          </a:bodyPr>
          <a:lstStyle>
            <a:lvl1pPr marL="0" indent="0" algn="ctr">
              <a:buNone/>
              <a:defRPr sz="2400" baseline="0">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3017171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基本形１">
    <p:spTree>
      <p:nvGrpSpPr>
        <p:cNvPr id="1" name=""/>
        <p:cNvGrpSpPr/>
        <p:nvPr/>
      </p:nvGrpSpPr>
      <p:grpSpPr>
        <a:xfrm>
          <a:off x="0" y="0"/>
          <a:ext cx="0" cy="0"/>
          <a:chOff x="0" y="0"/>
          <a:chExt cx="0" cy="0"/>
        </a:xfrm>
      </p:grpSpPr>
      <p:sp>
        <p:nvSpPr>
          <p:cNvPr id="2" name="Title 1"/>
          <p:cNvSpPr>
            <a:spLocks noGrp="1"/>
          </p:cNvSpPr>
          <p:nvPr>
            <p:ph type="title"/>
          </p:nvPr>
        </p:nvSpPr>
        <p:spPr>
          <a:xfrm>
            <a:off x="435936" y="42532"/>
            <a:ext cx="9034130" cy="345558"/>
          </a:xfrm>
        </p:spPr>
        <p:txBody>
          <a:bodyPr>
            <a:noAutofit/>
          </a:bodyPr>
          <a:lstStyle>
            <a:lvl1pPr algn="ctr">
              <a:defRPr sz="2000" b="1">
                <a:latin typeface="Meiryo UI" panose="020B0604030504040204" pitchFamily="50" charset="-128"/>
                <a:ea typeface="Meiryo UI" panose="020B0604030504040204" pitchFamily="50" charset="-128"/>
              </a:defRPr>
            </a:lvl1pPr>
          </a:lstStyle>
          <a:p>
            <a:r>
              <a:rPr lang="ja-JP" altLang="en-US" dirty="0"/>
              <a:t>マスター タイトルの書式設定</a:t>
            </a:r>
            <a:endParaRPr lang="en-US" dirty="0"/>
          </a:p>
        </p:txBody>
      </p:sp>
      <p:sp>
        <p:nvSpPr>
          <p:cNvPr id="3" name="Date Placeholder 2"/>
          <p:cNvSpPr>
            <a:spLocks noGrp="1"/>
          </p:cNvSpPr>
          <p:nvPr>
            <p:ph type="dt" sz="half" idx="10"/>
          </p:nvPr>
        </p:nvSpPr>
        <p:spPr>
          <a:xfrm>
            <a:off x="0" y="6492875"/>
            <a:ext cx="2228850" cy="365125"/>
          </a:xfrm>
        </p:spPr>
        <p:txBody>
          <a:bodyPr/>
          <a:lstStyle/>
          <a:p>
            <a:endParaRPr kumimoji="1" lang="ja-JP" altLang="en-US"/>
          </a:p>
        </p:txBody>
      </p:sp>
      <p:sp>
        <p:nvSpPr>
          <p:cNvPr id="4" name="Footer Placeholder 3"/>
          <p:cNvSpPr>
            <a:spLocks noGrp="1"/>
          </p:cNvSpPr>
          <p:nvPr>
            <p:ph type="ftr" sz="quarter" idx="11"/>
          </p:nvPr>
        </p:nvSpPr>
        <p:spPr>
          <a:xfrm>
            <a:off x="3281362" y="6492874"/>
            <a:ext cx="3343275" cy="365125"/>
          </a:xfrm>
        </p:spPr>
        <p:txBody>
          <a:bodyPr/>
          <a:lstStyle/>
          <a:p>
            <a:endParaRPr kumimoji="1" lang="ja-JP" altLang="en-US"/>
          </a:p>
        </p:txBody>
      </p:sp>
      <p:sp>
        <p:nvSpPr>
          <p:cNvPr id="5" name="Slide Number Placeholder 4"/>
          <p:cNvSpPr>
            <a:spLocks noGrp="1"/>
          </p:cNvSpPr>
          <p:nvPr>
            <p:ph type="sldNum" sz="quarter" idx="12"/>
          </p:nvPr>
        </p:nvSpPr>
        <p:spPr>
          <a:xfrm>
            <a:off x="7677150" y="6492873"/>
            <a:ext cx="2228850" cy="365125"/>
          </a:xfrm>
        </p:spPr>
        <p:txBody>
          <a:bodyPr/>
          <a:lstStyle>
            <a:lvl1pPr>
              <a:defRPr sz="1400">
                <a:solidFill>
                  <a:schemeClr val="tx1">
                    <a:lumMod val="50000"/>
                    <a:lumOff val="50000"/>
                  </a:schemeClr>
                </a:solidFill>
                <a:latin typeface="Meiryo UI" panose="020B0604030504040204" pitchFamily="50" charset="-128"/>
                <a:ea typeface="Meiryo UI" panose="020B0604030504040204" pitchFamily="50" charset="-128"/>
              </a:defRPr>
            </a:lvl1pPr>
          </a:lstStyle>
          <a:p>
            <a:fld id="{8E977F55-20BD-4BF1-B22D-08A065E327C7}" type="slidenum">
              <a:rPr kumimoji="1" lang="ja-JP" altLang="en-US" smtClean="0"/>
              <a:pPr/>
              <a:t>‹#›</a:t>
            </a:fld>
            <a:endParaRPr kumimoji="1" lang="ja-JP" altLang="en-US"/>
          </a:p>
        </p:txBody>
      </p:sp>
      <p:cxnSp>
        <p:nvCxnSpPr>
          <p:cNvPr id="7" name="直線コネクタ 6"/>
          <p:cNvCxnSpPr/>
          <p:nvPr userDrawn="1"/>
        </p:nvCxnSpPr>
        <p:spPr>
          <a:xfrm>
            <a:off x="0" y="431376"/>
            <a:ext cx="9906000" cy="0"/>
          </a:xfrm>
          <a:prstGeom prst="line">
            <a:avLst/>
          </a:prstGeom>
          <a:ln w="63500" cmpd="thickThin">
            <a:solidFill>
              <a:srgbClr val="FF99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9737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基本形２">
    <p:spTree>
      <p:nvGrpSpPr>
        <p:cNvPr id="1" name=""/>
        <p:cNvGrpSpPr/>
        <p:nvPr/>
      </p:nvGrpSpPr>
      <p:grpSpPr>
        <a:xfrm>
          <a:off x="0" y="0"/>
          <a:ext cx="0" cy="0"/>
          <a:chOff x="0" y="0"/>
          <a:chExt cx="0" cy="0"/>
        </a:xfrm>
      </p:grpSpPr>
      <p:sp>
        <p:nvSpPr>
          <p:cNvPr id="2" name="Title 1"/>
          <p:cNvSpPr>
            <a:spLocks noGrp="1"/>
          </p:cNvSpPr>
          <p:nvPr>
            <p:ph type="title"/>
          </p:nvPr>
        </p:nvSpPr>
        <p:spPr>
          <a:xfrm>
            <a:off x="435936" y="42532"/>
            <a:ext cx="9034130" cy="345558"/>
          </a:xfrm>
        </p:spPr>
        <p:txBody>
          <a:bodyPr>
            <a:noAutofit/>
          </a:bodyPr>
          <a:lstStyle>
            <a:lvl1pPr algn="ctr">
              <a:defRPr sz="2000" b="1">
                <a:latin typeface="Meiryo UI" panose="020B0604030504040204" pitchFamily="50" charset="-128"/>
                <a:ea typeface="Meiryo UI" panose="020B0604030504040204" pitchFamily="50" charset="-128"/>
              </a:defRPr>
            </a:lvl1pPr>
          </a:lstStyle>
          <a:p>
            <a:r>
              <a:rPr lang="ja-JP" altLang="en-US" dirty="0"/>
              <a:t>マスター タイトルの書式設定</a:t>
            </a:r>
            <a:endParaRPr lang="en-US" dirty="0"/>
          </a:p>
        </p:txBody>
      </p:sp>
      <p:sp>
        <p:nvSpPr>
          <p:cNvPr id="3" name="Date Placeholder 2"/>
          <p:cNvSpPr>
            <a:spLocks noGrp="1"/>
          </p:cNvSpPr>
          <p:nvPr>
            <p:ph type="dt" sz="half" idx="10"/>
          </p:nvPr>
        </p:nvSpPr>
        <p:spPr>
          <a:xfrm>
            <a:off x="0" y="6492875"/>
            <a:ext cx="2228850" cy="365125"/>
          </a:xfrm>
        </p:spPr>
        <p:txBody>
          <a:bodyPr/>
          <a:lstStyle/>
          <a:p>
            <a:endParaRPr kumimoji="1" lang="ja-JP" altLang="en-US"/>
          </a:p>
        </p:txBody>
      </p:sp>
      <p:sp>
        <p:nvSpPr>
          <p:cNvPr id="4" name="Footer Placeholder 3"/>
          <p:cNvSpPr>
            <a:spLocks noGrp="1"/>
          </p:cNvSpPr>
          <p:nvPr>
            <p:ph type="ftr" sz="quarter" idx="11"/>
          </p:nvPr>
        </p:nvSpPr>
        <p:spPr>
          <a:xfrm>
            <a:off x="3281362" y="6492874"/>
            <a:ext cx="3343275" cy="365125"/>
          </a:xfrm>
        </p:spPr>
        <p:txBody>
          <a:bodyPr/>
          <a:lstStyle/>
          <a:p>
            <a:endParaRPr kumimoji="1" lang="ja-JP" altLang="en-US"/>
          </a:p>
        </p:txBody>
      </p:sp>
      <p:sp>
        <p:nvSpPr>
          <p:cNvPr id="5" name="Slide Number Placeholder 4"/>
          <p:cNvSpPr>
            <a:spLocks noGrp="1"/>
          </p:cNvSpPr>
          <p:nvPr>
            <p:ph type="sldNum" sz="quarter" idx="12"/>
          </p:nvPr>
        </p:nvSpPr>
        <p:spPr>
          <a:xfrm>
            <a:off x="7677150" y="6492873"/>
            <a:ext cx="2228850" cy="365125"/>
          </a:xfrm>
        </p:spPr>
        <p:txBody>
          <a:bodyPr/>
          <a:lstStyle>
            <a:lvl1pPr>
              <a:defRPr sz="1400">
                <a:solidFill>
                  <a:schemeClr val="tx1">
                    <a:lumMod val="50000"/>
                    <a:lumOff val="50000"/>
                  </a:schemeClr>
                </a:solidFill>
                <a:latin typeface="Meiryo UI" panose="020B0604030504040204" pitchFamily="50" charset="-128"/>
                <a:ea typeface="Meiryo UI" panose="020B0604030504040204" pitchFamily="50" charset="-128"/>
              </a:defRPr>
            </a:lvl1pPr>
          </a:lstStyle>
          <a:p>
            <a:fld id="{8E977F55-20BD-4BF1-B22D-08A065E327C7}" type="slidenum">
              <a:rPr kumimoji="1" lang="ja-JP" altLang="en-US" smtClean="0"/>
              <a:pPr/>
              <a:t>‹#›</a:t>
            </a:fld>
            <a:endParaRPr kumimoji="1" lang="ja-JP" altLang="en-US"/>
          </a:p>
        </p:txBody>
      </p:sp>
    </p:spTree>
    <p:extLst>
      <p:ext uri="{BB962C8B-B14F-4D97-AF65-F5344CB8AC3E}">
        <p14:creationId xmlns:p14="http://schemas.microsoft.com/office/powerpoint/2010/main" val="1131636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基本形３">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492875"/>
            <a:ext cx="2228850" cy="365125"/>
          </a:xfrm>
        </p:spPr>
        <p:txBody>
          <a:bodyPr/>
          <a:lstStyle/>
          <a:p>
            <a:endParaRPr kumimoji="1" lang="ja-JP" altLang="en-US"/>
          </a:p>
        </p:txBody>
      </p:sp>
      <p:sp>
        <p:nvSpPr>
          <p:cNvPr id="4" name="Footer Placeholder 3"/>
          <p:cNvSpPr>
            <a:spLocks noGrp="1"/>
          </p:cNvSpPr>
          <p:nvPr>
            <p:ph type="ftr" sz="quarter" idx="11"/>
          </p:nvPr>
        </p:nvSpPr>
        <p:spPr>
          <a:xfrm>
            <a:off x="3281362" y="6492874"/>
            <a:ext cx="3343275" cy="365125"/>
          </a:xfrm>
        </p:spPr>
        <p:txBody>
          <a:bodyPr/>
          <a:lstStyle/>
          <a:p>
            <a:endParaRPr kumimoji="1" lang="ja-JP" altLang="en-US"/>
          </a:p>
        </p:txBody>
      </p:sp>
      <p:sp>
        <p:nvSpPr>
          <p:cNvPr id="5" name="Slide Number Placeholder 4"/>
          <p:cNvSpPr>
            <a:spLocks noGrp="1"/>
          </p:cNvSpPr>
          <p:nvPr>
            <p:ph type="sldNum" sz="quarter" idx="12"/>
          </p:nvPr>
        </p:nvSpPr>
        <p:spPr>
          <a:xfrm>
            <a:off x="7677150" y="6492873"/>
            <a:ext cx="2228850" cy="365125"/>
          </a:xfrm>
        </p:spPr>
        <p:txBody>
          <a:bodyPr/>
          <a:lstStyle>
            <a:lvl1pPr>
              <a:defRPr sz="1400">
                <a:solidFill>
                  <a:schemeClr val="tx1">
                    <a:lumMod val="50000"/>
                    <a:lumOff val="50000"/>
                  </a:schemeClr>
                </a:solidFill>
                <a:latin typeface="Meiryo UI" panose="020B0604030504040204" pitchFamily="50" charset="-128"/>
                <a:ea typeface="Meiryo UI" panose="020B0604030504040204" pitchFamily="50" charset="-128"/>
              </a:defRPr>
            </a:lvl1pPr>
          </a:lstStyle>
          <a:p>
            <a:fld id="{8E977F55-20BD-4BF1-B22D-08A065E327C7}" type="slidenum">
              <a:rPr kumimoji="1" lang="ja-JP" altLang="en-US" smtClean="0"/>
              <a:pPr/>
              <a:t>‹#›</a:t>
            </a:fld>
            <a:endParaRPr kumimoji="1" lang="ja-JP" altLang="en-US"/>
          </a:p>
        </p:txBody>
      </p:sp>
    </p:spTree>
    <p:extLst>
      <p:ext uri="{BB962C8B-B14F-4D97-AF65-F5344CB8AC3E}">
        <p14:creationId xmlns:p14="http://schemas.microsoft.com/office/powerpoint/2010/main" val="1579915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74639"/>
            <a:ext cx="8915400" cy="1143000"/>
          </a:xfrm>
          <a:prstGeom prst="rect">
            <a:avLst/>
          </a:prstGeom>
        </p:spPr>
        <p:txBody>
          <a:bodyPr lIns="91430" tIns="45715" rIns="91430" bIns="45715"/>
          <a:lstStyle/>
          <a:p>
            <a:r>
              <a:rPr lang="ja-JP" altLang="en-US"/>
              <a:t>マスタ タイトルの書式設定</a:t>
            </a:r>
          </a:p>
        </p:txBody>
      </p:sp>
      <p:sp>
        <p:nvSpPr>
          <p:cNvPr id="3" name="コンテンツ プレースホルダ 2"/>
          <p:cNvSpPr>
            <a:spLocks noGrp="1"/>
          </p:cNvSpPr>
          <p:nvPr>
            <p:ph sz="half" idx="1"/>
          </p:nvPr>
        </p:nvSpPr>
        <p:spPr>
          <a:xfrm>
            <a:off x="495301" y="1600234"/>
            <a:ext cx="4375150" cy="4525963"/>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34"/>
            <a:ext cx="4375150" cy="4525963"/>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501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E977F55-20BD-4BF1-B22D-08A065E327C7}" type="slidenum">
              <a:rPr kumimoji="1" lang="ja-JP" altLang="en-US" smtClean="0"/>
              <a:t>‹#›</a:t>
            </a:fld>
            <a:endParaRPr kumimoji="1" lang="ja-JP" altLang="en-US"/>
          </a:p>
        </p:txBody>
      </p:sp>
    </p:spTree>
    <p:extLst>
      <p:ext uri="{BB962C8B-B14F-4D97-AF65-F5344CB8AC3E}">
        <p14:creationId xmlns:p14="http://schemas.microsoft.com/office/powerpoint/2010/main" val="1346413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6" name="Line 13"/>
          <p:cNvSpPr>
            <a:spLocks noChangeShapeType="1"/>
          </p:cNvSpPr>
          <p:nvPr userDrawn="1"/>
        </p:nvSpPr>
        <p:spPr bwMode="auto">
          <a:xfrm>
            <a:off x="313886" y="3429000"/>
            <a:ext cx="9291821" cy="0"/>
          </a:xfrm>
          <a:prstGeom prst="line">
            <a:avLst/>
          </a:prstGeom>
          <a:noFill/>
          <a:ln w="63500" cmpd="thinThick">
            <a:solidFill>
              <a:srgbClr val="FF6600"/>
            </a:solidFill>
            <a:round/>
            <a:headEnd/>
            <a:tailEnd/>
          </a:ln>
        </p:spPr>
        <p:txBody>
          <a:bodyPr lIns="89197" tIns="44601" rIns="89197" bIns="44601"/>
          <a:lstStyle/>
          <a:p>
            <a:pPr marL="0" marR="0" lvl="0" indent="0" algn="l" defTabSz="895169" rtl="0" eaLnBrk="1" fontAlgn="auto" latinLnBrk="0" hangingPunct="1">
              <a:lnSpc>
                <a:spcPct val="100000"/>
              </a:lnSpc>
              <a:spcBef>
                <a:spcPts val="0"/>
              </a:spcBef>
              <a:spcAft>
                <a:spcPts val="0"/>
              </a:spcAft>
              <a:buClrTx/>
              <a:buSzTx/>
              <a:buFontTx/>
              <a:buNone/>
              <a:tabLst/>
              <a:defRPr/>
            </a:pPr>
            <a:endParaRPr kumimoji="1" lang="ja-JP" altLang="en-US" sz="17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Line 21"/>
          <p:cNvSpPr>
            <a:spLocks noChangeShapeType="1"/>
          </p:cNvSpPr>
          <p:nvPr userDrawn="1"/>
        </p:nvSpPr>
        <p:spPr bwMode="auto">
          <a:xfrm>
            <a:off x="3624187" y="3429013"/>
            <a:ext cx="0" cy="2819240"/>
          </a:xfrm>
          <a:prstGeom prst="line">
            <a:avLst/>
          </a:prstGeom>
          <a:noFill/>
          <a:ln w="9525">
            <a:solidFill>
              <a:srgbClr val="FF6600"/>
            </a:solidFill>
            <a:round/>
            <a:headEnd/>
            <a:tailEnd/>
          </a:ln>
        </p:spPr>
        <p:txBody>
          <a:bodyPr lIns="89197" tIns="44601" rIns="89197" bIns="44601"/>
          <a:lstStyle/>
          <a:p>
            <a:pPr marL="0" marR="0" lvl="0" indent="0" algn="l" defTabSz="895169" rtl="0" eaLnBrk="1" fontAlgn="auto" latinLnBrk="0" hangingPunct="1">
              <a:lnSpc>
                <a:spcPct val="100000"/>
              </a:lnSpc>
              <a:spcBef>
                <a:spcPts val="0"/>
              </a:spcBef>
              <a:spcAft>
                <a:spcPts val="0"/>
              </a:spcAft>
              <a:buClrTx/>
              <a:buSzTx/>
              <a:buFontTx/>
              <a:buNone/>
              <a:tabLst/>
              <a:defRPr/>
            </a:pPr>
            <a:endParaRPr kumimoji="1" lang="ja-JP" altLang="en-US" sz="17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Picture 1"/>
          <p:cNvPicPr>
            <a:picLocks noChangeAspect="1" noChangeArrowheads="1"/>
          </p:cNvPicPr>
          <p:nvPr userDrawn="1"/>
        </p:nvPicPr>
        <p:blipFill>
          <a:blip r:embed="rId2" cstate="print"/>
          <a:srcRect/>
          <a:stretch>
            <a:fillRect/>
          </a:stretch>
        </p:blipFill>
        <p:spPr bwMode="auto">
          <a:xfrm>
            <a:off x="1223055" y="4268430"/>
            <a:ext cx="1196205" cy="1370758"/>
          </a:xfrm>
          <a:prstGeom prst="rect">
            <a:avLst/>
          </a:prstGeom>
          <a:noFill/>
          <a:ln w="9525">
            <a:noFill/>
            <a:miter lim="800000"/>
            <a:headEnd/>
            <a:tailEnd/>
          </a:ln>
        </p:spPr>
      </p:pic>
      <p:sp>
        <p:nvSpPr>
          <p:cNvPr id="2" name="タイトル 1"/>
          <p:cNvSpPr>
            <a:spLocks noGrp="1"/>
          </p:cNvSpPr>
          <p:nvPr>
            <p:ph type="title"/>
          </p:nvPr>
        </p:nvSpPr>
        <p:spPr>
          <a:xfrm>
            <a:off x="681038" y="1440650"/>
            <a:ext cx="8543925" cy="1325563"/>
          </a:xfrm>
        </p:spPr>
        <p:txBody>
          <a:bodyPr>
            <a:normAutofit/>
          </a:bodyPr>
          <a:lstStyle>
            <a:lvl1pPr algn="ctr">
              <a:defRPr sz="4000" baseline="0">
                <a:latin typeface="(日本語用のフォントを使用)"/>
                <a:ea typeface="Meiryo UI" panose="020B0604030504040204" pitchFamily="50" charset="-128"/>
              </a:defRPr>
            </a:lvl1pPr>
          </a:lstStyle>
          <a:p>
            <a:r>
              <a:rPr kumimoji="1" lang="ja-JP" altLang="en-US" dirty="0"/>
              <a:t>マスター タイトルの書式設定</a:t>
            </a:r>
          </a:p>
        </p:txBody>
      </p:sp>
      <p:sp>
        <p:nvSpPr>
          <p:cNvPr id="12" name="テキスト プレースホルダー 11"/>
          <p:cNvSpPr>
            <a:spLocks noGrp="1"/>
          </p:cNvSpPr>
          <p:nvPr>
            <p:ph type="body" sz="quarter" idx="10"/>
          </p:nvPr>
        </p:nvSpPr>
        <p:spPr>
          <a:xfrm>
            <a:off x="4561367" y="4428460"/>
            <a:ext cx="4518654" cy="1210728"/>
          </a:xfrm>
        </p:spPr>
        <p:txBody>
          <a:bodyPr anchor="ctr">
            <a:normAutofit/>
          </a:bodyPr>
          <a:lstStyle>
            <a:lvl1pPr marL="0" indent="0" algn="ctr">
              <a:buNone/>
              <a:defRPr sz="2400" baseline="0">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4120205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基本形１">
    <p:spTree>
      <p:nvGrpSpPr>
        <p:cNvPr id="1" name=""/>
        <p:cNvGrpSpPr/>
        <p:nvPr/>
      </p:nvGrpSpPr>
      <p:grpSpPr>
        <a:xfrm>
          <a:off x="0" y="0"/>
          <a:ext cx="0" cy="0"/>
          <a:chOff x="0" y="0"/>
          <a:chExt cx="0" cy="0"/>
        </a:xfrm>
      </p:grpSpPr>
      <p:sp>
        <p:nvSpPr>
          <p:cNvPr id="2" name="Title 1"/>
          <p:cNvSpPr>
            <a:spLocks noGrp="1"/>
          </p:cNvSpPr>
          <p:nvPr>
            <p:ph type="title"/>
          </p:nvPr>
        </p:nvSpPr>
        <p:spPr>
          <a:xfrm>
            <a:off x="435936" y="42532"/>
            <a:ext cx="9034130" cy="345558"/>
          </a:xfrm>
        </p:spPr>
        <p:txBody>
          <a:bodyPr>
            <a:noAutofit/>
          </a:bodyPr>
          <a:lstStyle>
            <a:lvl1pPr algn="ctr">
              <a:defRPr sz="2400" b="1">
                <a:latin typeface="Meiryo UI" panose="020B0604030504040204" pitchFamily="50" charset="-128"/>
                <a:ea typeface="Meiryo UI" panose="020B0604030504040204" pitchFamily="50" charset="-128"/>
              </a:defRPr>
            </a:lvl1pPr>
          </a:lstStyle>
          <a:p>
            <a:r>
              <a:rPr lang="ja-JP" altLang="en-US" dirty="0"/>
              <a:t>マスター タイトルの書式設定</a:t>
            </a:r>
            <a:endParaRPr lang="en-US" dirty="0"/>
          </a:p>
        </p:txBody>
      </p:sp>
      <p:sp>
        <p:nvSpPr>
          <p:cNvPr id="3" name="Date Placeholder 2"/>
          <p:cNvSpPr>
            <a:spLocks noGrp="1"/>
          </p:cNvSpPr>
          <p:nvPr>
            <p:ph type="dt" sz="half" idx="10"/>
          </p:nvPr>
        </p:nvSpPr>
        <p:spPr>
          <a:xfrm>
            <a:off x="0" y="6492875"/>
            <a:ext cx="2228850" cy="365125"/>
          </a:xfrm>
        </p:spPr>
        <p:txBody>
          <a:bodyPr/>
          <a:lstStyle/>
          <a:p>
            <a:endParaRPr kumimoji="1" lang="ja-JP" altLang="en-US"/>
          </a:p>
        </p:txBody>
      </p:sp>
      <p:sp>
        <p:nvSpPr>
          <p:cNvPr id="4" name="Footer Placeholder 3"/>
          <p:cNvSpPr>
            <a:spLocks noGrp="1"/>
          </p:cNvSpPr>
          <p:nvPr>
            <p:ph type="ftr" sz="quarter" idx="11"/>
          </p:nvPr>
        </p:nvSpPr>
        <p:spPr>
          <a:xfrm>
            <a:off x="3281362" y="6492874"/>
            <a:ext cx="3343275" cy="365125"/>
          </a:xfrm>
        </p:spPr>
        <p:txBody>
          <a:bodyPr/>
          <a:lstStyle/>
          <a:p>
            <a:endParaRPr kumimoji="1" lang="ja-JP" altLang="en-US"/>
          </a:p>
        </p:txBody>
      </p:sp>
      <p:sp>
        <p:nvSpPr>
          <p:cNvPr id="5" name="Slide Number Placeholder 4"/>
          <p:cNvSpPr>
            <a:spLocks noGrp="1"/>
          </p:cNvSpPr>
          <p:nvPr>
            <p:ph type="sldNum" sz="quarter" idx="12"/>
          </p:nvPr>
        </p:nvSpPr>
        <p:spPr>
          <a:xfrm>
            <a:off x="7677150" y="6492873"/>
            <a:ext cx="2228850" cy="365125"/>
          </a:xfrm>
        </p:spPr>
        <p:txBody>
          <a:bodyPr/>
          <a:lstStyle>
            <a:lvl1pPr>
              <a:defRPr sz="1400">
                <a:solidFill>
                  <a:schemeClr val="tx1">
                    <a:lumMod val="50000"/>
                    <a:lumOff val="50000"/>
                  </a:schemeClr>
                </a:solidFill>
                <a:latin typeface="Meiryo UI" panose="020B0604030504040204" pitchFamily="50" charset="-128"/>
                <a:ea typeface="Meiryo UI" panose="020B0604030504040204" pitchFamily="50" charset="-128"/>
              </a:defRPr>
            </a:lvl1pPr>
          </a:lstStyle>
          <a:p>
            <a:fld id="{8E977F55-20BD-4BF1-B22D-08A065E327C7}" type="slidenum">
              <a:rPr kumimoji="1" lang="ja-JP" altLang="en-US" smtClean="0"/>
              <a:pPr/>
              <a:t>‹#›</a:t>
            </a:fld>
            <a:endParaRPr kumimoji="1" lang="ja-JP" altLang="en-US"/>
          </a:p>
        </p:txBody>
      </p:sp>
      <p:cxnSp>
        <p:nvCxnSpPr>
          <p:cNvPr id="7" name="直線コネクタ 6"/>
          <p:cNvCxnSpPr/>
          <p:nvPr userDrawn="1"/>
        </p:nvCxnSpPr>
        <p:spPr>
          <a:xfrm>
            <a:off x="0" y="431376"/>
            <a:ext cx="9906000" cy="0"/>
          </a:xfrm>
          <a:prstGeom prst="line">
            <a:avLst/>
          </a:prstGeom>
          <a:ln w="63500" cmpd="thickThin">
            <a:solidFill>
              <a:srgbClr val="FF99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661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基本形２">
    <p:spTree>
      <p:nvGrpSpPr>
        <p:cNvPr id="1" name=""/>
        <p:cNvGrpSpPr/>
        <p:nvPr/>
      </p:nvGrpSpPr>
      <p:grpSpPr>
        <a:xfrm>
          <a:off x="0" y="0"/>
          <a:ext cx="0" cy="0"/>
          <a:chOff x="0" y="0"/>
          <a:chExt cx="0" cy="0"/>
        </a:xfrm>
      </p:grpSpPr>
      <p:sp>
        <p:nvSpPr>
          <p:cNvPr id="2" name="Title 1"/>
          <p:cNvSpPr>
            <a:spLocks noGrp="1"/>
          </p:cNvSpPr>
          <p:nvPr>
            <p:ph type="title"/>
          </p:nvPr>
        </p:nvSpPr>
        <p:spPr>
          <a:xfrm>
            <a:off x="435936" y="42532"/>
            <a:ext cx="9034130" cy="345558"/>
          </a:xfrm>
        </p:spPr>
        <p:txBody>
          <a:bodyPr>
            <a:noAutofit/>
          </a:bodyPr>
          <a:lstStyle>
            <a:lvl1pPr algn="ctr">
              <a:defRPr sz="2400" b="1">
                <a:latin typeface="Meiryo UI" panose="020B0604030504040204" pitchFamily="50" charset="-128"/>
                <a:ea typeface="Meiryo UI" panose="020B0604030504040204" pitchFamily="50" charset="-128"/>
              </a:defRPr>
            </a:lvl1pPr>
          </a:lstStyle>
          <a:p>
            <a:r>
              <a:rPr lang="ja-JP" altLang="en-US" dirty="0"/>
              <a:t>マスター タイトルの書式設定</a:t>
            </a:r>
            <a:endParaRPr lang="en-US" dirty="0"/>
          </a:p>
        </p:txBody>
      </p:sp>
      <p:sp>
        <p:nvSpPr>
          <p:cNvPr id="3" name="Date Placeholder 2"/>
          <p:cNvSpPr>
            <a:spLocks noGrp="1"/>
          </p:cNvSpPr>
          <p:nvPr>
            <p:ph type="dt" sz="half" idx="10"/>
          </p:nvPr>
        </p:nvSpPr>
        <p:spPr>
          <a:xfrm>
            <a:off x="0" y="6492875"/>
            <a:ext cx="2228850" cy="365125"/>
          </a:xfrm>
        </p:spPr>
        <p:txBody>
          <a:bodyPr/>
          <a:lstStyle/>
          <a:p>
            <a:endParaRPr kumimoji="1" lang="ja-JP" altLang="en-US"/>
          </a:p>
        </p:txBody>
      </p:sp>
      <p:sp>
        <p:nvSpPr>
          <p:cNvPr id="4" name="Footer Placeholder 3"/>
          <p:cNvSpPr>
            <a:spLocks noGrp="1"/>
          </p:cNvSpPr>
          <p:nvPr>
            <p:ph type="ftr" sz="quarter" idx="11"/>
          </p:nvPr>
        </p:nvSpPr>
        <p:spPr>
          <a:xfrm>
            <a:off x="3281362" y="6492874"/>
            <a:ext cx="3343275" cy="365125"/>
          </a:xfrm>
        </p:spPr>
        <p:txBody>
          <a:bodyPr/>
          <a:lstStyle/>
          <a:p>
            <a:endParaRPr kumimoji="1" lang="ja-JP" altLang="en-US"/>
          </a:p>
        </p:txBody>
      </p:sp>
      <p:sp>
        <p:nvSpPr>
          <p:cNvPr id="5" name="Slide Number Placeholder 4"/>
          <p:cNvSpPr>
            <a:spLocks noGrp="1"/>
          </p:cNvSpPr>
          <p:nvPr>
            <p:ph type="sldNum" sz="quarter" idx="12"/>
          </p:nvPr>
        </p:nvSpPr>
        <p:spPr>
          <a:xfrm>
            <a:off x="7677150" y="6492873"/>
            <a:ext cx="2228850" cy="365125"/>
          </a:xfrm>
        </p:spPr>
        <p:txBody>
          <a:bodyPr/>
          <a:lstStyle>
            <a:lvl1pPr>
              <a:defRPr sz="1400">
                <a:solidFill>
                  <a:schemeClr val="tx1">
                    <a:lumMod val="50000"/>
                    <a:lumOff val="50000"/>
                  </a:schemeClr>
                </a:solidFill>
                <a:latin typeface="Meiryo UI" panose="020B0604030504040204" pitchFamily="50" charset="-128"/>
                <a:ea typeface="Meiryo UI" panose="020B0604030504040204" pitchFamily="50" charset="-128"/>
              </a:defRPr>
            </a:lvl1pPr>
          </a:lstStyle>
          <a:p>
            <a:fld id="{8E977F55-20BD-4BF1-B22D-08A065E327C7}" type="slidenum">
              <a:rPr kumimoji="1" lang="ja-JP" altLang="en-US" smtClean="0"/>
              <a:pPr/>
              <a:t>‹#›</a:t>
            </a:fld>
            <a:endParaRPr kumimoji="1" lang="ja-JP" altLang="en-US"/>
          </a:p>
        </p:txBody>
      </p:sp>
    </p:spTree>
    <p:extLst>
      <p:ext uri="{BB962C8B-B14F-4D97-AF65-F5344CB8AC3E}">
        <p14:creationId xmlns:p14="http://schemas.microsoft.com/office/powerpoint/2010/main" val="39912417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基本形３">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492875"/>
            <a:ext cx="2228850" cy="365125"/>
          </a:xfrm>
        </p:spPr>
        <p:txBody>
          <a:bodyPr/>
          <a:lstStyle/>
          <a:p>
            <a:endParaRPr kumimoji="1" lang="ja-JP" altLang="en-US"/>
          </a:p>
        </p:txBody>
      </p:sp>
      <p:sp>
        <p:nvSpPr>
          <p:cNvPr id="4" name="Footer Placeholder 3"/>
          <p:cNvSpPr>
            <a:spLocks noGrp="1"/>
          </p:cNvSpPr>
          <p:nvPr>
            <p:ph type="ftr" sz="quarter" idx="11"/>
          </p:nvPr>
        </p:nvSpPr>
        <p:spPr>
          <a:xfrm>
            <a:off x="3281362" y="6492874"/>
            <a:ext cx="3343275" cy="365125"/>
          </a:xfrm>
        </p:spPr>
        <p:txBody>
          <a:bodyPr/>
          <a:lstStyle/>
          <a:p>
            <a:endParaRPr kumimoji="1" lang="ja-JP" altLang="en-US"/>
          </a:p>
        </p:txBody>
      </p:sp>
      <p:sp>
        <p:nvSpPr>
          <p:cNvPr id="5" name="Slide Number Placeholder 4"/>
          <p:cNvSpPr>
            <a:spLocks noGrp="1"/>
          </p:cNvSpPr>
          <p:nvPr>
            <p:ph type="sldNum" sz="quarter" idx="12"/>
          </p:nvPr>
        </p:nvSpPr>
        <p:spPr>
          <a:xfrm>
            <a:off x="7677150" y="6492873"/>
            <a:ext cx="2228850" cy="365125"/>
          </a:xfrm>
        </p:spPr>
        <p:txBody>
          <a:bodyPr/>
          <a:lstStyle>
            <a:lvl1pPr>
              <a:defRPr sz="1400">
                <a:solidFill>
                  <a:schemeClr val="tx1">
                    <a:lumMod val="50000"/>
                    <a:lumOff val="50000"/>
                  </a:schemeClr>
                </a:solidFill>
                <a:latin typeface="Meiryo UI" panose="020B0604030504040204" pitchFamily="50" charset="-128"/>
                <a:ea typeface="Meiryo UI" panose="020B0604030504040204" pitchFamily="50" charset="-128"/>
              </a:defRPr>
            </a:lvl1pPr>
          </a:lstStyle>
          <a:p>
            <a:fld id="{8E977F55-20BD-4BF1-B22D-08A065E327C7}" type="slidenum">
              <a:rPr kumimoji="1" lang="ja-JP" altLang="en-US" smtClean="0"/>
              <a:pPr/>
              <a:t>‹#›</a:t>
            </a:fld>
            <a:endParaRPr kumimoji="1" lang="ja-JP" altLang="en-US"/>
          </a:p>
        </p:txBody>
      </p:sp>
    </p:spTree>
    <p:extLst>
      <p:ext uri="{BB962C8B-B14F-4D97-AF65-F5344CB8AC3E}">
        <p14:creationId xmlns:p14="http://schemas.microsoft.com/office/powerpoint/2010/main" val="981795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z="1400">
                <a:latin typeface="Meiryo UI" panose="020B0604030504040204" pitchFamily="50" charset="-128"/>
                <a:ea typeface="Meiryo UI" panose="020B0604030504040204" pitchFamily="50" charset="-128"/>
              </a:defRPr>
            </a:lvl1pPr>
          </a:lstStyle>
          <a:p>
            <a:fld id="{A0A23DEE-DCA0-472B-94A8-8108DF459EF4}"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7201124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5942"/>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a:prstGeom prst="rect">
            <a:avLst/>
          </a:prstGeom>
        </p:spPr>
        <p:txBody>
          <a:bodyPr/>
          <a:lstStyle>
            <a:lvl1pPr marL="0" indent="0" algn="ctr">
              <a:buNone/>
              <a:defRPr sz="2377"/>
            </a:lvl1pPr>
            <a:lvl2pPr marL="452847" indent="0" algn="ctr">
              <a:buNone/>
              <a:defRPr sz="1981"/>
            </a:lvl2pPr>
            <a:lvl3pPr marL="905694" indent="0" algn="ctr">
              <a:buNone/>
              <a:defRPr sz="1783"/>
            </a:lvl3pPr>
            <a:lvl4pPr marL="1358541" indent="0" algn="ctr">
              <a:buNone/>
              <a:defRPr sz="1585"/>
            </a:lvl4pPr>
            <a:lvl5pPr marL="1811388" indent="0" algn="ctr">
              <a:buNone/>
              <a:defRPr sz="1585"/>
            </a:lvl5pPr>
            <a:lvl6pPr marL="2264234" indent="0" algn="ctr">
              <a:buNone/>
              <a:defRPr sz="1585"/>
            </a:lvl6pPr>
            <a:lvl7pPr marL="2717081" indent="0" algn="ctr">
              <a:buNone/>
              <a:defRPr sz="1585"/>
            </a:lvl7pPr>
            <a:lvl8pPr marL="3169929" indent="0" algn="ctr">
              <a:buNone/>
              <a:defRPr sz="1585"/>
            </a:lvl8pPr>
            <a:lvl9pPr marL="3622776" indent="0" algn="ctr">
              <a:buNone/>
              <a:defRPr sz="1585"/>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defTabSz="892974"/>
            <a:endParaRPr lang="ja-JP" altLang="en-US" sz="1758">
              <a:solidFill>
                <a:prstClr val="black"/>
              </a:solidFill>
            </a:endParaRPr>
          </a:p>
        </p:txBody>
      </p:sp>
      <p:sp>
        <p:nvSpPr>
          <p:cNvPr id="5" name="Footer Placeholder 4"/>
          <p:cNvSpPr>
            <a:spLocks noGrp="1"/>
          </p:cNvSpPr>
          <p:nvPr>
            <p:ph type="ftr" sz="quarter" idx="11"/>
          </p:nvPr>
        </p:nvSpPr>
        <p:spPr/>
        <p:txBody>
          <a:bodyPr/>
          <a:lstStyle/>
          <a:p>
            <a:pPr defTabSz="892974"/>
            <a:endParaRPr lang="ja-JP" altLang="en-US" sz="1758">
              <a:solidFill>
                <a:prstClr val="black"/>
              </a:solidFill>
            </a:endParaRPr>
          </a:p>
        </p:txBody>
      </p:sp>
      <p:sp>
        <p:nvSpPr>
          <p:cNvPr id="6" name="Slide Number Placeholder 5"/>
          <p:cNvSpPr>
            <a:spLocks noGrp="1"/>
          </p:cNvSpPr>
          <p:nvPr>
            <p:ph type="sldNum" sz="quarter" idx="12"/>
          </p:nvPr>
        </p:nvSpPr>
        <p:spPr/>
        <p:txBody>
          <a:bodyPr/>
          <a:lstStyle/>
          <a:p>
            <a:fld id="{048AE222-A27C-4C1B-A638-6BCA7D71312E}"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4467786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41" y="2"/>
            <a:ext cx="8543925" cy="439545"/>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681041" y="1825625"/>
            <a:ext cx="8543925"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D41E9-DB5C-49ED-B7EB-24836E659C2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161008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81041" y="2"/>
            <a:ext cx="8543925" cy="421257"/>
          </a:xfrm>
        </p:spPr>
        <p:txBody>
          <a:bodyPr>
            <a:normAutofit/>
          </a:bodyPr>
          <a:lstStyle>
            <a:lvl1pPr algn="ctr">
              <a:defRPr sz="2000" b="1">
                <a:latin typeface="Meiryo UI" panose="020B0604030504040204" pitchFamily="50" charset="-128"/>
                <a:ea typeface="Meiryo UI" panose="020B0604030504040204" pitchFamily="50" charset="-128"/>
              </a:defRPr>
            </a:lvl1pPr>
          </a:lstStyle>
          <a:p>
            <a:r>
              <a:rPr lang="ja-JP" altLang="en-US" dirty="0"/>
              <a:t>マスター タイトルの書式設定</a:t>
            </a:r>
            <a:endParaRPr lang="en-US" dirty="0"/>
          </a:p>
        </p:txBody>
      </p:sp>
      <p:sp>
        <p:nvSpPr>
          <p:cNvPr id="9" name="日付プレースホルダー 8"/>
          <p:cNvSpPr>
            <a:spLocks noGrp="1"/>
          </p:cNvSpPr>
          <p:nvPr>
            <p:ph type="dt" sz="half" idx="10"/>
          </p:nvPr>
        </p:nvSpPr>
        <p:spPr>
          <a:xfrm>
            <a:off x="0" y="-9576"/>
            <a:ext cx="2228850" cy="365125"/>
          </a:xfrm>
        </p:spPr>
        <p:txBody>
          <a:bodyPr/>
          <a:lstStyle>
            <a:lvl1pPr>
              <a:defRPr sz="892"/>
            </a:lvl1pPr>
          </a:lstStyle>
          <a:p>
            <a:endParaRPr lang="ja-JP" altLang="en-US" dirty="0">
              <a:solidFill>
                <a:prstClr val="black">
                  <a:tint val="75000"/>
                </a:prstClr>
              </a:solidFill>
            </a:endParaRPr>
          </a:p>
        </p:txBody>
      </p:sp>
      <p:sp>
        <p:nvSpPr>
          <p:cNvPr id="11" name="スライド番号プレースホルダー 10"/>
          <p:cNvSpPr>
            <a:spLocks noGrp="1"/>
          </p:cNvSpPr>
          <p:nvPr>
            <p:ph type="sldNum" sz="quarter" idx="12"/>
          </p:nvPr>
        </p:nvSpPr>
        <p:spPr>
          <a:xfrm>
            <a:off x="7677151" y="6492877"/>
            <a:ext cx="2228850" cy="365125"/>
          </a:xfrm>
        </p:spPr>
        <p:txBody>
          <a:bodyPr/>
          <a:lstStyle>
            <a:lvl1pPr>
              <a:defRPr sz="1386">
                <a:solidFill>
                  <a:schemeClr val="tx1"/>
                </a:solidFill>
                <a:latin typeface="Arial" panose="020B0604020202020204" pitchFamily="34" charset="0"/>
                <a:cs typeface="Arial" panose="020B0604020202020204" pitchFamily="34" charset="0"/>
              </a:defRPr>
            </a:lvl1pPr>
          </a:lstStyle>
          <a:p>
            <a:fld id="{048AE222-A27C-4C1B-A638-6BCA7D71312E}"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482470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74639"/>
            <a:ext cx="8915400" cy="1143000"/>
          </a:xfrm>
          <a:prstGeom prst="rect">
            <a:avLst/>
          </a:prstGeom>
        </p:spPr>
        <p:txBody>
          <a:bodyPr lIns="91430" tIns="45715" rIns="91430" bIns="45715"/>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1" y="1535142"/>
            <a:ext cx="4376870" cy="639763"/>
          </a:xfrm>
          <a:prstGeom prst="rect">
            <a:avLst/>
          </a:prstGeom>
        </p:spPr>
        <p:txBody>
          <a:bodyPr lIns="91430" tIns="45715" rIns="91430" bIns="45715" anchor="b"/>
          <a:lstStyle>
            <a:lvl1pPr marL="0" indent="0">
              <a:buNone/>
              <a:defRPr sz="2400" b="1"/>
            </a:lvl1pPr>
            <a:lvl2pPr marL="457148" indent="0">
              <a:buNone/>
              <a:defRPr sz="2000" b="1"/>
            </a:lvl2pPr>
            <a:lvl3pPr marL="914296" indent="0">
              <a:buNone/>
              <a:defRPr sz="1800" b="1"/>
            </a:lvl3pPr>
            <a:lvl4pPr marL="1371444"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1" y="2174875"/>
            <a:ext cx="4376870" cy="3951288"/>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9" y="1535142"/>
            <a:ext cx="4378590" cy="639763"/>
          </a:xfrm>
          <a:prstGeom prst="rect">
            <a:avLst/>
          </a:prstGeom>
        </p:spPr>
        <p:txBody>
          <a:bodyPr lIns="91430" tIns="45715" rIns="91430" bIns="45715" anchor="b"/>
          <a:lstStyle>
            <a:lvl1pPr marL="0" indent="0">
              <a:buNone/>
              <a:defRPr sz="2400" b="1"/>
            </a:lvl1pPr>
            <a:lvl2pPr marL="457148" indent="0">
              <a:buNone/>
              <a:defRPr sz="2000" b="1"/>
            </a:lvl2pPr>
            <a:lvl3pPr marL="914296" indent="0">
              <a:buNone/>
              <a:defRPr sz="1800" b="1"/>
            </a:lvl3pPr>
            <a:lvl4pPr marL="1371444"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9" y="2174875"/>
            <a:ext cx="4378590" cy="3951288"/>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2514601"/>
            <a:ext cx="8543925" cy="1243016"/>
          </a:xfrm>
        </p:spPr>
        <p:txBody>
          <a:bodyPr anchor="ctr">
            <a:normAutofit/>
          </a:bodyPr>
          <a:lstStyle>
            <a:lvl1pPr algn="ctr">
              <a:defRPr sz="3600" b="1">
                <a:latin typeface="Meiryo UI" panose="020B0604030504040204" pitchFamily="50" charset="-128"/>
                <a:ea typeface="Meiryo UI" panose="020B0604030504040204" pitchFamily="50" charset="-128"/>
              </a:defRPr>
            </a:lvl1pPr>
          </a:lstStyle>
          <a:p>
            <a:r>
              <a:rPr lang="ja-JP" altLang="en-US" dirty="0"/>
              <a:t>マスター タイトルの書式設定</a:t>
            </a:r>
            <a:endParaRPr lang="en-US" dirty="0"/>
          </a:p>
        </p:txBody>
      </p:sp>
    </p:spTree>
    <p:extLst>
      <p:ext uri="{BB962C8B-B14F-4D97-AF65-F5344CB8AC3E}">
        <p14:creationId xmlns:p14="http://schemas.microsoft.com/office/powerpoint/2010/main" val="24371370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5942"/>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a:prstGeom prst="rect">
            <a:avLst/>
          </a:prstGeom>
        </p:spPr>
        <p:txBody>
          <a:bodyPr/>
          <a:lstStyle>
            <a:lvl1pPr marL="0" indent="0" algn="ctr">
              <a:buNone/>
              <a:defRPr sz="2377"/>
            </a:lvl1pPr>
            <a:lvl2pPr marL="452847" indent="0" algn="ctr">
              <a:buNone/>
              <a:defRPr sz="1981"/>
            </a:lvl2pPr>
            <a:lvl3pPr marL="905694" indent="0" algn="ctr">
              <a:buNone/>
              <a:defRPr sz="1783"/>
            </a:lvl3pPr>
            <a:lvl4pPr marL="1358541" indent="0" algn="ctr">
              <a:buNone/>
              <a:defRPr sz="1585"/>
            </a:lvl4pPr>
            <a:lvl5pPr marL="1811388" indent="0" algn="ctr">
              <a:buNone/>
              <a:defRPr sz="1585"/>
            </a:lvl5pPr>
            <a:lvl6pPr marL="2264234" indent="0" algn="ctr">
              <a:buNone/>
              <a:defRPr sz="1585"/>
            </a:lvl6pPr>
            <a:lvl7pPr marL="2717081" indent="0" algn="ctr">
              <a:buNone/>
              <a:defRPr sz="1585"/>
            </a:lvl7pPr>
            <a:lvl8pPr marL="3169929" indent="0" algn="ctr">
              <a:buNone/>
              <a:defRPr sz="1585"/>
            </a:lvl8pPr>
            <a:lvl9pPr marL="3622776" indent="0" algn="ctr">
              <a:buNone/>
              <a:defRPr sz="1585"/>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defTabSz="892974"/>
            <a:endParaRPr lang="ja-JP" altLang="en-US" sz="1758">
              <a:solidFill>
                <a:prstClr val="black"/>
              </a:solidFill>
            </a:endParaRPr>
          </a:p>
        </p:txBody>
      </p:sp>
      <p:sp>
        <p:nvSpPr>
          <p:cNvPr id="5" name="Footer Placeholder 4"/>
          <p:cNvSpPr>
            <a:spLocks noGrp="1"/>
          </p:cNvSpPr>
          <p:nvPr>
            <p:ph type="ftr" sz="quarter" idx="11"/>
          </p:nvPr>
        </p:nvSpPr>
        <p:spPr/>
        <p:txBody>
          <a:bodyPr/>
          <a:lstStyle/>
          <a:p>
            <a:pPr defTabSz="892974"/>
            <a:endParaRPr lang="ja-JP" altLang="en-US" sz="1758">
              <a:solidFill>
                <a:prstClr val="black"/>
              </a:solidFill>
            </a:endParaRPr>
          </a:p>
        </p:txBody>
      </p:sp>
      <p:sp>
        <p:nvSpPr>
          <p:cNvPr id="6" name="Slide Number Placeholder 5"/>
          <p:cNvSpPr>
            <a:spLocks noGrp="1"/>
          </p:cNvSpPr>
          <p:nvPr>
            <p:ph type="sldNum" sz="quarter" idx="12"/>
          </p:nvPr>
        </p:nvSpPr>
        <p:spPr/>
        <p:txBody>
          <a:bodyPr/>
          <a:lstStyle/>
          <a:p>
            <a:fld id="{048AE222-A27C-4C1B-A638-6BCA7D71312E}"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747284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41" y="2"/>
            <a:ext cx="8543925" cy="439545"/>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681041" y="1825625"/>
            <a:ext cx="8543925"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D41E9-DB5C-49ED-B7EB-24836E659C2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133766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81041" y="2"/>
            <a:ext cx="8543925" cy="421257"/>
          </a:xfrm>
        </p:spPr>
        <p:txBody>
          <a:bodyPr>
            <a:normAutofit/>
          </a:bodyPr>
          <a:lstStyle>
            <a:lvl1pPr algn="ctr">
              <a:defRPr sz="2000" b="1">
                <a:latin typeface="Meiryo UI" panose="020B0604030504040204" pitchFamily="50" charset="-128"/>
                <a:ea typeface="Meiryo UI" panose="020B0604030504040204" pitchFamily="50" charset="-128"/>
              </a:defRPr>
            </a:lvl1pPr>
          </a:lstStyle>
          <a:p>
            <a:r>
              <a:rPr lang="ja-JP" altLang="en-US" dirty="0"/>
              <a:t>マスター タイトルの書式設定</a:t>
            </a:r>
            <a:endParaRPr lang="en-US" dirty="0"/>
          </a:p>
        </p:txBody>
      </p:sp>
      <p:sp>
        <p:nvSpPr>
          <p:cNvPr id="9" name="日付プレースホルダー 8"/>
          <p:cNvSpPr>
            <a:spLocks noGrp="1"/>
          </p:cNvSpPr>
          <p:nvPr>
            <p:ph type="dt" sz="half" idx="10"/>
          </p:nvPr>
        </p:nvSpPr>
        <p:spPr>
          <a:xfrm>
            <a:off x="0" y="-9576"/>
            <a:ext cx="2228850" cy="365125"/>
          </a:xfrm>
        </p:spPr>
        <p:txBody>
          <a:bodyPr/>
          <a:lstStyle>
            <a:lvl1pPr>
              <a:defRPr sz="892"/>
            </a:lvl1pPr>
          </a:lstStyle>
          <a:p>
            <a:endParaRPr lang="ja-JP" altLang="en-US" dirty="0">
              <a:solidFill>
                <a:prstClr val="black">
                  <a:tint val="75000"/>
                </a:prstClr>
              </a:solidFill>
            </a:endParaRPr>
          </a:p>
        </p:txBody>
      </p:sp>
      <p:sp>
        <p:nvSpPr>
          <p:cNvPr id="11" name="スライド番号プレースホルダー 10"/>
          <p:cNvSpPr>
            <a:spLocks noGrp="1"/>
          </p:cNvSpPr>
          <p:nvPr>
            <p:ph type="sldNum" sz="quarter" idx="12"/>
          </p:nvPr>
        </p:nvSpPr>
        <p:spPr>
          <a:xfrm>
            <a:off x="7677151" y="6492877"/>
            <a:ext cx="2228850" cy="365125"/>
          </a:xfrm>
        </p:spPr>
        <p:txBody>
          <a:bodyPr/>
          <a:lstStyle>
            <a:lvl1pPr>
              <a:defRPr sz="1386">
                <a:solidFill>
                  <a:schemeClr val="tx1"/>
                </a:solidFill>
                <a:latin typeface="Arial" panose="020B0604020202020204" pitchFamily="34" charset="0"/>
                <a:cs typeface="Arial" panose="020B0604020202020204" pitchFamily="34" charset="0"/>
              </a:defRPr>
            </a:lvl1pPr>
          </a:lstStyle>
          <a:p>
            <a:fld id="{048AE222-A27C-4C1B-A638-6BCA7D71312E}"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620913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9582AE3-0313-476E-8A3F-F775238A594E}" type="slidenum">
              <a:rPr kumimoji="1" lang="ja-JP" altLang="en-US" smtClean="0"/>
              <a:t>‹#›</a:t>
            </a:fld>
            <a:endParaRPr kumimoji="1" lang="ja-JP" altLang="en-US"/>
          </a:p>
        </p:txBody>
      </p:sp>
    </p:spTree>
    <p:extLst>
      <p:ext uri="{BB962C8B-B14F-4D97-AF65-F5344CB8AC3E}">
        <p14:creationId xmlns:p14="http://schemas.microsoft.com/office/powerpoint/2010/main" val="15822627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2514601"/>
            <a:ext cx="8543925" cy="1243016"/>
          </a:xfrm>
        </p:spPr>
        <p:txBody>
          <a:bodyPr anchor="ctr">
            <a:normAutofit/>
          </a:bodyPr>
          <a:lstStyle>
            <a:lvl1pPr algn="ctr">
              <a:defRPr sz="3600" b="1">
                <a:latin typeface="Meiryo UI" panose="020B0604030504040204" pitchFamily="50" charset="-128"/>
                <a:ea typeface="Meiryo UI" panose="020B0604030504040204" pitchFamily="50" charset="-128"/>
              </a:defRPr>
            </a:lvl1pPr>
          </a:lstStyle>
          <a:p>
            <a:r>
              <a:rPr lang="ja-JP" altLang="en-US" dirty="0"/>
              <a:t>マスター タイトルの書式設定</a:t>
            </a:r>
            <a:endParaRPr lang="en-US" dirty="0"/>
          </a:p>
        </p:txBody>
      </p:sp>
    </p:spTree>
    <p:extLst>
      <p:ext uri="{BB962C8B-B14F-4D97-AF65-F5344CB8AC3E}">
        <p14:creationId xmlns:p14="http://schemas.microsoft.com/office/powerpoint/2010/main" val="33078082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5917"/>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367"/>
            </a:lvl1pPr>
            <a:lvl2pPr marL="450891" indent="0" algn="ctr">
              <a:buNone/>
              <a:defRPr sz="1972"/>
            </a:lvl2pPr>
            <a:lvl3pPr marL="901781" indent="0" algn="ctr">
              <a:buNone/>
              <a:defRPr sz="1775"/>
            </a:lvl3pPr>
            <a:lvl4pPr marL="1352672" indent="0" algn="ctr">
              <a:buNone/>
              <a:defRPr sz="1578"/>
            </a:lvl4pPr>
            <a:lvl5pPr marL="1803563" indent="0" algn="ctr">
              <a:buNone/>
              <a:defRPr sz="1578"/>
            </a:lvl5pPr>
            <a:lvl6pPr marL="2254453" indent="0" algn="ctr">
              <a:buNone/>
              <a:defRPr sz="1578"/>
            </a:lvl6pPr>
            <a:lvl7pPr marL="2705344" indent="0" algn="ctr">
              <a:buNone/>
              <a:defRPr sz="1578"/>
            </a:lvl7pPr>
            <a:lvl8pPr marL="3156234" indent="0" algn="ctr">
              <a:buNone/>
              <a:defRPr sz="1578"/>
            </a:lvl8pPr>
            <a:lvl9pPr marL="3607125" indent="0" algn="ctr">
              <a:buNone/>
              <a:defRPr sz="1578"/>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681038" y="6356353"/>
            <a:ext cx="2228850" cy="365125"/>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3281363" y="6356353"/>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p:txBody>
          <a:bodyPr/>
          <a:lstStyle/>
          <a:p>
            <a:fld id="{048AE222-A27C-4C1B-A638-6BCA7D71312E}" type="slidenum">
              <a:rPr kumimoji="1" lang="ja-JP" altLang="en-US" smtClean="0"/>
              <a:t>‹#›</a:t>
            </a:fld>
            <a:endParaRPr kumimoji="1" lang="ja-JP" altLang="en-US"/>
          </a:p>
        </p:txBody>
      </p:sp>
    </p:spTree>
    <p:extLst>
      <p:ext uri="{BB962C8B-B14F-4D97-AF65-F5344CB8AC3E}">
        <p14:creationId xmlns:p14="http://schemas.microsoft.com/office/powerpoint/2010/main" val="3800150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65336" y="1"/>
            <a:ext cx="9575329" cy="502111"/>
          </a:xfrm>
        </p:spPr>
        <p:txBody>
          <a:bodyPr>
            <a:normAutofit/>
          </a:bodyPr>
          <a:lstStyle>
            <a:lvl1pPr algn="ctr">
              <a:defRPr sz="2170">
                <a:latin typeface="HGP創英角ｺﾞｼｯｸUB" panose="020B0900000000000000" pitchFamily="50" charset="-128"/>
                <a:ea typeface="HGP創英角ｺﾞｼｯｸUB" panose="020B0900000000000000" pitchFamily="50" charset="-128"/>
              </a:defRPr>
            </a:lvl1pPr>
          </a:lstStyle>
          <a:p>
            <a:r>
              <a:rPr lang="ja-JP" altLang="en-US" dirty="0"/>
              <a:t>マスター タイトルの書式設定</a:t>
            </a:r>
            <a:endParaRPr lang="en-US" dirty="0"/>
          </a:p>
        </p:txBody>
      </p:sp>
      <p:sp>
        <p:nvSpPr>
          <p:cNvPr id="3" name="Date Placeholder 2"/>
          <p:cNvSpPr>
            <a:spLocks noGrp="1"/>
          </p:cNvSpPr>
          <p:nvPr>
            <p:ph type="dt" sz="half" idx="10"/>
          </p:nvPr>
        </p:nvSpPr>
        <p:spPr>
          <a:xfrm>
            <a:off x="681038" y="6356353"/>
            <a:ext cx="2228850" cy="365125"/>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3281363" y="6356353"/>
            <a:ext cx="3343275" cy="365125"/>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p:txBody>
          <a:bodyPr/>
          <a:lstStyle/>
          <a:p>
            <a:fld id="{048AE222-A27C-4C1B-A638-6BCA7D71312E}" type="slidenum">
              <a:rPr kumimoji="1" lang="ja-JP" altLang="en-US" smtClean="0"/>
              <a:t>‹#›</a:t>
            </a:fld>
            <a:endParaRPr kumimoji="1" lang="ja-JP" altLang="en-US"/>
          </a:p>
        </p:txBody>
      </p:sp>
      <p:cxnSp>
        <p:nvCxnSpPr>
          <p:cNvPr id="6" name="直線コネクタ 7"/>
          <p:cNvCxnSpPr>
            <a:cxnSpLocks noChangeShapeType="1"/>
          </p:cNvCxnSpPr>
          <p:nvPr userDrawn="1"/>
        </p:nvCxnSpPr>
        <p:spPr bwMode="auto">
          <a:xfrm>
            <a:off x="1" y="460167"/>
            <a:ext cx="9905889" cy="0"/>
          </a:xfrm>
          <a:prstGeom prst="line">
            <a:avLst/>
          </a:prstGeom>
          <a:noFill/>
          <a:ln w="57150" cmpd="thinThick" algn="ctr">
            <a:solidFill>
              <a:srgbClr val="FF9966"/>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075898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8" y="6356353"/>
            <a:ext cx="2228850" cy="365125"/>
          </a:xfrm>
          <a:prstGeom prst="rect">
            <a:avLst/>
          </a:prstGeom>
        </p:spPr>
        <p:txBody>
          <a:bodyPr/>
          <a:lstStyle/>
          <a:p>
            <a:endParaRPr kumimoji="1" lang="ja-JP" altLang="en-US"/>
          </a:p>
        </p:txBody>
      </p:sp>
      <p:sp>
        <p:nvSpPr>
          <p:cNvPr id="3" name="Footer Placeholder 2"/>
          <p:cNvSpPr>
            <a:spLocks noGrp="1"/>
          </p:cNvSpPr>
          <p:nvPr>
            <p:ph type="ftr" sz="quarter" idx="11"/>
          </p:nvPr>
        </p:nvSpPr>
        <p:spPr>
          <a:xfrm>
            <a:off x="3281363" y="6356353"/>
            <a:ext cx="3343275" cy="365125"/>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p:txBody>
          <a:bodyPr/>
          <a:lstStyle/>
          <a:p>
            <a:fld id="{048AE222-A27C-4C1B-A638-6BCA7D71312E}" type="slidenum">
              <a:rPr kumimoji="1" lang="ja-JP" altLang="en-US" smtClean="0"/>
              <a:t>‹#›</a:t>
            </a:fld>
            <a:endParaRPr kumimoji="1" lang="ja-JP" altLang="en-US"/>
          </a:p>
        </p:txBody>
      </p:sp>
    </p:spTree>
    <p:extLst>
      <p:ext uri="{BB962C8B-B14F-4D97-AF65-F5344CB8AC3E}">
        <p14:creationId xmlns:p14="http://schemas.microsoft.com/office/powerpoint/2010/main" val="18314469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495304" y="6356354"/>
            <a:ext cx="2311400" cy="365125"/>
          </a:xfrm>
          <a:prstGeom prst="rect">
            <a:avLst/>
          </a:prstGeom>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a:xfrm>
            <a:off x="3384554" y="6356354"/>
            <a:ext cx="3136900" cy="365125"/>
          </a:xfrm>
          <a:prstGeom prst="rect">
            <a:avLst/>
          </a:prstGeom>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a:xfrm>
            <a:off x="7492208" y="6476395"/>
            <a:ext cx="2311400" cy="365125"/>
          </a:xfrm>
        </p:spPr>
        <p:txBody>
          <a:bodyPr/>
          <a:lstStyle>
            <a:lvl1pPr>
              <a:defRPr sz="1832">
                <a:solidFill>
                  <a:schemeClr val="tx1"/>
                </a:solidFill>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4124111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74639"/>
            <a:ext cx="8915400" cy="1143000"/>
          </a:xfrm>
          <a:prstGeom prst="rect">
            <a:avLst/>
          </a:prstGeom>
        </p:spPr>
        <p:txBody>
          <a:bodyPr lIns="91430" tIns="45715" rIns="91430" bIns="45715"/>
          <a:lstStyle/>
          <a:p>
            <a:r>
              <a:rPr lang="ja-JP" altLang="en-US"/>
              <a:t>マスタ タイトルの書式設定</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7"/>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39" indent="0" algn="ctr">
              <a:buNone/>
              <a:defRPr>
                <a:solidFill>
                  <a:schemeClr val="tx1">
                    <a:tint val="75000"/>
                  </a:schemeClr>
                </a:solidFill>
              </a:defRPr>
            </a:lvl2pPr>
            <a:lvl3pPr marL="914278" indent="0" algn="ctr">
              <a:buNone/>
              <a:defRPr>
                <a:solidFill>
                  <a:schemeClr val="tx1">
                    <a:tint val="75000"/>
                  </a:schemeClr>
                </a:solidFill>
              </a:defRPr>
            </a:lvl3pPr>
            <a:lvl4pPr marL="1371417" indent="0" algn="ctr">
              <a:buNone/>
              <a:defRPr>
                <a:solidFill>
                  <a:schemeClr val="tx1">
                    <a:tint val="75000"/>
                  </a:schemeClr>
                </a:solidFill>
              </a:defRPr>
            </a:lvl4pPr>
            <a:lvl5pPr marL="1828556" indent="0" algn="ctr">
              <a:buNone/>
              <a:defRPr>
                <a:solidFill>
                  <a:schemeClr val="tx1">
                    <a:tint val="75000"/>
                  </a:schemeClr>
                </a:solidFill>
              </a:defRPr>
            </a:lvl5pPr>
            <a:lvl6pPr marL="2285695" indent="0" algn="ctr">
              <a:buNone/>
              <a:defRPr>
                <a:solidFill>
                  <a:schemeClr val="tx1">
                    <a:tint val="75000"/>
                  </a:schemeClr>
                </a:solidFill>
              </a:defRPr>
            </a:lvl6pPr>
            <a:lvl7pPr marL="2742834" indent="0" algn="ctr">
              <a:buNone/>
              <a:defRPr>
                <a:solidFill>
                  <a:schemeClr val="tx1">
                    <a:tint val="75000"/>
                  </a:schemeClr>
                </a:solidFill>
              </a:defRPr>
            </a:lvl7pPr>
            <a:lvl8pPr marL="3199972" indent="0" algn="ctr">
              <a:buNone/>
              <a:defRPr>
                <a:solidFill>
                  <a:schemeClr val="tx1">
                    <a:tint val="75000"/>
                  </a:schemeClr>
                </a:solidFill>
              </a:defRPr>
            </a:lvl8pPr>
            <a:lvl9pPr marL="3657112"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3AB90A5-4A85-41C0-A014-11EDD18178EB}" type="datetime1">
              <a:rPr lang="ja-JP" altLang="en-US" smtClean="0">
                <a:solidFill>
                  <a:prstClr val="black">
                    <a:tint val="75000"/>
                  </a:prstClr>
                </a:solidFill>
              </a:rPr>
              <a:pPr/>
              <a:t>2024/10/11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4DDE44F-7F92-47E0-BD41-7FC7DE2E31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322834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8214A28-13CD-4E96-B2B6-2D5C1148ED41}" type="datetime1">
              <a:rPr lang="ja-JP" altLang="en-US" smtClean="0">
                <a:solidFill>
                  <a:prstClr val="black">
                    <a:tint val="75000"/>
                  </a:prstClr>
                </a:solidFill>
              </a:rPr>
              <a:pPr/>
              <a:t>2024/10/11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4DDE44F-7F92-47E0-BD41-7FC7DE2E31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614851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5"/>
            <a:ext cx="8420100" cy="1500187"/>
          </a:xfrm>
        </p:spPr>
        <p:txBody>
          <a:bodyPr anchor="b"/>
          <a:lstStyle>
            <a:lvl1pPr marL="0" indent="0">
              <a:buNone/>
              <a:defRPr sz="2000">
                <a:solidFill>
                  <a:schemeClr val="tx1">
                    <a:tint val="75000"/>
                  </a:schemeClr>
                </a:solidFill>
              </a:defRPr>
            </a:lvl1pPr>
            <a:lvl2pPr marL="457139" indent="0">
              <a:buNone/>
              <a:defRPr sz="1800">
                <a:solidFill>
                  <a:schemeClr val="tx1">
                    <a:tint val="75000"/>
                  </a:schemeClr>
                </a:solidFill>
              </a:defRPr>
            </a:lvl2pPr>
            <a:lvl3pPr marL="914278" indent="0">
              <a:buNone/>
              <a:defRPr sz="1600">
                <a:solidFill>
                  <a:schemeClr val="tx1">
                    <a:tint val="75000"/>
                  </a:schemeClr>
                </a:solidFill>
              </a:defRPr>
            </a:lvl3pPr>
            <a:lvl4pPr marL="1371417" indent="0">
              <a:buNone/>
              <a:defRPr sz="1400">
                <a:solidFill>
                  <a:schemeClr val="tx1">
                    <a:tint val="75000"/>
                  </a:schemeClr>
                </a:solidFill>
              </a:defRPr>
            </a:lvl4pPr>
            <a:lvl5pPr marL="1828556" indent="0">
              <a:buNone/>
              <a:defRPr sz="1400">
                <a:solidFill>
                  <a:schemeClr val="tx1">
                    <a:tint val="75000"/>
                  </a:schemeClr>
                </a:solidFill>
              </a:defRPr>
            </a:lvl5pPr>
            <a:lvl6pPr marL="2285695" indent="0">
              <a:buNone/>
              <a:defRPr sz="1400">
                <a:solidFill>
                  <a:schemeClr val="tx1">
                    <a:tint val="75000"/>
                  </a:schemeClr>
                </a:solidFill>
              </a:defRPr>
            </a:lvl6pPr>
            <a:lvl7pPr marL="2742834" indent="0">
              <a:buNone/>
              <a:defRPr sz="1400">
                <a:solidFill>
                  <a:schemeClr val="tx1">
                    <a:tint val="75000"/>
                  </a:schemeClr>
                </a:solidFill>
              </a:defRPr>
            </a:lvl7pPr>
            <a:lvl8pPr marL="3199972" indent="0">
              <a:buNone/>
              <a:defRPr sz="1400">
                <a:solidFill>
                  <a:schemeClr val="tx1">
                    <a:tint val="75000"/>
                  </a:schemeClr>
                </a:solidFill>
              </a:defRPr>
            </a:lvl8pPr>
            <a:lvl9pPr marL="3657112"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5992918-1192-45C6-952D-C655DC92455E}" type="datetime1">
              <a:rPr lang="ja-JP" altLang="en-US" smtClean="0">
                <a:solidFill>
                  <a:prstClr val="black">
                    <a:tint val="75000"/>
                  </a:prstClr>
                </a:solidFill>
              </a:rPr>
              <a:pPr/>
              <a:t>2024/10/11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4DDE44F-7F92-47E0-BD41-7FC7DE2E31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912234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2"/>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2"/>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6086EC3-CC85-4390-84C8-23758F2DD92A}" type="datetime1">
              <a:rPr lang="ja-JP" altLang="en-US" smtClean="0">
                <a:solidFill>
                  <a:prstClr val="black">
                    <a:tint val="75000"/>
                  </a:prstClr>
                </a:solidFill>
              </a:rPr>
              <a:pPr/>
              <a:t>2024/10/11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4DDE44F-7F92-47E0-BD41-7FC7DE2E31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953888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139" indent="0">
              <a:buNone/>
              <a:defRPr sz="2000" b="1"/>
            </a:lvl2pPr>
            <a:lvl3pPr marL="914278" indent="0">
              <a:buNone/>
              <a:defRPr sz="18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2" indent="0">
              <a:buNone/>
              <a:defRPr sz="1600" b="1"/>
            </a:lvl8pPr>
            <a:lvl9pPr marL="3657112"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6"/>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139" indent="0">
              <a:buNone/>
              <a:defRPr sz="2000" b="1"/>
            </a:lvl2pPr>
            <a:lvl3pPr marL="914278" indent="0">
              <a:buNone/>
              <a:defRPr sz="18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2" indent="0">
              <a:buNone/>
              <a:defRPr sz="1600" b="1"/>
            </a:lvl8pPr>
            <a:lvl9pPr marL="3657112"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6"/>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2235215-596C-4FD0-9AE6-8B74B08F50AE}" type="datetime1">
              <a:rPr lang="ja-JP" altLang="en-US" smtClean="0">
                <a:solidFill>
                  <a:prstClr val="black">
                    <a:tint val="75000"/>
                  </a:prstClr>
                </a:solidFill>
              </a:rPr>
              <a:pPr/>
              <a:t>2024/10/11</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4DDE44F-7F92-47E0-BD41-7FC7DE2E31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526743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1316D96-2746-40CA-984A-2F7A3358B1AD}" type="datetime1">
              <a:rPr lang="ja-JP" altLang="en-US" smtClean="0">
                <a:solidFill>
                  <a:prstClr val="black">
                    <a:tint val="75000"/>
                  </a:prstClr>
                </a:solidFill>
              </a:rPr>
              <a:pPr/>
              <a:t>2024/10/11</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4DDE44F-7F92-47E0-BD41-7FC7DE2E31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992268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8051613-4DE0-4894-A54A-55BA59E172E2}" type="datetime1">
              <a:rPr lang="ja-JP" altLang="en-US" smtClean="0">
                <a:solidFill>
                  <a:prstClr val="black">
                    <a:tint val="75000"/>
                  </a:prstClr>
                </a:solidFill>
              </a:rPr>
              <a:pPr/>
              <a:t>2024/10/11</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24DDE44F-7F92-47E0-BD41-7FC7DE2E31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150624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2"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2" y="1435101"/>
            <a:ext cx="3259006" cy="4691063"/>
          </a:xfrm>
        </p:spPr>
        <p:txBody>
          <a:bodyPr/>
          <a:lstStyle>
            <a:lvl1pPr marL="0" indent="0">
              <a:buNone/>
              <a:defRPr sz="1400"/>
            </a:lvl1pPr>
            <a:lvl2pPr marL="457139" indent="0">
              <a:buNone/>
              <a:defRPr sz="1200"/>
            </a:lvl2pPr>
            <a:lvl3pPr marL="914278" indent="0">
              <a:buNone/>
              <a:defRPr sz="1000"/>
            </a:lvl3pPr>
            <a:lvl4pPr marL="1371417" indent="0">
              <a:buNone/>
              <a:defRPr sz="900"/>
            </a:lvl4pPr>
            <a:lvl5pPr marL="1828556" indent="0">
              <a:buNone/>
              <a:defRPr sz="900"/>
            </a:lvl5pPr>
            <a:lvl6pPr marL="2285695" indent="0">
              <a:buNone/>
              <a:defRPr sz="900"/>
            </a:lvl6pPr>
            <a:lvl7pPr marL="2742834" indent="0">
              <a:buNone/>
              <a:defRPr sz="900"/>
            </a:lvl7pPr>
            <a:lvl8pPr marL="3199972" indent="0">
              <a:buNone/>
              <a:defRPr sz="900"/>
            </a:lvl8pPr>
            <a:lvl9pPr marL="3657112"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B9289E7-3C9D-47D7-A46F-EB6158246AEF}" type="datetime1">
              <a:rPr lang="ja-JP" altLang="en-US" smtClean="0">
                <a:solidFill>
                  <a:prstClr val="black">
                    <a:tint val="75000"/>
                  </a:prstClr>
                </a:solidFill>
              </a:rPr>
              <a:pPr/>
              <a:t>2024/10/11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4DDE44F-7F92-47E0-BD41-7FC7DE2E31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2912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6" y="4800601"/>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6" y="612775"/>
            <a:ext cx="5943600" cy="4114800"/>
          </a:xfrm>
        </p:spPr>
        <p:txBody>
          <a:bodyPr/>
          <a:lstStyle>
            <a:lvl1pPr marL="0" indent="0">
              <a:buNone/>
              <a:defRPr sz="3200"/>
            </a:lvl1pPr>
            <a:lvl2pPr marL="457139" indent="0">
              <a:buNone/>
              <a:defRPr sz="2800"/>
            </a:lvl2pPr>
            <a:lvl3pPr marL="914278" indent="0">
              <a:buNone/>
              <a:defRPr sz="2400"/>
            </a:lvl3pPr>
            <a:lvl4pPr marL="1371417" indent="0">
              <a:buNone/>
              <a:defRPr sz="2000"/>
            </a:lvl4pPr>
            <a:lvl5pPr marL="1828556" indent="0">
              <a:buNone/>
              <a:defRPr sz="2000"/>
            </a:lvl5pPr>
            <a:lvl6pPr marL="2285695" indent="0">
              <a:buNone/>
              <a:defRPr sz="2000"/>
            </a:lvl6pPr>
            <a:lvl7pPr marL="2742834" indent="0">
              <a:buNone/>
              <a:defRPr sz="2000"/>
            </a:lvl7pPr>
            <a:lvl8pPr marL="3199972" indent="0">
              <a:buNone/>
              <a:defRPr sz="2000"/>
            </a:lvl8pPr>
            <a:lvl9pPr marL="3657112"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6" y="5367338"/>
            <a:ext cx="5943600" cy="804862"/>
          </a:xfrm>
        </p:spPr>
        <p:txBody>
          <a:bodyPr/>
          <a:lstStyle>
            <a:lvl1pPr marL="0" indent="0">
              <a:buNone/>
              <a:defRPr sz="1400"/>
            </a:lvl1pPr>
            <a:lvl2pPr marL="457139" indent="0">
              <a:buNone/>
              <a:defRPr sz="1200"/>
            </a:lvl2pPr>
            <a:lvl3pPr marL="914278" indent="0">
              <a:buNone/>
              <a:defRPr sz="1000"/>
            </a:lvl3pPr>
            <a:lvl4pPr marL="1371417" indent="0">
              <a:buNone/>
              <a:defRPr sz="900"/>
            </a:lvl4pPr>
            <a:lvl5pPr marL="1828556" indent="0">
              <a:buNone/>
              <a:defRPr sz="900"/>
            </a:lvl5pPr>
            <a:lvl6pPr marL="2285695" indent="0">
              <a:buNone/>
              <a:defRPr sz="900"/>
            </a:lvl6pPr>
            <a:lvl7pPr marL="2742834" indent="0">
              <a:buNone/>
              <a:defRPr sz="900"/>
            </a:lvl7pPr>
            <a:lvl8pPr marL="3199972" indent="0">
              <a:buNone/>
              <a:defRPr sz="900"/>
            </a:lvl8pPr>
            <a:lvl9pPr marL="3657112"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D986031-DAAC-46E1-B386-BA4A0DC401E7}" type="datetime1">
              <a:rPr lang="ja-JP" altLang="en-US" smtClean="0">
                <a:solidFill>
                  <a:prstClr val="black">
                    <a:tint val="75000"/>
                  </a:prstClr>
                </a:solidFill>
              </a:rPr>
              <a:pPr/>
              <a:t>2024/10/11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4DDE44F-7F92-47E0-BD41-7FC7DE2E31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33990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03152C-A965-437B-A971-DE157C02EA66}" type="datetime1">
              <a:rPr lang="ja-JP" altLang="en-US" smtClean="0">
                <a:solidFill>
                  <a:prstClr val="black">
                    <a:tint val="75000"/>
                  </a:prstClr>
                </a:solidFill>
              </a:rPr>
              <a:pPr/>
              <a:t>2024/10/11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4DDE44F-7F92-47E0-BD41-7FC7DE2E31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80145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41CD3BF-B4C5-4B56-BA31-B3179186CB83}" type="datetime1">
              <a:rPr lang="ja-JP" altLang="en-US" smtClean="0">
                <a:solidFill>
                  <a:prstClr val="black">
                    <a:tint val="75000"/>
                  </a:prstClr>
                </a:solidFill>
              </a:rPr>
              <a:pPr/>
              <a:t>2024/10/11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4DDE44F-7F92-47E0-BD41-7FC7DE2E31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313790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1"/>
            <a:ext cx="8915400" cy="418058"/>
          </a:xfrm>
        </p:spPr>
        <p:txBody>
          <a:bodyPr>
            <a:normAutofit/>
          </a:bodyPr>
          <a:lstStyle>
            <a:lvl1pPr>
              <a:defRPr sz="1905">
                <a:latin typeface="ＤＨＰ特太ゴシック体" panose="020B0500000000000000" pitchFamily="50" charset="-128"/>
                <a:ea typeface="ＤＨＰ特太ゴシック体" panose="020B0500000000000000" pitchFamily="50" charset="-128"/>
              </a:defRPr>
            </a:lvl1p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a:xfrm>
            <a:off x="7582356" y="6492878"/>
            <a:ext cx="2311400" cy="365125"/>
          </a:xfrm>
        </p:spPr>
        <p:txBody>
          <a:bodyPr/>
          <a:lstStyle>
            <a:lvl1pPr>
              <a:defRPr sz="1524">
                <a:solidFill>
                  <a:schemeClr val="tx1"/>
                </a:solidFill>
                <a:latin typeface="ＭＳ Ｐゴシック" panose="020B0600070205080204" pitchFamily="50" charset="-128"/>
                <a:ea typeface="ＭＳ Ｐゴシック" panose="020B0600070205080204" pitchFamily="50" charset="-128"/>
              </a:defRPr>
            </a:lvl1pPr>
          </a:lstStyle>
          <a:p>
            <a:fld id="{2B6B15A9-BD66-4A17-A294-206FF81E6B7C}" type="slidenum">
              <a:rPr lang="ja-JP" altLang="en-US" smtClean="0"/>
              <a:pPr/>
              <a:t>‹#›</a:t>
            </a:fld>
            <a:endParaRPr lang="ja-JP" altLang="en-US"/>
          </a:p>
        </p:txBody>
      </p:sp>
      <p:cxnSp>
        <p:nvCxnSpPr>
          <p:cNvPr id="6" name="直線コネクタ 7"/>
          <p:cNvCxnSpPr>
            <a:cxnSpLocks noChangeShapeType="1"/>
          </p:cNvCxnSpPr>
          <p:nvPr userDrawn="1"/>
        </p:nvCxnSpPr>
        <p:spPr bwMode="auto">
          <a:xfrm>
            <a:off x="4" y="418058"/>
            <a:ext cx="9905999" cy="0"/>
          </a:xfrm>
          <a:prstGeom prst="line">
            <a:avLst/>
          </a:prstGeom>
          <a:noFill/>
          <a:ln w="57150" cmpd="thinThick" algn="ctr">
            <a:solidFill>
              <a:srgbClr val="FF9966"/>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163323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50530"/>
            <a:endParaRPr lang="ja-JP" altLang="en-US" sz="1674">
              <a:solidFill>
                <a:prstClr val="black"/>
              </a:solidFill>
            </a:endParaRPr>
          </a:p>
        </p:txBody>
      </p:sp>
      <p:sp>
        <p:nvSpPr>
          <p:cNvPr id="3" name="Footer Placeholder 2"/>
          <p:cNvSpPr>
            <a:spLocks noGrp="1"/>
          </p:cNvSpPr>
          <p:nvPr>
            <p:ph type="ftr" sz="quarter" idx="11"/>
          </p:nvPr>
        </p:nvSpPr>
        <p:spPr/>
        <p:txBody>
          <a:bodyPr/>
          <a:lstStyle/>
          <a:p>
            <a:pPr defTabSz="850530"/>
            <a:endParaRPr lang="ja-JP" altLang="en-US" sz="1674">
              <a:solidFill>
                <a:prstClr val="black"/>
              </a:solidFill>
            </a:endParaRPr>
          </a:p>
        </p:txBody>
      </p:sp>
      <p:sp>
        <p:nvSpPr>
          <p:cNvPr id="4" name="Slide Number Placeholder 3"/>
          <p:cNvSpPr>
            <a:spLocks noGrp="1"/>
          </p:cNvSpPr>
          <p:nvPr>
            <p:ph type="sldNum" sz="quarter" idx="12"/>
          </p:nvPr>
        </p:nvSpPr>
        <p:spPr/>
        <p:txBody>
          <a:bodyPr/>
          <a:lstStyle/>
          <a:p>
            <a:fld id="{048AE222-A27C-4C1B-A638-6BCA7D71312E}"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2685864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E977F55-20BD-4BF1-B22D-08A065E327C7}" type="slidenum">
              <a:rPr kumimoji="1" lang="ja-JP" altLang="en-US" smtClean="0"/>
              <a:t>‹#›</a:t>
            </a:fld>
            <a:endParaRPr kumimoji="1" lang="ja-JP" altLang="en-US"/>
          </a:p>
        </p:txBody>
      </p:sp>
    </p:spTree>
    <p:extLst>
      <p:ext uri="{BB962C8B-B14F-4D97-AF65-F5344CB8AC3E}">
        <p14:creationId xmlns:p14="http://schemas.microsoft.com/office/powerpoint/2010/main" val="1670816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6" name="Line 13"/>
          <p:cNvSpPr>
            <a:spLocks noChangeShapeType="1"/>
          </p:cNvSpPr>
          <p:nvPr userDrawn="1"/>
        </p:nvSpPr>
        <p:spPr bwMode="auto">
          <a:xfrm>
            <a:off x="313886" y="3429000"/>
            <a:ext cx="9291821" cy="0"/>
          </a:xfrm>
          <a:prstGeom prst="line">
            <a:avLst/>
          </a:prstGeom>
          <a:noFill/>
          <a:ln w="63500" cmpd="thinThick">
            <a:solidFill>
              <a:srgbClr val="FF6600"/>
            </a:solidFill>
            <a:round/>
            <a:headEnd/>
            <a:tailEnd/>
          </a:ln>
        </p:spPr>
        <p:txBody>
          <a:bodyPr lIns="89197" tIns="44601" rIns="89197" bIns="44601"/>
          <a:lstStyle/>
          <a:p>
            <a:pPr marL="0" marR="0" lvl="0" indent="0" algn="l" defTabSz="895169" rtl="0" eaLnBrk="1" fontAlgn="auto" latinLnBrk="0" hangingPunct="1">
              <a:lnSpc>
                <a:spcPct val="100000"/>
              </a:lnSpc>
              <a:spcBef>
                <a:spcPts val="0"/>
              </a:spcBef>
              <a:spcAft>
                <a:spcPts val="0"/>
              </a:spcAft>
              <a:buClrTx/>
              <a:buSzTx/>
              <a:buFontTx/>
              <a:buNone/>
              <a:tabLst/>
              <a:defRPr/>
            </a:pPr>
            <a:endParaRPr kumimoji="1" lang="ja-JP" altLang="en-US" sz="1762"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Line 21"/>
          <p:cNvSpPr>
            <a:spLocks noChangeShapeType="1"/>
          </p:cNvSpPr>
          <p:nvPr userDrawn="1"/>
        </p:nvSpPr>
        <p:spPr bwMode="auto">
          <a:xfrm>
            <a:off x="3624187" y="3429013"/>
            <a:ext cx="0" cy="2819240"/>
          </a:xfrm>
          <a:prstGeom prst="line">
            <a:avLst/>
          </a:prstGeom>
          <a:noFill/>
          <a:ln w="9525">
            <a:solidFill>
              <a:srgbClr val="FF6600"/>
            </a:solidFill>
            <a:round/>
            <a:headEnd/>
            <a:tailEnd/>
          </a:ln>
        </p:spPr>
        <p:txBody>
          <a:bodyPr lIns="89197" tIns="44601" rIns="89197" bIns="44601"/>
          <a:lstStyle/>
          <a:p>
            <a:pPr marL="0" marR="0" lvl="0" indent="0" algn="l" defTabSz="895169" rtl="0" eaLnBrk="1" fontAlgn="auto" latinLnBrk="0" hangingPunct="1">
              <a:lnSpc>
                <a:spcPct val="100000"/>
              </a:lnSpc>
              <a:spcBef>
                <a:spcPts val="0"/>
              </a:spcBef>
              <a:spcAft>
                <a:spcPts val="0"/>
              </a:spcAft>
              <a:buClrTx/>
              <a:buSzTx/>
              <a:buFontTx/>
              <a:buNone/>
              <a:tabLst/>
              <a:defRPr/>
            </a:pPr>
            <a:endParaRPr kumimoji="1" lang="ja-JP" altLang="en-US" sz="1762"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Picture 1"/>
          <p:cNvPicPr>
            <a:picLocks noChangeAspect="1" noChangeArrowheads="1"/>
          </p:cNvPicPr>
          <p:nvPr userDrawn="1"/>
        </p:nvPicPr>
        <p:blipFill>
          <a:blip r:embed="rId2" cstate="print"/>
          <a:srcRect/>
          <a:stretch>
            <a:fillRect/>
          </a:stretch>
        </p:blipFill>
        <p:spPr bwMode="auto">
          <a:xfrm>
            <a:off x="1223055" y="4268430"/>
            <a:ext cx="1196205" cy="1370758"/>
          </a:xfrm>
          <a:prstGeom prst="rect">
            <a:avLst/>
          </a:prstGeom>
          <a:noFill/>
          <a:ln w="9525">
            <a:noFill/>
            <a:miter lim="800000"/>
            <a:headEnd/>
            <a:tailEnd/>
          </a:ln>
        </p:spPr>
      </p:pic>
      <p:sp>
        <p:nvSpPr>
          <p:cNvPr id="2" name="タイトル 1"/>
          <p:cNvSpPr>
            <a:spLocks noGrp="1"/>
          </p:cNvSpPr>
          <p:nvPr>
            <p:ph type="title"/>
          </p:nvPr>
        </p:nvSpPr>
        <p:spPr>
          <a:xfrm>
            <a:off x="681038" y="1440650"/>
            <a:ext cx="8543925" cy="1325563"/>
          </a:xfrm>
        </p:spPr>
        <p:txBody>
          <a:bodyPr>
            <a:normAutofit/>
          </a:bodyPr>
          <a:lstStyle>
            <a:lvl1pPr algn="ctr">
              <a:defRPr sz="4000" baseline="0">
                <a:latin typeface="(日本語用のフォントを使用)"/>
                <a:ea typeface="Meiryo UI" panose="020B0604030504040204" pitchFamily="50" charset="-128"/>
              </a:defRPr>
            </a:lvl1pPr>
          </a:lstStyle>
          <a:p>
            <a:r>
              <a:rPr kumimoji="1" lang="ja-JP" altLang="en-US"/>
              <a:t>マスター タイトルの書式設定</a:t>
            </a:r>
          </a:p>
        </p:txBody>
      </p:sp>
      <p:sp>
        <p:nvSpPr>
          <p:cNvPr id="12" name="テキスト プレースホルダー 11"/>
          <p:cNvSpPr>
            <a:spLocks noGrp="1"/>
          </p:cNvSpPr>
          <p:nvPr>
            <p:ph type="body" sz="quarter" idx="10"/>
          </p:nvPr>
        </p:nvSpPr>
        <p:spPr>
          <a:xfrm>
            <a:off x="4561367" y="4428460"/>
            <a:ext cx="4518654" cy="1210728"/>
          </a:xfrm>
        </p:spPr>
        <p:txBody>
          <a:bodyPr anchor="ctr">
            <a:normAutofit/>
          </a:bodyPr>
          <a:lstStyle>
            <a:lvl1pPr marL="0" indent="0" algn="ctr">
              <a:buNone/>
              <a:defRPr sz="2400" baseline="0">
                <a:latin typeface="Meiryo UI" panose="020B0604030504040204" pitchFamily="50" charset="-128"/>
                <a:ea typeface="Meiryo UI" panose="020B0604030504040204" pitchFamily="50"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6582030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基本形１">
    <p:spTree>
      <p:nvGrpSpPr>
        <p:cNvPr id="1" name=""/>
        <p:cNvGrpSpPr/>
        <p:nvPr/>
      </p:nvGrpSpPr>
      <p:grpSpPr>
        <a:xfrm>
          <a:off x="0" y="0"/>
          <a:ext cx="0" cy="0"/>
          <a:chOff x="0" y="0"/>
          <a:chExt cx="0" cy="0"/>
        </a:xfrm>
      </p:grpSpPr>
      <p:sp>
        <p:nvSpPr>
          <p:cNvPr id="2" name="Title 1"/>
          <p:cNvSpPr>
            <a:spLocks noGrp="1"/>
          </p:cNvSpPr>
          <p:nvPr>
            <p:ph type="title"/>
          </p:nvPr>
        </p:nvSpPr>
        <p:spPr>
          <a:xfrm>
            <a:off x="435936" y="42532"/>
            <a:ext cx="9034130" cy="345558"/>
          </a:xfrm>
        </p:spPr>
        <p:txBody>
          <a:bodyPr>
            <a:noAutofit/>
          </a:bodyPr>
          <a:lstStyle>
            <a:lvl1pPr algn="ctr">
              <a:defRPr sz="2400" b="1">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a:p>
        </p:txBody>
      </p:sp>
      <p:sp>
        <p:nvSpPr>
          <p:cNvPr id="3" name="Date Placeholder 2"/>
          <p:cNvSpPr>
            <a:spLocks noGrp="1"/>
          </p:cNvSpPr>
          <p:nvPr>
            <p:ph type="dt" sz="half" idx="10"/>
          </p:nvPr>
        </p:nvSpPr>
        <p:spPr>
          <a:xfrm>
            <a:off x="0" y="6492875"/>
            <a:ext cx="2228850" cy="365125"/>
          </a:xfrm>
        </p:spPr>
        <p:txBody>
          <a:bodyPr/>
          <a:lstStyle/>
          <a:p>
            <a:endParaRPr kumimoji="1" lang="ja-JP" altLang="en-US"/>
          </a:p>
        </p:txBody>
      </p:sp>
      <p:sp>
        <p:nvSpPr>
          <p:cNvPr id="4" name="Footer Placeholder 3"/>
          <p:cNvSpPr>
            <a:spLocks noGrp="1"/>
          </p:cNvSpPr>
          <p:nvPr>
            <p:ph type="ftr" sz="quarter" idx="11"/>
          </p:nvPr>
        </p:nvSpPr>
        <p:spPr>
          <a:xfrm>
            <a:off x="3281362" y="6492874"/>
            <a:ext cx="3343275" cy="365125"/>
          </a:xfrm>
        </p:spPr>
        <p:txBody>
          <a:bodyPr/>
          <a:lstStyle/>
          <a:p>
            <a:endParaRPr kumimoji="1" lang="ja-JP" altLang="en-US"/>
          </a:p>
        </p:txBody>
      </p:sp>
      <p:sp>
        <p:nvSpPr>
          <p:cNvPr id="5" name="Slide Number Placeholder 4"/>
          <p:cNvSpPr>
            <a:spLocks noGrp="1"/>
          </p:cNvSpPr>
          <p:nvPr>
            <p:ph type="sldNum" sz="quarter" idx="12"/>
          </p:nvPr>
        </p:nvSpPr>
        <p:spPr>
          <a:xfrm>
            <a:off x="7677150" y="6492873"/>
            <a:ext cx="2228850" cy="365125"/>
          </a:xfrm>
        </p:spPr>
        <p:txBody>
          <a:bodyPr/>
          <a:lstStyle>
            <a:lvl1pPr>
              <a:defRPr sz="1400">
                <a:solidFill>
                  <a:schemeClr val="tx1">
                    <a:lumMod val="50000"/>
                    <a:lumOff val="50000"/>
                  </a:schemeClr>
                </a:solidFill>
                <a:latin typeface="Meiryo UI" panose="020B0604030504040204" pitchFamily="50" charset="-128"/>
                <a:ea typeface="Meiryo UI" panose="020B0604030504040204" pitchFamily="50" charset="-128"/>
              </a:defRPr>
            </a:lvl1pPr>
          </a:lstStyle>
          <a:p>
            <a:fld id="{8E977F55-20BD-4BF1-B22D-08A065E327C7}" type="slidenum">
              <a:rPr kumimoji="1" lang="ja-JP" altLang="en-US" smtClean="0"/>
              <a:pPr/>
              <a:t>‹#›</a:t>
            </a:fld>
            <a:endParaRPr kumimoji="1" lang="ja-JP" altLang="en-US"/>
          </a:p>
        </p:txBody>
      </p:sp>
      <p:cxnSp>
        <p:nvCxnSpPr>
          <p:cNvPr id="7" name="直線コネクタ 6"/>
          <p:cNvCxnSpPr/>
          <p:nvPr userDrawn="1"/>
        </p:nvCxnSpPr>
        <p:spPr>
          <a:xfrm>
            <a:off x="0" y="431376"/>
            <a:ext cx="9906000" cy="0"/>
          </a:xfrm>
          <a:prstGeom prst="line">
            <a:avLst/>
          </a:prstGeom>
          <a:ln w="63500" cmpd="thickThin">
            <a:solidFill>
              <a:srgbClr val="FF99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0510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基本形２">
    <p:spTree>
      <p:nvGrpSpPr>
        <p:cNvPr id="1" name=""/>
        <p:cNvGrpSpPr/>
        <p:nvPr/>
      </p:nvGrpSpPr>
      <p:grpSpPr>
        <a:xfrm>
          <a:off x="0" y="0"/>
          <a:ext cx="0" cy="0"/>
          <a:chOff x="0" y="0"/>
          <a:chExt cx="0" cy="0"/>
        </a:xfrm>
      </p:grpSpPr>
      <p:sp>
        <p:nvSpPr>
          <p:cNvPr id="2" name="Title 1"/>
          <p:cNvSpPr>
            <a:spLocks noGrp="1"/>
          </p:cNvSpPr>
          <p:nvPr>
            <p:ph type="title"/>
          </p:nvPr>
        </p:nvSpPr>
        <p:spPr>
          <a:xfrm>
            <a:off x="435936" y="42532"/>
            <a:ext cx="9034130" cy="345558"/>
          </a:xfrm>
        </p:spPr>
        <p:txBody>
          <a:bodyPr>
            <a:noAutofit/>
          </a:bodyPr>
          <a:lstStyle>
            <a:lvl1pPr algn="ctr">
              <a:defRPr sz="2400" b="1">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a:p>
        </p:txBody>
      </p:sp>
      <p:sp>
        <p:nvSpPr>
          <p:cNvPr id="3" name="Date Placeholder 2"/>
          <p:cNvSpPr>
            <a:spLocks noGrp="1"/>
          </p:cNvSpPr>
          <p:nvPr>
            <p:ph type="dt" sz="half" idx="10"/>
          </p:nvPr>
        </p:nvSpPr>
        <p:spPr>
          <a:xfrm>
            <a:off x="0" y="6492875"/>
            <a:ext cx="2228850" cy="365125"/>
          </a:xfrm>
        </p:spPr>
        <p:txBody>
          <a:bodyPr/>
          <a:lstStyle/>
          <a:p>
            <a:endParaRPr kumimoji="1" lang="ja-JP" altLang="en-US"/>
          </a:p>
        </p:txBody>
      </p:sp>
      <p:sp>
        <p:nvSpPr>
          <p:cNvPr id="4" name="Footer Placeholder 3"/>
          <p:cNvSpPr>
            <a:spLocks noGrp="1"/>
          </p:cNvSpPr>
          <p:nvPr>
            <p:ph type="ftr" sz="quarter" idx="11"/>
          </p:nvPr>
        </p:nvSpPr>
        <p:spPr>
          <a:xfrm>
            <a:off x="3281362" y="6492874"/>
            <a:ext cx="3343275" cy="365125"/>
          </a:xfrm>
        </p:spPr>
        <p:txBody>
          <a:bodyPr/>
          <a:lstStyle/>
          <a:p>
            <a:endParaRPr kumimoji="1" lang="ja-JP" altLang="en-US"/>
          </a:p>
        </p:txBody>
      </p:sp>
      <p:sp>
        <p:nvSpPr>
          <p:cNvPr id="5" name="Slide Number Placeholder 4"/>
          <p:cNvSpPr>
            <a:spLocks noGrp="1"/>
          </p:cNvSpPr>
          <p:nvPr>
            <p:ph type="sldNum" sz="quarter" idx="12"/>
          </p:nvPr>
        </p:nvSpPr>
        <p:spPr>
          <a:xfrm>
            <a:off x="7677150" y="6492873"/>
            <a:ext cx="2228850" cy="365125"/>
          </a:xfrm>
        </p:spPr>
        <p:txBody>
          <a:bodyPr/>
          <a:lstStyle>
            <a:lvl1pPr>
              <a:defRPr sz="1400">
                <a:solidFill>
                  <a:schemeClr val="tx1">
                    <a:lumMod val="50000"/>
                    <a:lumOff val="50000"/>
                  </a:schemeClr>
                </a:solidFill>
                <a:latin typeface="Meiryo UI" panose="020B0604030504040204" pitchFamily="50" charset="-128"/>
                <a:ea typeface="Meiryo UI" panose="020B0604030504040204" pitchFamily="50" charset="-128"/>
              </a:defRPr>
            </a:lvl1pPr>
          </a:lstStyle>
          <a:p>
            <a:fld id="{8E977F55-20BD-4BF1-B22D-08A065E327C7}" type="slidenum">
              <a:rPr kumimoji="1" lang="ja-JP" altLang="en-US" smtClean="0"/>
              <a:pPr/>
              <a:t>‹#›</a:t>
            </a:fld>
            <a:endParaRPr kumimoji="1" lang="ja-JP" altLang="en-US"/>
          </a:p>
        </p:txBody>
      </p:sp>
    </p:spTree>
    <p:extLst>
      <p:ext uri="{BB962C8B-B14F-4D97-AF65-F5344CB8AC3E}">
        <p14:creationId xmlns:p14="http://schemas.microsoft.com/office/powerpoint/2010/main" val="7571898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基本形３">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492875"/>
            <a:ext cx="2228850" cy="365125"/>
          </a:xfrm>
        </p:spPr>
        <p:txBody>
          <a:bodyPr/>
          <a:lstStyle/>
          <a:p>
            <a:endParaRPr kumimoji="1" lang="ja-JP" altLang="en-US"/>
          </a:p>
        </p:txBody>
      </p:sp>
      <p:sp>
        <p:nvSpPr>
          <p:cNvPr id="4" name="Footer Placeholder 3"/>
          <p:cNvSpPr>
            <a:spLocks noGrp="1"/>
          </p:cNvSpPr>
          <p:nvPr>
            <p:ph type="ftr" sz="quarter" idx="11"/>
          </p:nvPr>
        </p:nvSpPr>
        <p:spPr>
          <a:xfrm>
            <a:off x="3281362" y="6492874"/>
            <a:ext cx="3343275" cy="365125"/>
          </a:xfrm>
        </p:spPr>
        <p:txBody>
          <a:bodyPr/>
          <a:lstStyle/>
          <a:p>
            <a:endParaRPr kumimoji="1" lang="ja-JP" altLang="en-US"/>
          </a:p>
        </p:txBody>
      </p:sp>
      <p:sp>
        <p:nvSpPr>
          <p:cNvPr id="5" name="Slide Number Placeholder 4"/>
          <p:cNvSpPr>
            <a:spLocks noGrp="1"/>
          </p:cNvSpPr>
          <p:nvPr>
            <p:ph type="sldNum" sz="quarter" idx="12"/>
          </p:nvPr>
        </p:nvSpPr>
        <p:spPr>
          <a:xfrm>
            <a:off x="7677150" y="6492873"/>
            <a:ext cx="2228850" cy="365125"/>
          </a:xfrm>
        </p:spPr>
        <p:txBody>
          <a:bodyPr/>
          <a:lstStyle>
            <a:lvl1pPr>
              <a:defRPr sz="1400">
                <a:solidFill>
                  <a:schemeClr val="tx1">
                    <a:lumMod val="50000"/>
                    <a:lumOff val="50000"/>
                  </a:schemeClr>
                </a:solidFill>
                <a:latin typeface="Meiryo UI" panose="020B0604030504040204" pitchFamily="50" charset="-128"/>
                <a:ea typeface="Meiryo UI" panose="020B0604030504040204" pitchFamily="50" charset="-128"/>
              </a:defRPr>
            </a:lvl1pPr>
          </a:lstStyle>
          <a:p>
            <a:fld id="{8E977F55-20BD-4BF1-B22D-08A065E327C7}" type="slidenum">
              <a:rPr kumimoji="1" lang="ja-JP" altLang="en-US" smtClean="0"/>
              <a:pPr/>
              <a:t>‹#›</a:t>
            </a:fld>
            <a:endParaRPr kumimoji="1" lang="ja-JP" altLang="en-US"/>
          </a:p>
        </p:txBody>
      </p:sp>
    </p:spTree>
    <p:extLst>
      <p:ext uri="{BB962C8B-B14F-4D97-AF65-F5344CB8AC3E}">
        <p14:creationId xmlns:p14="http://schemas.microsoft.com/office/powerpoint/2010/main" val="33882618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4746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465463"/>
            <a:fld id="{1B207610-62EA-442A-A7BB-CE48A4EEA9A8}" type="datetime1">
              <a:rPr lang="ja-JP" altLang="en-US" sz="2885" smtClean="0">
                <a:solidFill>
                  <a:prstClr val="black"/>
                </a:solidFill>
              </a:rPr>
              <a:pPr defTabSz="1465463"/>
              <a:t>2024/10/11</a:t>
            </a:fld>
            <a:endParaRPr lang="ja-JP" altLang="en-US" sz="2885">
              <a:solidFill>
                <a:prstClr val="black"/>
              </a:solidFill>
            </a:endParaRPr>
          </a:p>
        </p:txBody>
      </p:sp>
      <p:sp>
        <p:nvSpPr>
          <p:cNvPr id="3" name="Footer Placeholder 2"/>
          <p:cNvSpPr>
            <a:spLocks noGrp="1"/>
          </p:cNvSpPr>
          <p:nvPr>
            <p:ph type="ftr" sz="quarter" idx="11"/>
          </p:nvPr>
        </p:nvSpPr>
        <p:spPr/>
        <p:txBody>
          <a:bodyPr/>
          <a:lstStyle/>
          <a:p>
            <a:pPr defTabSz="1465463"/>
            <a:endParaRPr lang="ja-JP" altLang="en-US" sz="2885">
              <a:solidFill>
                <a:prstClr val="black"/>
              </a:solidFill>
            </a:endParaRPr>
          </a:p>
        </p:txBody>
      </p:sp>
      <p:sp>
        <p:nvSpPr>
          <p:cNvPr id="4" name="Slide Number Placeholder 3"/>
          <p:cNvSpPr>
            <a:spLocks noGrp="1"/>
          </p:cNvSpPr>
          <p:nvPr>
            <p:ph type="sldNum" sz="quarter" idx="12"/>
          </p:nvPr>
        </p:nvSpPr>
        <p:spPr/>
        <p:txBody>
          <a:bodyPr/>
          <a:lstStyle/>
          <a:p>
            <a:fld id="{048AE222-A27C-4C1B-A638-6BCA7D71312E}"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289428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7" y="273060"/>
            <a:ext cx="3259006" cy="1162051"/>
          </a:xfrm>
          <a:prstGeom prst="rect">
            <a:avLst/>
          </a:prstGeom>
        </p:spPr>
        <p:txBody>
          <a:bodyPr lIns="91430" tIns="45715" rIns="91430" bIns="45715"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3002" y="273083"/>
            <a:ext cx="5537729" cy="5853113"/>
          </a:xfrm>
          <a:prstGeom prst="rect">
            <a:avLst/>
          </a:prstGeom>
        </p:spPr>
        <p:txBody>
          <a:bodyPr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7" y="1435111"/>
            <a:ext cx="3259006" cy="4691063"/>
          </a:xfrm>
          <a:prstGeom prst="rect">
            <a:avLst/>
          </a:prstGeom>
        </p:spPr>
        <p:txBody>
          <a:bodyPr lIns="91430" tIns="45715" rIns="91430" bIns="45715"/>
          <a:lstStyle>
            <a:lvl1pPr marL="0" indent="0">
              <a:buNone/>
              <a:defRPr sz="1400"/>
            </a:lvl1pPr>
            <a:lvl2pPr marL="457148" indent="0">
              <a:buNone/>
              <a:defRPr sz="1200"/>
            </a:lvl2pPr>
            <a:lvl3pPr marL="914296" indent="0">
              <a:buNone/>
              <a:defRPr sz="1000"/>
            </a:lvl3pPr>
            <a:lvl4pPr marL="1371444" indent="0">
              <a:buNone/>
              <a:defRPr sz="900"/>
            </a:lvl4pPr>
            <a:lvl5pPr marL="1828592" indent="0">
              <a:buNone/>
              <a:defRPr sz="900"/>
            </a:lvl5pPr>
            <a:lvl6pPr marL="2285740" indent="0">
              <a:buNone/>
              <a:defRPr sz="900"/>
            </a:lvl6pPr>
            <a:lvl7pPr marL="2742888" indent="0">
              <a:buNone/>
              <a:defRPr sz="900"/>
            </a:lvl7pPr>
            <a:lvl8pPr marL="3200036" indent="0">
              <a:buNone/>
              <a:defRPr sz="900"/>
            </a:lvl8pPr>
            <a:lvl9pPr marL="3657184" indent="0">
              <a:buNone/>
              <a:defRPr sz="900"/>
            </a:lvl9pPr>
          </a:lstStyle>
          <a:p>
            <a:pPr lvl="0"/>
            <a:r>
              <a:rPr lang="ja-JP" altLang="en-US"/>
              <a:t>マスタ テキストの書式設定</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1" y="1122363"/>
            <a:ext cx="8420100" cy="2387600"/>
          </a:xfrm>
        </p:spPr>
        <p:txBody>
          <a:bodyPr anchor="b"/>
          <a:lstStyle>
            <a:lvl1pPr algn="ctr">
              <a:defRPr sz="5486"/>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1" y="3602038"/>
            <a:ext cx="7429500" cy="1655762"/>
          </a:xfrm>
          <a:prstGeom prst="rect">
            <a:avLst/>
          </a:prstGeom>
        </p:spPr>
        <p:txBody>
          <a:bodyPr/>
          <a:lstStyle>
            <a:lvl1pPr marL="0" indent="0" algn="ctr">
              <a:buNone/>
              <a:defRPr sz="2194"/>
            </a:lvl1pPr>
            <a:lvl2pPr marL="418054" indent="0" algn="ctr">
              <a:buNone/>
              <a:defRPr sz="1829"/>
            </a:lvl2pPr>
            <a:lvl3pPr marL="836107" indent="0" algn="ctr">
              <a:buNone/>
              <a:defRPr sz="1646"/>
            </a:lvl3pPr>
            <a:lvl4pPr marL="1254162" indent="0" algn="ctr">
              <a:buNone/>
              <a:defRPr sz="1463"/>
            </a:lvl4pPr>
            <a:lvl5pPr marL="1672215" indent="0" algn="ctr">
              <a:buNone/>
              <a:defRPr sz="1463"/>
            </a:lvl5pPr>
            <a:lvl6pPr marL="2090269" indent="0" algn="ctr">
              <a:buNone/>
              <a:defRPr sz="1463"/>
            </a:lvl6pPr>
            <a:lvl7pPr marL="2508322" indent="0" algn="ctr">
              <a:buNone/>
              <a:defRPr sz="1463"/>
            </a:lvl7pPr>
            <a:lvl8pPr marL="2926377" indent="0" algn="ctr">
              <a:buNone/>
              <a:defRPr sz="1463"/>
            </a:lvl8pPr>
            <a:lvl9pPr marL="3344431" indent="0" algn="ctr">
              <a:buNone/>
              <a:defRPr sz="146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defTabSz="824364"/>
            <a:fld id="{11AD84FF-E467-4520-BA2C-AE8AA35D99EF}" type="datetime1">
              <a:rPr lang="ja-JP" altLang="en-US" sz="1623" smtClean="0">
                <a:solidFill>
                  <a:prstClr val="black"/>
                </a:solidFill>
              </a:rPr>
              <a:pPr defTabSz="824364"/>
              <a:t>2024/10/11</a:t>
            </a:fld>
            <a:endParaRPr lang="ja-JP" altLang="en-US" sz="1623">
              <a:solidFill>
                <a:prstClr val="black"/>
              </a:solidFill>
            </a:endParaRPr>
          </a:p>
        </p:txBody>
      </p:sp>
      <p:sp>
        <p:nvSpPr>
          <p:cNvPr id="5" name="Footer Placeholder 4"/>
          <p:cNvSpPr>
            <a:spLocks noGrp="1"/>
          </p:cNvSpPr>
          <p:nvPr>
            <p:ph type="ftr" sz="quarter" idx="11"/>
          </p:nvPr>
        </p:nvSpPr>
        <p:spPr/>
        <p:txBody>
          <a:bodyPr/>
          <a:lstStyle/>
          <a:p>
            <a:pPr defTabSz="824364"/>
            <a:endParaRPr lang="ja-JP" altLang="en-US" sz="1623">
              <a:solidFill>
                <a:prstClr val="black"/>
              </a:solidFill>
            </a:endParaRPr>
          </a:p>
        </p:txBody>
      </p:sp>
      <p:sp>
        <p:nvSpPr>
          <p:cNvPr id="6" name="Slide Number Placeholder 5"/>
          <p:cNvSpPr>
            <a:spLocks noGrp="1"/>
          </p:cNvSpPr>
          <p:nvPr>
            <p:ph type="sldNum" sz="quarter" idx="12"/>
          </p:nvPr>
        </p:nvSpPr>
        <p:spPr/>
        <p:txBody>
          <a:bodyPr/>
          <a:lstStyle/>
          <a:p>
            <a:fld id="{048AE222-A27C-4C1B-A638-6BCA7D71312E}"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7164315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681041" y="1825625"/>
            <a:ext cx="8543925"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BA79AA3-B25C-4EE5-AB0F-2907D996E012}" type="datetime1">
              <a:rPr lang="ja-JP" altLang="en-US" smtClean="0">
                <a:solidFill>
                  <a:prstClr val="black">
                    <a:tint val="75000"/>
                  </a:prstClr>
                </a:solidFill>
              </a:rPr>
              <a:t>2024/10/11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D41E9-DB5C-49ED-B7EB-24836E659C2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4753288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82" y="1709743"/>
            <a:ext cx="8543925" cy="2852737"/>
          </a:xfrm>
        </p:spPr>
        <p:txBody>
          <a:bodyPr anchor="b"/>
          <a:lstStyle>
            <a:lvl1pPr>
              <a:defRPr sz="548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82" y="4589468"/>
            <a:ext cx="8543925" cy="1500187"/>
          </a:xfrm>
          <a:prstGeom prst="rect">
            <a:avLst/>
          </a:prstGeom>
        </p:spPr>
        <p:txBody>
          <a:bodyPr/>
          <a:lstStyle>
            <a:lvl1pPr marL="0" indent="0">
              <a:buNone/>
              <a:defRPr sz="2194">
                <a:solidFill>
                  <a:schemeClr val="tx1"/>
                </a:solidFill>
              </a:defRPr>
            </a:lvl1pPr>
            <a:lvl2pPr marL="418054" indent="0">
              <a:buNone/>
              <a:defRPr sz="1829">
                <a:solidFill>
                  <a:schemeClr val="tx1">
                    <a:tint val="75000"/>
                  </a:schemeClr>
                </a:solidFill>
              </a:defRPr>
            </a:lvl2pPr>
            <a:lvl3pPr marL="836107" indent="0">
              <a:buNone/>
              <a:defRPr sz="1646">
                <a:solidFill>
                  <a:schemeClr val="tx1">
                    <a:tint val="75000"/>
                  </a:schemeClr>
                </a:solidFill>
              </a:defRPr>
            </a:lvl3pPr>
            <a:lvl4pPr marL="1254162" indent="0">
              <a:buNone/>
              <a:defRPr sz="1463">
                <a:solidFill>
                  <a:schemeClr val="tx1">
                    <a:tint val="75000"/>
                  </a:schemeClr>
                </a:solidFill>
              </a:defRPr>
            </a:lvl4pPr>
            <a:lvl5pPr marL="1672215" indent="0">
              <a:buNone/>
              <a:defRPr sz="1463">
                <a:solidFill>
                  <a:schemeClr val="tx1">
                    <a:tint val="75000"/>
                  </a:schemeClr>
                </a:solidFill>
              </a:defRPr>
            </a:lvl5pPr>
            <a:lvl6pPr marL="2090269" indent="0">
              <a:buNone/>
              <a:defRPr sz="1463">
                <a:solidFill>
                  <a:schemeClr val="tx1">
                    <a:tint val="75000"/>
                  </a:schemeClr>
                </a:solidFill>
              </a:defRPr>
            </a:lvl6pPr>
            <a:lvl7pPr marL="2508322" indent="0">
              <a:buNone/>
              <a:defRPr sz="1463">
                <a:solidFill>
                  <a:schemeClr val="tx1">
                    <a:tint val="75000"/>
                  </a:schemeClr>
                </a:solidFill>
              </a:defRPr>
            </a:lvl7pPr>
            <a:lvl8pPr marL="2926377" indent="0">
              <a:buNone/>
              <a:defRPr sz="1463">
                <a:solidFill>
                  <a:schemeClr val="tx1">
                    <a:tint val="75000"/>
                  </a:schemeClr>
                </a:solidFill>
              </a:defRPr>
            </a:lvl8pPr>
            <a:lvl9pPr marL="3344431" indent="0">
              <a:buNone/>
              <a:defRPr sz="146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41EC5A1-E1B1-48AA-B032-E886C7A33D6A}" type="datetime1">
              <a:rPr lang="ja-JP" altLang="en-US" smtClean="0">
                <a:solidFill>
                  <a:prstClr val="black">
                    <a:tint val="75000"/>
                  </a:prstClr>
                </a:solidFill>
              </a:rPr>
              <a:t>2024/10/11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4364"/>
            <a:fld id="{048AE222-A27C-4C1B-A638-6BCA7D71312E}" type="slidenum">
              <a:rPr lang="ja-JP" altLang="en-US" smtClean="0">
                <a:solidFill>
                  <a:prstClr val="black"/>
                </a:solidFill>
              </a:rPr>
              <a:pPr defTabSz="824364"/>
              <a:t>‹#›</a:t>
            </a:fld>
            <a:endParaRPr lang="ja-JP" altLang="en-US">
              <a:solidFill>
                <a:prstClr val="black"/>
              </a:solidFill>
            </a:endParaRPr>
          </a:p>
        </p:txBody>
      </p:sp>
    </p:spTree>
    <p:extLst>
      <p:ext uri="{BB962C8B-B14F-4D97-AF65-F5344CB8AC3E}">
        <p14:creationId xmlns:p14="http://schemas.microsoft.com/office/powerpoint/2010/main" val="13503188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4" y="1825625"/>
            <a:ext cx="421005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756E561-0765-4CF1-B722-BE34A80BA972}" type="datetime1">
              <a:rPr lang="ja-JP" altLang="en-US" smtClean="0">
                <a:solidFill>
                  <a:prstClr val="black">
                    <a:tint val="75000"/>
                  </a:prstClr>
                </a:solidFill>
              </a:rPr>
              <a:t>2024/10/11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4364"/>
            <a:fld id="{048AE222-A27C-4C1B-A638-6BCA7D71312E}" type="slidenum">
              <a:rPr lang="ja-JP" altLang="en-US" smtClean="0">
                <a:solidFill>
                  <a:prstClr val="black"/>
                </a:solidFill>
              </a:rPr>
              <a:pPr defTabSz="824364"/>
              <a:t>‹#›</a:t>
            </a:fld>
            <a:endParaRPr lang="ja-JP" altLang="en-US">
              <a:solidFill>
                <a:prstClr val="black"/>
              </a:solidFill>
            </a:endParaRPr>
          </a:p>
        </p:txBody>
      </p:sp>
    </p:spTree>
    <p:extLst>
      <p:ext uri="{BB962C8B-B14F-4D97-AF65-F5344CB8AC3E}">
        <p14:creationId xmlns:p14="http://schemas.microsoft.com/office/powerpoint/2010/main" val="36859492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31" y="365131"/>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31" y="1681167"/>
            <a:ext cx="4190701" cy="823911"/>
          </a:xfrm>
          <a:prstGeom prst="rect">
            <a:avLst/>
          </a:prstGeom>
        </p:spPr>
        <p:txBody>
          <a:bodyPr anchor="b"/>
          <a:lstStyle>
            <a:lvl1pPr marL="0" indent="0">
              <a:buNone/>
              <a:defRPr sz="2194" b="1"/>
            </a:lvl1pPr>
            <a:lvl2pPr marL="418054" indent="0">
              <a:buNone/>
              <a:defRPr sz="1829" b="1"/>
            </a:lvl2pPr>
            <a:lvl3pPr marL="836107" indent="0">
              <a:buNone/>
              <a:defRPr sz="1646" b="1"/>
            </a:lvl3pPr>
            <a:lvl4pPr marL="1254162" indent="0">
              <a:buNone/>
              <a:defRPr sz="1463" b="1"/>
            </a:lvl4pPr>
            <a:lvl5pPr marL="1672215" indent="0">
              <a:buNone/>
              <a:defRPr sz="1463" b="1"/>
            </a:lvl5pPr>
            <a:lvl6pPr marL="2090269" indent="0">
              <a:buNone/>
              <a:defRPr sz="1463" b="1"/>
            </a:lvl6pPr>
            <a:lvl7pPr marL="2508322" indent="0">
              <a:buNone/>
              <a:defRPr sz="1463" b="1"/>
            </a:lvl7pPr>
            <a:lvl8pPr marL="2926377" indent="0">
              <a:buNone/>
              <a:defRPr sz="1463" b="1"/>
            </a:lvl8pPr>
            <a:lvl9pPr marL="3344431" indent="0">
              <a:buNone/>
              <a:defRPr sz="1463" b="1"/>
            </a:lvl9pPr>
          </a:lstStyle>
          <a:p>
            <a:pPr lvl="0"/>
            <a:r>
              <a:rPr lang="ja-JP" altLang="en-US"/>
              <a:t>マスター テキストの書式設定</a:t>
            </a:r>
          </a:p>
        </p:txBody>
      </p:sp>
      <p:sp>
        <p:nvSpPr>
          <p:cNvPr id="4" name="Content Placeholder 3"/>
          <p:cNvSpPr>
            <a:spLocks noGrp="1"/>
          </p:cNvSpPr>
          <p:nvPr>
            <p:ph sz="half" idx="2"/>
          </p:nvPr>
        </p:nvSpPr>
        <p:spPr>
          <a:xfrm>
            <a:off x="682331" y="2505076"/>
            <a:ext cx="4190701"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4" y="1681167"/>
            <a:ext cx="4211340" cy="823911"/>
          </a:xfrm>
          <a:prstGeom prst="rect">
            <a:avLst/>
          </a:prstGeom>
        </p:spPr>
        <p:txBody>
          <a:bodyPr anchor="b"/>
          <a:lstStyle>
            <a:lvl1pPr marL="0" indent="0">
              <a:buNone/>
              <a:defRPr sz="2194" b="1"/>
            </a:lvl1pPr>
            <a:lvl2pPr marL="418054" indent="0">
              <a:buNone/>
              <a:defRPr sz="1829" b="1"/>
            </a:lvl2pPr>
            <a:lvl3pPr marL="836107" indent="0">
              <a:buNone/>
              <a:defRPr sz="1646" b="1"/>
            </a:lvl3pPr>
            <a:lvl4pPr marL="1254162" indent="0">
              <a:buNone/>
              <a:defRPr sz="1463" b="1"/>
            </a:lvl4pPr>
            <a:lvl5pPr marL="1672215" indent="0">
              <a:buNone/>
              <a:defRPr sz="1463" b="1"/>
            </a:lvl5pPr>
            <a:lvl6pPr marL="2090269" indent="0">
              <a:buNone/>
              <a:defRPr sz="1463" b="1"/>
            </a:lvl6pPr>
            <a:lvl7pPr marL="2508322" indent="0">
              <a:buNone/>
              <a:defRPr sz="1463" b="1"/>
            </a:lvl7pPr>
            <a:lvl8pPr marL="2926377" indent="0">
              <a:buNone/>
              <a:defRPr sz="1463" b="1"/>
            </a:lvl8pPr>
            <a:lvl9pPr marL="3344431" indent="0">
              <a:buNone/>
              <a:defRPr sz="1463" b="1"/>
            </a:lvl9pPr>
          </a:lstStyle>
          <a:p>
            <a:pPr lvl="0"/>
            <a:r>
              <a:rPr lang="ja-JP" altLang="en-US"/>
              <a:t>マスター テキストの書式設定</a:t>
            </a:r>
          </a:p>
        </p:txBody>
      </p:sp>
      <p:sp>
        <p:nvSpPr>
          <p:cNvPr id="6" name="Content Placeholder 5"/>
          <p:cNvSpPr>
            <a:spLocks noGrp="1"/>
          </p:cNvSpPr>
          <p:nvPr>
            <p:ph sz="quarter" idx="4"/>
          </p:nvPr>
        </p:nvSpPr>
        <p:spPr>
          <a:xfrm>
            <a:off x="5014914" y="2505076"/>
            <a:ext cx="4211340"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A274D8F-85AC-4A71-B5DB-156E00BE6790}" type="datetime1">
              <a:rPr lang="ja-JP" altLang="en-US" smtClean="0">
                <a:solidFill>
                  <a:prstClr val="black">
                    <a:tint val="75000"/>
                  </a:prstClr>
                </a:solidFill>
              </a:rPr>
              <a:t>2024/10/11</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824364"/>
            <a:fld id="{048AE222-A27C-4C1B-A638-6BCA7D71312E}" type="slidenum">
              <a:rPr lang="ja-JP" altLang="en-US" smtClean="0">
                <a:solidFill>
                  <a:prstClr val="black"/>
                </a:solidFill>
              </a:rPr>
              <a:pPr defTabSz="824364"/>
              <a:t>‹#›</a:t>
            </a:fld>
            <a:endParaRPr lang="ja-JP" altLang="en-US">
              <a:solidFill>
                <a:prstClr val="black"/>
              </a:solidFill>
            </a:endParaRPr>
          </a:p>
        </p:txBody>
      </p:sp>
    </p:spTree>
    <p:extLst>
      <p:ext uri="{BB962C8B-B14F-4D97-AF65-F5344CB8AC3E}">
        <p14:creationId xmlns:p14="http://schemas.microsoft.com/office/powerpoint/2010/main" val="30669619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81041" y="2"/>
            <a:ext cx="8543925" cy="421256"/>
          </a:xfrm>
        </p:spPr>
        <p:txBody>
          <a:bodyPr>
            <a:normAutofit/>
          </a:bodyPr>
          <a:lstStyle>
            <a:lvl1pPr algn="ctr">
              <a:defRPr sz="1829">
                <a:latin typeface="ＤＨＰ特太ゴシック体" panose="020B0500000000000000" pitchFamily="50" charset="-128"/>
                <a:ea typeface="ＤＨＰ特太ゴシック体" panose="020B0500000000000000" pitchFamily="50" charset="-128"/>
              </a:defRPr>
            </a:lvl1pPr>
          </a:lstStyle>
          <a:p>
            <a:r>
              <a:rPr lang="ja-JP" altLang="en-US"/>
              <a:t>マスター タイトルの書式設定</a:t>
            </a:r>
            <a:endParaRPr lang="en-US" dirty="0"/>
          </a:p>
        </p:txBody>
      </p:sp>
      <p:cxnSp>
        <p:nvCxnSpPr>
          <p:cNvPr id="7" name="直線コネクタ 6"/>
          <p:cNvCxnSpPr/>
          <p:nvPr/>
        </p:nvCxnSpPr>
        <p:spPr>
          <a:xfrm>
            <a:off x="1" y="388372"/>
            <a:ext cx="9906000" cy="0"/>
          </a:xfrm>
          <a:prstGeom prst="line">
            <a:avLst/>
          </a:prstGeom>
          <a:ln w="63500" cmpd="thickThi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日付プレースホルダー 8"/>
          <p:cNvSpPr>
            <a:spLocks noGrp="1"/>
          </p:cNvSpPr>
          <p:nvPr>
            <p:ph type="dt" sz="half" idx="10"/>
          </p:nvPr>
        </p:nvSpPr>
        <p:spPr>
          <a:xfrm>
            <a:off x="0" y="-9576"/>
            <a:ext cx="2228850" cy="365125"/>
          </a:xfrm>
        </p:spPr>
        <p:txBody>
          <a:bodyPr/>
          <a:lstStyle>
            <a:lvl1pPr>
              <a:defRPr sz="823"/>
            </a:lvl1pPr>
          </a:lstStyle>
          <a:p>
            <a:fld id="{B6B228CA-0EE9-4292-8CD0-B7F2BB4CA242}" type="datetime1">
              <a:rPr lang="ja-JP" altLang="en-US" smtClean="0">
                <a:solidFill>
                  <a:prstClr val="black">
                    <a:tint val="75000"/>
                  </a:prstClr>
                </a:solidFill>
              </a:rPr>
              <a:t>2024/10/11</a:t>
            </a:fld>
            <a:endParaRPr lang="ja-JP" altLang="en-US" dirty="0">
              <a:solidFill>
                <a:prstClr val="black">
                  <a:tint val="75000"/>
                </a:prstClr>
              </a:solidFill>
            </a:endParaRPr>
          </a:p>
        </p:txBody>
      </p:sp>
      <p:sp>
        <p:nvSpPr>
          <p:cNvPr id="11" name="スライド番号プレースホルダー 10"/>
          <p:cNvSpPr>
            <a:spLocks noGrp="1"/>
          </p:cNvSpPr>
          <p:nvPr>
            <p:ph type="sldNum" sz="quarter" idx="12"/>
          </p:nvPr>
        </p:nvSpPr>
        <p:spPr>
          <a:xfrm>
            <a:off x="7677151" y="6492879"/>
            <a:ext cx="2228850" cy="365125"/>
          </a:xfrm>
        </p:spPr>
        <p:txBody>
          <a:bodyPr/>
          <a:lstStyle>
            <a:lvl1pPr>
              <a:defRPr sz="1280">
                <a:solidFill>
                  <a:schemeClr val="tx1"/>
                </a:solidFill>
                <a:latin typeface="Arial" panose="020B0604020202020204" pitchFamily="34" charset="0"/>
                <a:cs typeface="Arial" panose="020B0604020202020204" pitchFamily="34" charset="0"/>
              </a:defRPr>
            </a:lvl1pPr>
          </a:lstStyle>
          <a:p>
            <a:fld id="{048AE222-A27C-4C1B-A638-6BCA7D71312E}" type="slidenum">
              <a:rPr lang="ja-JP" altLang="en-US" smtClean="0">
                <a:solidFill>
                  <a:prstClr val="black"/>
                </a:solidFill>
              </a:rPr>
              <a:pPr/>
              <a:t>‹#›</a:t>
            </a:fld>
            <a:endParaRPr lang="ja-JP" altLang="en-US" dirty="0">
              <a:solidFill>
                <a:prstClr val="black"/>
              </a:solidFill>
            </a:endParaRPr>
          </a:p>
        </p:txBody>
      </p:sp>
      <p:cxnSp>
        <p:nvCxnSpPr>
          <p:cNvPr id="6" name="直線コネクタ 7"/>
          <p:cNvCxnSpPr>
            <a:cxnSpLocks noChangeShapeType="1"/>
          </p:cNvCxnSpPr>
          <p:nvPr userDrawn="1"/>
        </p:nvCxnSpPr>
        <p:spPr bwMode="auto">
          <a:xfrm>
            <a:off x="3" y="460167"/>
            <a:ext cx="9905890" cy="0"/>
          </a:xfrm>
          <a:prstGeom prst="line">
            <a:avLst/>
          </a:prstGeom>
          <a:noFill/>
          <a:ln w="57150" cmpd="thinThick" algn="ctr">
            <a:solidFill>
              <a:srgbClr val="FF9966"/>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222467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24364"/>
            <a:fld id="{4A8829B8-C5E2-446F-8048-302460C85D79}" type="datetime1">
              <a:rPr lang="ja-JP" altLang="en-US" sz="1623" smtClean="0">
                <a:solidFill>
                  <a:prstClr val="black"/>
                </a:solidFill>
              </a:rPr>
              <a:pPr defTabSz="824364"/>
              <a:t>2024/10/11</a:t>
            </a:fld>
            <a:endParaRPr lang="ja-JP" altLang="en-US" sz="1623">
              <a:solidFill>
                <a:prstClr val="black"/>
              </a:solidFill>
            </a:endParaRPr>
          </a:p>
        </p:txBody>
      </p:sp>
      <p:sp>
        <p:nvSpPr>
          <p:cNvPr id="3" name="Footer Placeholder 2"/>
          <p:cNvSpPr>
            <a:spLocks noGrp="1"/>
          </p:cNvSpPr>
          <p:nvPr>
            <p:ph type="ftr" sz="quarter" idx="11"/>
          </p:nvPr>
        </p:nvSpPr>
        <p:spPr/>
        <p:txBody>
          <a:bodyPr/>
          <a:lstStyle/>
          <a:p>
            <a:pPr defTabSz="824364"/>
            <a:endParaRPr lang="ja-JP" altLang="en-US" sz="1623">
              <a:solidFill>
                <a:prstClr val="black"/>
              </a:solidFill>
            </a:endParaRPr>
          </a:p>
        </p:txBody>
      </p:sp>
      <p:sp>
        <p:nvSpPr>
          <p:cNvPr id="4" name="Slide Number Placeholder 3"/>
          <p:cNvSpPr>
            <a:spLocks noGrp="1"/>
          </p:cNvSpPr>
          <p:nvPr>
            <p:ph type="sldNum" sz="quarter" idx="12"/>
          </p:nvPr>
        </p:nvSpPr>
        <p:spPr/>
        <p:txBody>
          <a:bodyPr/>
          <a:lstStyle/>
          <a:p>
            <a:fld id="{048AE222-A27C-4C1B-A638-6BCA7D71312E}"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42638255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31" y="457202"/>
            <a:ext cx="3194943" cy="1600201"/>
          </a:xfrm>
        </p:spPr>
        <p:txBody>
          <a:bodyPr anchor="b"/>
          <a:lstStyle>
            <a:lvl1pPr>
              <a:defRPr sz="2926"/>
            </a:lvl1pPr>
          </a:lstStyle>
          <a:p>
            <a:r>
              <a:rPr lang="ja-JP" altLang="en-US"/>
              <a:t>マスター タイトルの書式設定</a:t>
            </a:r>
            <a:endParaRPr lang="en-US" dirty="0"/>
          </a:p>
        </p:txBody>
      </p:sp>
      <p:sp>
        <p:nvSpPr>
          <p:cNvPr id="3" name="Content Placeholder 2"/>
          <p:cNvSpPr>
            <a:spLocks noGrp="1"/>
          </p:cNvSpPr>
          <p:nvPr>
            <p:ph idx="1"/>
          </p:nvPr>
        </p:nvSpPr>
        <p:spPr>
          <a:xfrm>
            <a:off x="4211342" y="987429"/>
            <a:ext cx="5014913" cy="4873626"/>
          </a:xfrm>
          <a:prstGeom prst="rect">
            <a:avLst/>
          </a:prstGeom>
        </p:spPr>
        <p:txBody>
          <a:bodyPr/>
          <a:lstStyle>
            <a:lvl1pPr>
              <a:defRPr sz="2926"/>
            </a:lvl1pPr>
            <a:lvl2pPr>
              <a:defRPr sz="2560"/>
            </a:lvl2pPr>
            <a:lvl3pPr>
              <a:defRPr sz="2194"/>
            </a:lvl3pPr>
            <a:lvl4pPr>
              <a:defRPr sz="1829"/>
            </a:lvl4pPr>
            <a:lvl5pPr>
              <a:defRPr sz="1829"/>
            </a:lvl5pPr>
            <a:lvl6pPr>
              <a:defRPr sz="1829"/>
            </a:lvl6pPr>
            <a:lvl7pPr>
              <a:defRPr sz="1829"/>
            </a:lvl7pPr>
            <a:lvl8pPr>
              <a:defRPr sz="1829"/>
            </a:lvl8pPr>
            <a:lvl9pPr>
              <a:defRPr sz="182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31" y="2057401"/>
            <a:ext cx="3194943" cy="3811589"/>
          </a:xfrm>
          <a:prstGeom prst="rect">
            <a:avLst/>
          </a:prstGeom>
        </p:spPr>
        <p:txBody>
          <a:bodyPr/>
          <a:lstStyle>
            <a:lvl1pPr marL="0" indent="0">
              <a:buNone/>
              <a:defRPr sz="1463"/>
            </a:lvl1pPr>
            <a:lvl2pPr marL="418054" indent="0">
              <a:buNone/>
              <a:defRPr sz="1280"/>
            </a:lvl2pPr>
            <a:lvl3pPr marL="836107" indent="0">
              <a:buNone/>
              <a:defRPr sz="1098"/>
            </a:lvl3pPr>
            <a:lvl4pPr marL="1254162" indent="0">
              <a:buNone/>
              <a:defRPr sz="914"/>
            </a:lvl4pPr>
            <a:lvl5pPr marL="1672215" indent="0">
              <a:buNone/>
              <a:defRPr sz="914"/>
            </a:lvl5pPr>
            <a:lvl6pPr marL="2090269" indent="0">
              <a:buNone/>
              <a:defRPr sz="914"/>
            </a:lvl6pPr>
            <a:lvl7pPr marL="2508322" indent="0">
              <a:buNone/>
              <a:defRPr sz="914"/>
            </a:lvl7pPr>
            <a:lvl8pPr marL="2926377" indent="0">
              <a:buNone/>
              <a:defRPr sz="914"/>
            </a:lvl8pPr>
            <a:lvl9pPr marL="3344431" indent="0">
              <a:buNone/>
              <a:defRPr sz="91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A892CF5-C417-4D59-9CDD-C9490EC53BEE}" type="datetime1">
              <a:rPr lang="ja-JP" altLang="en-US" smtClean="0">
                <a:solidFill>
                  <a:prstClr val="black">
                    <a:tint val="75000"/>
                  </a:prstClr>
                </a:solidFill>
              </a:rPr>
              <a:t>2024/10/11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4364"/>
            <a:fld id="{048AE222-A27C-4C1B-A638-6BCA7D71312E}" type="slidenum">
              <a:rPr lang="ja-JP" altLang="en-US" smtClean="0">
                <a:solidFill>
                  <a:prstClr val="black"/>
                </a:solidFill>
              </a:rPr>
              <a:pPr defTabSz="824364"/>
              <a:t>‹#›</a:t>
            </a:fld>
            <a:endParaRPr lang="ja-JP" altLang="en-US">
              <a:solidFill>
                <a:prstClr val="black"/>
              </a:solidFill>
            </a:endParaRPr>
          </a:p>
        </p:txBody>
      </p:sp>
    </p:spTree>
    <p:extLst>
      <p:ext uri="{BB962C8B-B14F-4D97-AF65-F5344CB8AC3E}">
        <p14:creationId xmlns:p14="http://schemas.microsoft.com/office/powerpoint/2010/main" val="24311589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31" y="457202"/>
            <a:ext cx="3194943" cy="1600201"/>
          </a:xfrm>
        </p:spPr>
        <p:txBody>
          <a:bodyPr anchor="b"/>
          <a:lstStyle>
            <a:lvl1pPr>
              <a:defRPr sz="2926"/>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2" y="987429"/>
            <a:ext cx="5014913" cy="4873626"/>
          </a:xfrm>
          <a:prstGeom prst="rect">
            <a:avLst/>
          </a:prstGeom>
        </p:spPr>
        <p:txBody>
          <a:bodyPr anchor="t"/>
          <a:lstStyle>
            <a:lvl1pPr marL="0" indent="0">
              <a:buNone/>
              <a:defRPr sz="2926"/>
            </a:lvl1pPr>
            <a:lvl2pPr marL="418054" indent="0">
              <a:buNone/>
              <a:defRPr sz="2560"/>
            </a:lvl2pPr>
            <a:lvl3pPr marL="836107" indent="0">
              <a:buNone/>
              <a:defRPr sz="2194"/>
            </a:lvl3pPr>
            <a:lvl4pPr marL="1254162" indent="0">
              <a:buNone/>
              <a:defRPr sz="1829"/>
            </a:lvl4pPr>
            <a:lvl5pPr marL="1672215" indent="0">
              <a:buNone/>
              <a:defRPr sz="1829"/>
            </a:lvl5pPr>
            <a:lvl6pPr marL="2090269" indent="0">
              <a:buNone/>
              <a:defRPr sz="1829"/>
            </a:lvl6pPr>
            <a:lvl7pPr marL="2508322" indent="0">
              <a:buNone/>
              <a:defRPr sz="1829"/>
            </a:lvl7pPr>
            <a:lvl8pPr marL="2926377" indent="0">
              <a:buNone/>
              <a:defRPr sz="1829"/>
            </a:lvl8pPr>
            <a:lvl9pPr marL="3344431" indent="0">
              <a:buNone/>
              <a:defRPr sz="1829"/>
            </a:lvl9pPr>
          </a:lstStyle>
          <a:p>
            <a:r>
              <a:rPr lang="ja-JP" altLang="en-US"/>
              <a:t>図を追加</a:t>
            </a:r>
            <a:endParaRPr lang="en-US" dirty="0"/>
          </a:p>
        </p:txBody>
      </p:sp>
      <p:sp>
        <p:nvSpPr>
          <p:cNvPr id="4" name="Text Placeholder 3"/>
          <p:cNvSpPr>
            <a:spLocks noGrp="1"/>
          </p:cNvSpPr>
          <p:nvPr>
            <p:ph type="body" sz="half" idx="2"/>
          </p:nvPr>
        </p:nvSpPr>
        <p:spPr>
          <a:xfrm>
            <a:off x="682331" y="2057401"/>
            <a:ext cx="3194943" cy="3811589"/>
          </a:xfrm>
          <a:prstGeom prst="rect">
            <a:avLst/>
          </a:prstGeom>
        </p:spPr>
        <p:txBody>
          <a:bodyPr/>
          <a:lstStyle>
            <a:lvl1pPr marL="0" indent="0">
              <a:buNone/>
              <a:defRPr sz="1463"/>
            </a:lvl1pPr>
            <a:lvl2pPr marL="418054" indent="0">
              <a:buNone/>
              <a:defRPr sz="1280"/>
            </a:lvl2pPr>
            <a:lvl3pPr marL="836107" indent="0">
              <a:buNone/>
              <a:defRPr sz="1098"/>
            </a:lvl3pPr>
            <a:lvl4pPr marL="1254162" indent="0">
              <a:buNone/>
              <a:defRPr sz="914"/>
            </a:lvl4pPr>
            <a:lvl5pPr marL="1672215" indent="0">
              <a:buNone/>
              <a:defRPr sz="914"/>
            </a:lvl5pPr>
            <a:lvl6pPr marL="2090269" indent="0">
              <a:buNone/>
              <a:defRPr sz="914"/>
            </a:lvl6pPr>
            <a:lvl7pPr marL="2508322" indent="0">
              <a:buNone/>
              <a:defRPr sz="914"/>
            </a:lvl7pPr>
            <a:lvl8pPr marL="2926377" indent="0">
              <a:buNone/>
              <a:defRPr sz="914"/>
            </a:lvl8pPr>
            <a:lvl9pPr marL="3344431" indent="0">
              <a:buNone/>
              <a:defRPr sz="91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D16F501-1612-4905-B8E7-76218274AF1F}" type="datetime1">
              <a:rPr lang="ja-JP" altLang="en-US" smtClean="0">
                <a:solidFill>
                  <a:prstClr val="black">
                    <a:tint val="75000"/>
                  </a:prstClr>
                </a:solidFill>
              </a:rPr>
              <a:t>2024/10/11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4364"/>
            <a:fld id="{048AE222-A27C-4C1B-A638-6BCA7D71312E}" type="slidenum">
              <a:rPr lang="ja-JP" altLang="en-US" smtClean="0">
                <a:solidFill>
                  <a:prstClr val="black"/>
                </a:solidFill>
              </a:rPr>
              <a:pPr defTabSz="824364"/>
              <a:t>‹#›</a:t>
            </a:fld>
            <a:endParaRPr lang="ja-JP" altLang="en-US">
              <a:solidFill>
                <a:prstClr val="black"/>
              </a:solidFill>
            </a:endParaRPr>
          </a:p>
        </p:txBody>
      </p:sp>
    </p:spTree>
    <p:extLst>
      <p:ext uri="{BB962C8B-B14F-4D97-AF65-F5344CB8AC3E}">
        <p14:creationId xmlns:p14="http://schemas.microsoft.com/office/powerpoint/2010/main" val="27806968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41" y="1825625"/>
            <a:ext cx="8543925" cy="43513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E5D1691-A8B1-49DE-A897-E49EAB3271C4}" type="datetime1">
              <a:rPr lang="ja-JP" altLang="en-US" smtClean="0">
                <a:solidFill>
                  <a:prstClr val="black">
                    <a:tint val="75000"/>
                  </a:prstClr>
                </a:solidFill>
              </a:rPr>
              <a:t>2024/10/11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4364"/>
            <a:fld id="{048AE222-A27C-4C1B-A638-6BCA7D71312E}" type="slidenum">
              <a:rPr lang="ja-JP" altLang="en-US" smtClean="0">
                <a:solidFill>
                  <a:prstClr val="black"/>
                </a:solidFill>
              </a:rPr>
              <a:pPr defTabSz="824364"/>
              <a:t>‹#›</a:t>
            </a:fld>
            <a:endParaRPr lang="ja-JP" altLang="en-US">
              <a:solidFill>
                <a:prstClr val="black"/>
              </a:solidFill>
            </a:endParaRPr>
          </a:p>
        </p:txBody>
      </p:sp>
    </p:spTree>
    <p:extLst>
      <p:ext uri="{BB962C8B-B14F-4D97-AF65-F5344CB8AC3E}">
        <p14:creationId xmlns:p14="http://schemas.microsoft.com/office/powerpoint/2010/main" val="2498330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61" y="4800601"/>
            <a:ext cx="5943600" cy="566738"/>
          </a:xfrm>
          <a:prstGeom prst="rect">
            <a:avLst/>
          </a:prstGeom>
        </p:spPr>
        <p:txBody>
          <a:bodyPr lIns="91430" tIns="45715" rIns="91430" bIns="45715"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61" y="612775"/>
            <a:ext cx="5943600" cy="4114800"/>
          </a:xfrm>
          <a:prstGeom prst="rect">
            <a:avLst/>
          </a:prstGeom>
        </p:spPr>
        <p:txBody>
          <a:bodyPr lIns="91430" tIns="45715" rIns="91430" bIns="45715"/>
          <a:lstStyle>
            <a:lvl1pPr marL="0" indent="0">
              <a:buNone/>
              <a:defRPr sz="3200"/>
            </a:lvl1pPr>
            <a:lvl2pPr marL="457148" indent="0">
              <a:buNone/>
              <a:defRPr sz="2800"/>
            </a:lvl2pPr>
            <a:lvl3pPr marL="914296" indent="0">
              <a:buNone/>
              <a:defRPr sz="2400"/>
            </a:lvl3pPr>
            <a:lvl4pPr marL="1371444" indent="0">
              <a:buNone/>
              <a:defRPr sz="2000"/>
            </a:lvl4pPr>
            <a:lvl5pPr marL="1828592" indent="0">
              <a:buNone/>
              <a:defRPr sz="2000"/>
            </a:lvl5pPr>
            <a:lvl6pPr marL="2285740" indent="0">
              <a:buNone/>
              <a:defRPr sz="2000"/>
            </a:lvl6pPr>
            <a:lvl7pPr marL="2742888" indent="0">
              <a:buNone/>
              <a:defRPr sz="2000"/>
            </a:lvl7pPr>
            <a:lvl8pPr marL="3200036" indent="0">
              <a:buNone/>
              <a:defRPr sz="2000"/>
            </a:lvl8pPr>
            <a:lvl9pPr marL="3657184"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61" y="5367339"/>
            <a:ext cx="5943600" cy="804862"/>
          </a:xfrm>
          <a:prstGeom prst="rect">
            <a:avLst/>
          </a:prstGeom>
        </p:spPr>
        <p:txBody>
          <a:bodyPr lIns="91430" tIns="45715" rIns="91430" bIns="45715"/>
          <a:lstStyle>
            <a:lvl1pPr marL="0" indent="0">
              <a:buNone/>
              <a:defRPr sz="1400"/>
            </a:lvl1pPr>
            <a:lvl2pPr marL="457148" indent="0">
              <a:buNone/>
              <a:defRPr sz="1200"/>
            </a:lvl2pPr>
            <a:lvl3pPr marL="914296" indent="0">
              <a:buNone/>
              <a:defRPr sz="1000"/>
            </a:lvl3pPr>
            <a:lvl4pPr marL="1371444" indent="0">
              <a:buNone/>
              <a:defRPr sz="900"/>
            </a:lvl4pPr>
            <a:lvl5pPr marL="1828592" indent="0">
              <a:buNone/>
              <a:defRPr sz="900"/>
            </a:lvl5pPr>
            <a:lvl6pPr marL="2285740" indent="0">
              <a:buNone/>
              <a:defRPr sz="900"/>
            </a:lvl6pPr>
            <a:lvl7pPr marL="2742888" indent="0">
              <a:buNone/>
              <a:defRPr sz="900"/>
            </a:lvl7pPr>
            <a:lvl8pPr marL="3200036" indent="0">
              <a:buNone/>
              <a:defRPr sz="900"/>
            </a:lvl8pPr>
            <a:lvl9pPr marL="3657184" indent="0">
              <a:buNone/>
              <a:defRPr sz="900"/>
            </a:lvl9pPr>
          </a:lstStyle>
          <a:p>
            <a:pPr lvl="0"/>
            <a:r>
              <a:rPr lang="ja-JP" altLang="en-US"/>
              <a:t>マスタ テキストの書式設定</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4"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41" y="365125"/>
            <a:ext cx="6284119" cy="58118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9D666AE-6AFC-4F1C-A8AB-1888BD082D0C}" type="datetime1">
              <a:rPr lang="ja-JP" altLang="en-US" smtClean="0">
                <a:solidFill>
                  <a:prstClr val="black">
                    <a:tint val="75000"/>
                  </a:prstClr>
                </a:solidFill>
              </a:rPr>
              <a:t>2024/10/11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4364"/>
            <a:fld id="{048AE222-A27C-4C1B-A638-6BCA7D71312E}" type="slidenum">
              <a:rPr lang="ja-JP" altLang="en-US" smtClean="0">
                <a:solidFill>
                  <a:prstClr val="black"/>
                </a:solidFill>
              </a:rPr>
              <a:pPr defTabSz="824364"/>
              <a:t>‹#›</a:t>
            </a:fld>
            <a:endParaRPr lang="ja-JP" altLang="en-US">
              <a:solidFill>
                <a:prstClr val="black"/>
              </a:solidFill>
            </a:endParaRPr>
          </a:p>
        </p:txBody>
      </p:sp>
    </p:spTree>
    <p:extLst>
      <p:ext uri="{BB962C8B-B14F-4D97-AF65-F5344CB8AC3E}">
        <p14:creationId xmlns:p14="http://schemas.microsoft.com/office/powerpoint/2010/main" val="17348301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C3D5C56B-91C6-492C-B6B7-02EC417DDEE2}" type="datetime1">
              <a:rPr lang="ja-JP" altLang="en-US" smtClean="0">
                <a:solidFill>
                  <a:prstClr val="black">
                    <a:tint val="75000"/>
                  </a:prstClr>
                </a:solidFill>
              </a:rPr>
              <a:t>2024/10/11</a:t>
            </a:fld>
            <a:endParaRPr lang="ja-JP" altLang="en-US">
              <a:solidFill>
                <a:prstClr val="black">
                  <a:tint val="75000"/>
                </a:prstClr>
              </a:solidFill>
            </a:endParaRPr>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ー 5"/>
          <p:cNvSpPr>
            <a:spLocks noGrp="1"/>
          </p:cNvSpPr>
          <p:nvPr>
            <p:ph type="sldNum" sz="quarter" idx="12"/>
          </p:nvPr>
        </p:nvSpPr>
        <p:spPr/>
        <p:txBody>
          <a:bodyPr/>
          <a:lstStyle>
            <a:lvl1pPr>
              <a:defRPr/>
            </a:lvl1pPr>
          </a:lstStyle>
          <a:p>
            <a:pPr>
              <a:defRPr/>
            </a:pPr>
            <a:fld id="{A68729F1-F860-4A05-A9C4-C4952041AA20}"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13756984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3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2855"/>
            <a:ext cx="8915400" cy="454062"/>
          </a:xfrm>
        </p:spPr>
        <p:txBody>
          <a:bodyPr>
            <a:noAutofit/>
          </a:bodyPr>
          <a:lstStyle>
            <a:lvl1pPr>
              <a:defRPr sz="2194">
                <a:latin typeface="HGP創英角ｺﾞｼｯｸUB" panose="020B0900000000000000" pitchFamily="50" charset="-128"/>
                <a:ea typeface="HGP創英角ｺﾞｼｯｸUB" panose="020B0900000000000000" pitchFamily="50" charset="-128"/>
              </a:defRPr>
            </a:lvl1pPr>
          </a:lstStyle>
          <a:p>
            <a:r>
              <a:rPr kumimoji="1" lang="ja-JP" altLang="en-US" dirty="0"/>
              <a:t>マスタ タイトルの書式設定</a:t>
            </a:r>
          </a:p>
        </p:txBody>
      </p:sp>
      <p:sp>
        <p:nvSpPr>
          <p:cNvPr id="7" name="正方形/長方形 6"/>
          <p:cNvSpPr/>
          <p:nvPr userDrawn="1"/>
        </p:nvSpPr>
        <p:spPr>
          <a:xfrm>
            <a:off x="108012" y="476672"/>
            <a:ext cx="9669524" cy="72008"/>
          </a:xfrm>
          <a:prstGeom prst="rect">
            <a:avLst/>
          </a:prstGeom>
          <a:solidFill>
            <a:schemeClr val="accent6">
              <a:lumMod val="75000"/>
            </a:schemeClr>
          </a:solidFill>
          <a:effectLst/>
        </p:spPr>
        <p:style>
          <a:lnRef idx="0">
            <a:schemeClr val="accent6"/>
          </a:lnRef>
          <a:fillRef idx="3">
            <a:schemeClr val="accent6"/>
          </a:fillRef>
          <a:effectRef idx="3">
            <a:schemeClr val="accent6"/>
          </a:effectRef>
          <a:fontRef idx="minor">
            <a:schemeClr val="lt1"/>
          </a:fontRef>
        </p:style>
        <p:txBody>
          <a:bodyPr anchor="ctr"/>
          <a:lstStyle>
            <a:defPPr>
              <a:defRPr lang="ja-JP"/>
            </a:defPPr>
            <a:lvl1pPr algn="l" rtl="0" fontAlgn="base">
              <a:spcBef>
                <a:spcPct val="0"/>
              </a:spcBef>
              <a:spcAft>
                <a:spcPct val="0"/>
              </a:spcAft>
              <a:defRPr kumimoji="1" sz="2000" kern="1200">
                <a:solidFill>
                  <a:schemeClr val="lt1"/>
                </a:solidFill>
                <a:latin typeface="+mn-lt"/>
                <a:ea typeface="+mn-ea"/>
                <a:cs typeface="+mn-cs"/>
              </a:defRPr>
            </a:lvl1pPr>
            <a:lvl2pPr marL="457200" algn="l" rtl="0" fontAlgn="base">
              <a:spcBef>
                <a:spcPct val="0"/>
              </a:spcBef>
              <a:spcAft>
                <a:spcPct val="0"/>
              </a:spcAft>
              <a:defRPr kumimoji="1" sz="2000" kern="1200">
                <a:solidFill>
                  <a:schemeClr val="lt1"/>
                </a:solidFill>
                <a:latin typeface="+mn-lt"/>
                <a:ea typeface="+mn-ea"/>
                <a:cs typeface="+mn-cs"/>
              </a:defRPr>
            </a:lvl2pPr>
            <a:lvl3pPr marL="914400" algn="l" rtl="0" fontAlgn="base">
              <a:spcBef>
                <a:spcPct val="0"/>
              </a:spcBef>
              <a:spcAft>
                <a:spcPct val="0"/>
              </a:spcAft>
              <a:defRPr kumimoji="1" sz="2000" kern="1200">
                <a:solidFill>
                  <a:schemeClr val="lt1"/>
                </a:solidFill>
                <a:latin typeface="+mn-lt"/>
                <a:ea typeface="+mn-ea"/>
                <a:cs typeface="+mn-cs"/>
              </a:defRPr>
            </a:lvl3pPr>
            <a:lvl4pPr marL="1371600" algn="l" rtl="0" fontAlgn="base">
              <a:spcBef>
                <a:spcPct val="0"/>
              </a:spcBef>
              <a:spcAft>
                <a:spcPct val="0"/>
              </a:spcAft>
              <a:defRPr kumimoji="1" sz="2000" kern="1200">
                <a:solidFill>
                  <a:schemeClr val="lt1"/>
                </a:solidFill>
                <a:latin typeface="+mn-lt"/>
                <a:ea typeface="+mn-ea"/>
                <a:cs typeface="+mn-cs"/>
              </a:defRPr>
            </a:lvl4pPr>
            <a:lvl5pPr marL="1828800" algn="l" rtl="0" fontAlgn="base">
              <a:spcBef>
                <a:spcPct val="0"/>
              </a:spcBef>
              <a:spcAft>
                <a:spcPct val="0"/>
              </a:spcAft>
              <a:defRPr kumimoji="1" sz="2000" kern="1200">
                <a:solidFill>
                  <a:schemeClr val="lt1"/>
                </a:solidFill>
                <a:latin typeface="+mn-lt"/>
                <a:ea typeface="+mn-ea"/>
                <a:cs typeface="+mn-cs"/>
              </a:defRPr>
            </a:lvl5pPr>
            <a:lvl6pPr marL="2286000" algn="l" defTabSz="914400" rtl="0" eaLnBrk="1" latinLnBrk="0" hangingPunct="1">
              <a:defRPr kumimoji="1" sz="2000" kern="1200">
                <a:solidFill>
                  <a:schemeClr val="lt1"/>
                </a:solidFill>
                <a:latin typeface="+mn-lt"/>
                <a:ea typeface="+mn-ea"/>
                <a:cs typeface="+mn-cs"/>
              </a:defRPr>
            </a:lvl6pPr>
            <a:lvl7pPr marL="2743200" algn="l" defTabSz="914400" rtl="0" eaLnBrk="1" latinLnBrk="0" hangingPunct="1">
              <a:defRPr kumimoji="1" sz="2000" kern="1200">
                <a:solidFill>
                  <a:schemeClr val="lt1"/>
                </a:solidFill>
                <a:latin typeface="+mn-lt"/>
                <a:ea typeface="+mn-ea"/>
                <a:cs typeface="+mn-cs"/>
              </a:defRPr>
            </a:lvl7pPr>
            <a:lvl8pPr marL="3200400" algn="l" defTabSz="914400" rtl="0" eaLnBrk="1" latinLnBrk="0" hangingPunct="1">
              <a:defRPr kumimoji="1" sz="2000" kern="1200">
                <a:solidFill>
                  <a:schemeClr val="lt1"/>
                </a:solidFill>
                <a:latin typeface="+mn-lt"/>
                <a:ea typeface="+mn-ea"/>
                <a:cs typeface="+mn-cs"/>
              </a:defRPr>
            </a:lvl8pPr>
            <a:lvl9pPr marL="3657600" algn="l" defTabSz="914400" rtl="0" eaLnBrk="1" latinLnBrk="0" hangingPunct="1">
              <a:defRPr kumimoji="1" sz="2000" kern="1200">
                <a:solidFill>
                  <a:schemeClr val="lt1"/>
                </a:solidFill>
                <a:latin typeface="+mn-lt"/>
                <a:ea typeface="+mn-ea"/>
                <a:cs typeface="+mn-cs"/>
              </a:defRPr>
            </a:lvl9pPr>
          </a:lstStyle>
          <a:p>
            <a:pPr algn="ctr">
              <a:defRPr/>
            </a:pPr>
            <a:endParaRPr lang="ja-JP" altLang="en-US" sz="1829">
              <a:solidFill>
                <a:prstClr val="white"/>
              </a:solidFill>
            </a:endParaRPr>
          </a:p>
        </p:txBody>
      </p:sp>
    </p:spTree>
    <p:extLst>
      <p:ext uri="{BB962C8B-B14F-4D97-AF65-F5344CB8AC3E}">
        <p14:creationId xmlns:p14="http://schemas.microsoft.com/office/powerpoint/2010/main" val="23414370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6"/>
          <p:cNvSpPr>
            <a:spLocks noGrp="1"/>
          </p:cNvSpPr>
          <p:nvPr>
            <p:ph type="sldNum" sz="quarter" idx="7"/>
          </p:nvPr>
        </p:nvSpPr>
        <p:spPr>
          <a:xfrm>
            <a:off x="7132320" y="6377945"/>
            <a:ext cx="2278380" cy="257285"/>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100557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sz="1759"/>
            </a:lvl1pPr>
          </a:lstStyle>
          <a:p>
            <a:fld id="{2B6B15A9-BD66-4A17-A294-206FF81E6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80773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1"/>
            <a:ext cx="8915400" cy="418058"/>
          </a:xfrm>
        </p:spPr>
        <p:txBody>
          <a:bodyPr>
            <a:normAutofit/>
          </a:bodyPr>
          <a:lstStyle>
            <a:lvl1pPr>
              <a:defRPr sz="1759">
                <a:latin typeface="ＤＨＰ特太ゴシック体" panose="020B0500000000000000" pitchFamily="50" charset="-128"/>
                <a:ea typeface="ＤＨＰ特太ゴシック体" panose="020B0500000000000000" pitchFamily="50" charset="-128"/>
              </a:defRPr>
            </a:lvl1p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a:xfrm>
            <a:off x="7582356" y="6492880"/>
            <a:ext cx="2311400" cy="365125"/>
          </a:xfrm>
        </p:spPr>
        <p:txBody>
          <a:bodyPr/>
          <a:lstStyle>
            <a:lvl1pPr>
              <a:defRPr sz="1407">
                <a:solidFill>
                  <a:schemeClr val="tx1"/>
                </a:solidFill>
                <a:latin typeface="ＭＳ Ｐゴシック" panose="020B0600070205080204" pitchFamily="50" charset="-128"/>
                <a:ea typeface="ＭＳ Ｐゴシック" panose="020B0600070205080204" pitchFamily="50" charset="-128"/>
              </a:defRPr>
            </a:lvl1pPr>
          </a:lstStyle>
          <a:p>
            <a:fld id="{2B6B15A9-BD66-4A17-A294-206FF81E6B7C}" type="slidenum">
              <a:rPr lang="ja-JP" altLang="en-US" smtClean="0"/>
              <a:pPr/>
              <a:t>‹#›</a:t>
            </a:fld>
            <a:endParaRPr lang="ja-JP" altLang="en-US"/>
          </a:p>
        </p:txBody>
      </p:sp>
      <p:cxnSp>
        <p:nvCxnSpPr>
          <p:cNvPr id="6" name="直線コネクタ 7"/>
          <p:cNvCxnSpPr>
            <a:cxnSpLocks noChangeShapeType="1"/>
          </p:cNvCxnSpPr>
          <p:nvPr userDrawn="1"/>
        </p:nvCxnSpPr>
        <p:spPr bwMode="auto">
          <a:xfrm>
            <a:off x="5" y="418058"/>
            <a:ext cx="9905999" cy="0"/>
          </a:xfrm>
          <a:prstGeom prst="line">
            <a:avLst/>
          </a:prstGeom>
          <a:noFill/>
          <a:ln w="57150" cmpd="thinThick" algn="ctr">
            <a:solidFill>
              <a:srgbClr val="FF9966"/>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17779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72.xml"/><Relationship Id="rId1"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12.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95.xml"/><Relationship Id="rId1"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theme" Target="../theme/theme6.xml"/><Relationship Id="rId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7.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5" Type="http://schemas.openxmlformats.org/officeDocument/2006/relationships/theme" Target="../theme/theme8.xml"/><Relationship Id="rId4"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9.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916" r:id="rId1"/>
    <p:sldLayoutId id="2147485917" r:id="rId2"/>
    <p:sldLayoutId id="2147485918" r:id="rId3"/>
    <p:sldLayoutId id="2147485919" r:id="rId4"/>
    <p:sldLayoutId id="2147485920" r:id="rId5"/>
    <p:sldLayoutId id="2147485921" r:id="rId6"/>
    <p:sldLayoutId id="2147485922" r:id="rId7"/>
    <p:sldLayoutId id="2147485923" r:id="rId8"/>
    <p:sldLayoutId id="2147485924" r:id="rId9"/>
    <p:sldLayoutId id="2147485925" r:id="rId10"/>
    <p:sldLayoutId id="2147485926" r:id="rId11"/>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ＭＳ 明朝" pitchFamily="17" charset="-128"/>
          <a:cs typeface="Times New Roman" pitchFamily="18" charset="0"/>
        </a:defRPr>
      </a:lvl2pPr>
      <a:lvl3pPr algn="ctr" rtl="0" eaLnBrk="0" fontAlgn="base" hangingPunct="0">
        <a:spcBef>
          <a:spcPct val="0"/>
        </a:spcBef>
        <a:spcAft>
          <a:spcPct val="0"/>
        </a:spcAft>
        <a:defRPr kumimoji="1" sz="4400">
          <a:solidFill>
            <a:schemeClr val="tx2"/>
          </a:solidFill>
          <a:latin typeface="ＭＳ 明朝" pitchFamily="17" charset="-128"/>
          <a:cs typeface="Times New Roman" pitchFamily="18" charset="0"/>
        </a:defRPr>
      </a:lvl3pPr>
      <a:lvl4pPr algn="ctr" rtl="0" eaLnBrk="0" fontAlgn="base" hangingPunct="0">
        <a:spcBef>
          <a:spcPct val="0"/>
        </a:spcBef>
        <a:spcAft>
          <a:spcPct val="0"/>
        </a:spcAft>
        <a:defRPr kumimoji="1" sz="4400">
          <a:solidFill>
            <a:schemeClr val="tx2"/>
          </a:solidFill>
          <a:latin typeface="ＭＳ 明朝" pitchFamily="17" charset="-128"/>
          <a:cs typeface="Times New Roman" pitchFamily="18" charset="0"/>
        </a:defRPr>
      </a:lvl4pPr>
      <a:lvl5pPr algn="ctr" rtl="0" eaLnBrk="0" fontAlgn="base" hangingPunct="0">
        <a:spcBef>
          <a:spcPct val="0"/>
        </a:spcBef>
        <a:spcAft>
          <a:spcPct val="0"/>
        </a:spcAft>
        <a:defRPr kumimoji="1" sz="4400">
          <a:solidFill>
            <a:schemeClr val="tx2"/>
          </a:solidFill>
          <a:latin typeface="ＭＳ 明朝" pitchFamily="17" charset="-128"/>
          <a:cs typeface="Times New Roman" pitchFamily="18" charset="0"/>
        </a:defRPr>
      </a:lvl5pPr>
      <a:lvl6pPr marL="457148" algn="ctr" rtl="0" fontAlgn="base">
        <a:spcBef>
          <a:spcPct val="0"/>
        </a:spcBef>
        <a:spcAft>
          <a:spcPct val="0"/>
        </a:spcAft>
        <a:defRPr kumimoji="1" sz="4400">
          <a:solidFill>
            <a:schemeClr val="tx2"/>
          </a:solidFill>
          <a:latin typeface="ＭＳ 明朝" pitchFamily="17" charset="-128"/>
          <a:cs typeface="Times New Roman" pitchFamily="18" charset="0"/>
        </a:defRPr>
      </a:lvl6pPr>
      <a:lvl7pPr marL="914296" algn="ctr" rtl="0" fontAlgn="base">
        <a:spcBef>
          <a:spcPct val="0"/>
        </a:spcBef>
        <a:spcAft>
          <a:spcPct val="0"/>
        </a:spcAft>
        <a:defRPr kumimoji="1" sz="4400">
          <a:solidFill>
            <a:schemeClr val="tx2"/>
          </a:solidFill>
          <a:latin typeface="ＭＳ 明朝" pitchFamily="17" charset="-128"/>
          <a:cs typeface="Times New Roman" pitchFamily="18" charset="0"/>
        </a:defRPr>
      </a:lvl7pPr>
      <a:lvl8pPr marL="1371444" algn="ctr" rtl="0" fontAlgn="base">
        <a:spcBef>
          <a:spcPct val="0"/>
        </a:spcBef>
        <a:spcAft>
          <a:spcPct val="0"/>
        </a:spcAft>
        <a:defRPr kumimoji="1" sz="4400">
          <a:solidFill>
            <a:schemeClr val="tx2"/>
          </a:solidFill>
          <a:latin typeface="ＭＳ 明朝" pitchFamily="17" charset="-128"/>
          <a:cs typeface="Times New Roman" pitchFamily="18" charset="0"/>
        </a:defRPr>
      </a:lvl8pPr>
      <a:lvl9pPr marL="1828592" algn="ctr" rtl="0" fontAlgn="base">
        <a:spcBef>
          <a:spcPct val="0"/>
        </a:spcBef>
        <a:spcAft>
          <a:spcPct val="0"/>
        </a:spcAft>
        <a:defRPr kumimoji="1" sz="4400">
          <a:solidFill>
            <a:schemeClr val="tx2"/>
          </a:solidFill>
          <a:latin typeface="ＭＳ 明朝" pitchFamily="17" charset="-128"/>
          <a:cs typeface="Times New Roman" pitchFamily="18" charset="0"/>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kumimoji="1" sz="2800">
          <a:solidFill>
            <a:schemeClr val="tx1"/>
          </a:solidFill>
          <a:latin typeface="+mn-lt"/>
          <a:cs typeface="+mn-cs"/>
        </a:defRPr>
      </a:lvl2pPr>
      <a:lvl3pPr marL="1141413" indent="-227013" algn="l" rtl="0" eaLnBrk="0" fontAlgn="base" hangingPunct="0">
        <a:spcBef>
          <a:spcPct val="20000"/>
        </a:spcBef>
        <a:spcAft>
          <a:spcPct val="0"/>
        </a:spcAft>
        <a:buChar char="•"/>
        <a:defRPr kumimoji="1" sz="2400">
          <a:solidFill>
            <a:schemeClr val="tx1"/>
          </a:solidFill>
          <a:latin typeface="+mn-lt"/>
          <a:cs typeface="+mn-cs"/>
        </a:defRPr>
      </a:lvl3pPr>
      <a:lvl4pPr marL="1598613" indent="-227013" algn="l" rtl="0" eaLnBrk="0" fontAlgn="base" hangingPunct="0">
        <a:spcBef>
          <a:spcPct val="20000"/>
        </a:spcBef>
        <a:spcAft>
          <a:spcPct val="0"/>
        </a:spcAft>
        <a:buChar char="–"/>
        <a:defRPr kumimoji="1" sz="2000">
          <a:solidFill>
            <a:schemeClr val="tx1"/>
          </a:solidFill>
          <a:latin typeface="+mn-lt"/>
          <a:cs typeface="+mn-cs"/>
        </a:defRPr>
      </a:lvl4pPr>
      <a:lvl5pPr marL="2055813" indent="-227013" algn="l" rtl="0" eaLnBrk="0" fontAlgn="base" hangingPunct="0">
        <a:spcBef>
          <a:spcPct val="20000"/>
        </a:spcBef>
        <a:spcAft>
          <a:spcPct val="0"/>
        </a:spcAft>
        <a:buChar char="»"/>
        <a:defRPr kumimoji="1" sz="2000">
          <a:solidFill>
            <a:schemeClr val="tx1"/>
          </a:solidFill>
          <a:latin typeface="+mn-lt"/>
          <a:cs typeface="+mn-cs"/>
        </a:defRPr>
      </a:lvl5pPr>
      <a:lvl6pPr marL="2514314" indent="-228574" algn="l" rtl="0" fontAlgn="base">
        <a:spcBef>
          <a:spcPct val="20000"/>
        </a:spcBef>
        <a:spcAft>
          <a:spcPct val="0"/>
        </a:spcAft>
        <a:buChar char="»"/>
        <a:defRPr kumimoji="1" sz="2000">
          <a:solidFill>
            <a:schemeClr val="tx1"/>
          </a:solidFill>
          <a:latin typeface="+mn-lt"/>
          <a:cs typeface="+mn-cs"/>
        </a:defRPr>
      </a:lvl6pPr>
      <a:lvl7pPr marL="2971462" indent="-228574" algn="l" rtl="0" fontAlgn="base">
        <a:spcBef>
          <a:spcPct val="20000"/>
        </a:spcBef>
        <a:spcAft>
          <a:spcPct val="0"/>
        </a:spcAft>
        <a:buChar char="»"/>
        <a:defRPr kumimoji="1" sz="2000">
          <a:solidFill>
            <a:schemeClr val="tx1"/>
          </a:solidFill>
          <a:latin typeface="+mn-lt"/>
          <a:cs typeface="+mn-cs"/>
        </a:defRPr>
      </a:lvl7pPr>
      <a:lvl8pPr marL="3428610" indent="-228574" algn="l" rtl="0" fontAlgn="base">
        <a:spcBef>
          <a:spcPct val="20000"/>
        </a:spcBef>
        <a:spcAft>
          <a:spcPct val="0"/>
        </a:spcAft>
        <a:buChar char="»"/>
        <a:defRPr kumimoji="1" sz="2000">
          <a:solidFill>
            <a:schemeClr val="tx1"/>
          </a:solidFill>
          <a:latin typeface="+mn-lt"/>
          <a:cs typeface="+mn-cs"/>
        </a:defRPr>
      </a:lvl8pPr>
      <a:lvl9pPr marL="3885758" indent="-228574" algn="l" rtl="0" fontAlgn="base">
        <a:spcBef>
          <a:spcPct val="20000"/>
        </a:spcBef>
        <a:spcAft>
          <a:spcPct val="0"/>
        </a:spcAft>
        <a:buChar char="»"/>
        <a:defRPr kumimoji="1" sz="2000">
          <a:solidFill>
            <a:schemeClr val="tx1"/>
          </a:solidFill>
          <a:latin typeface="+mn-lt"/>
          <a:cs typeface="+mn-cs"/>
        </a:defRPr>
      </a:lvl9pPr>
    </p:bodyStyle>
    <p:otherStyle>
      <a:defPPr>
        <a:defRPr lang="ja-JP"/>
      </a:defPPr>
      <a:lvl1pPr marL="0" algn="l" defTabSz="914296" rtl="0" eaLnBrk="1" latinLnBrk="0" hangingPunct="1">
        <a:defRPr kumimoji="1" sz="1800" kern="1200">
          <a:solidFill>
            <a:schemeClr val="tx1"/>
          </a:solidFill>
          <a:latin typeface="+mn-lt"/>
          <a:ea typeface="+mn-ea"/>
          <a:cs typeface="+mn-cs"/>
        </a:defRPr>
      </a:lvl1pPr>
      <a:lvl2pPr marL="457148" algn="l" defTabSz="914296" rtl="0" eaLnBrk="1" latinLnBrk="0" hangingPunct="1">
        <a:defRPr kumimoji="1" sz="1800" kern="1200">
          <a:solidFill>
            <a:schemeClr val="tx1"/>
          </a:solidFill>
          <a:latin typeface="+mn-lt"/>
          <a:ea typeface="+mn-ea"/>
          <a:cs typeface="+mn-cs"/>
        </a:defRPr>
      </a:lvl2pPr>
      <a:lvl3pPr marL="914296" algn="l" defTabSz="914296" rtl="0" eaLnBrk="1" latinLnBrk="0" hangingPunct="1">
        <a:defRPr kumimoji="1" sz="1800" kern="1200">
          <a:solidFill>
            <a:schemeClr val="tx1"/>
          </a:solidFill>
          <a:latin typeface="+mn-lt"/>
          <a:ea typeface="+mn-ea"/>
          <a:cs typeface="+mn-cs"/>
        </a:defRPr>
      </a:lvl3pPr>
      <a:lvl4pPr marL="1371444" algn="l" defTabSz="914296" rtl="0" eaLnBrk="1" latinLnBrk="0" hangingPunct="1">
        <a:defRPr kumimoji="1" sz="1800" kern="1200">
          <a:solidFill>
            <a:schemeClr val="tx1"/>
          </a:solidFill>
          <a:latin typeface="+mn-lt"/>
          <a:ea typeface="+mn-ea"/>
          <a:cs typeface="+mn-cs"/>
        </a:defRPr>
      </a:lvl4pPr>
      <a:lvl5pPr marL="1828592" algn="l" defTabSz="914296" rtl="0" eaLnBrk="1" latinLnBrk="0" hangingPunct="1">
        <a:defRPr kumimoji="1" sz="1800" kern="1200">
          <a:solidFill>
            <a:schemeClr val="tx1"/>
          </a:solidFill>
          <a:latin typeface="+mn-lt"/>
          <a:ea typeface="+mn-ea"/>
          <a:cs typeface="+mn-cs"/>
        </a:defRPr>
      </a:lvl5pPr>
      <a:lvl6pPr marL="2285740" algn="l" defTabSz="914296" rtl="0" eaLnBrk="1" latinLnBrk="0" hangingPunct="1">
        <a:defRPr kumimoji="1" sz="1800" kern="1200">
          <a:solidFill>
            <a:schemeClr val="tx1"/>
          </a:solidFill>
          <a:latin typeface="+mn-lt"/>
          <a:ea typeface="+mn-ea"/>
          <a:cs typeface="+mn-cs"/>
        </a:defRPr>
      </a:lvl6pPr>
      <a:lvl7pPr marL="2742888" algn="l" defTabSz="914296" rtl="0" eaLnBrk="1" latinLnBrk="0" hangingPunct="1">
        <a:defRPr kumimoji="1" sz="1800" kern="1200">
          <a:solidFill>
            <a:schemeClr val="tx1"/>
          </a:solidFill>
          <a:latin typeface="+mn-lt"/>
          <a:ea typeface="+mn-ea"/>
          <a:cs typeface="+mn-cs"/>
        </a:defRPr>
      </a:lvl7pPr>
      <a:lvl8pPr marL="3200036" algn="l" defTabSz="914296" rtl="0" eaLnBrk="1" latinLnBrk="0" hangingPunct="1">
        <a:defRPr kumimoji="1" sz="1800" kern="1200">
          <a:solidFill>
            <a:schemeClr val="tx1"/>
          </a:solidFill>
          <a:latin typeface="+mn-lt"/>
          <a:ea typeface="+mn-ea"/>
          <a:cs typeface="+mn-cs"/>
        </a:defRPr>
      </a:lvl8pPr>
      <a:lvl9pPr marL="3657184" algn="l" defTabSz="914296"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3" y="274638"/>
            <a:ext cx="8915400" cy="1143000"/>
          </a:xfrm>
          <a:prstGeom prst="rect">
            <a:avLst/>
          </a:prstGeom>
        </p:spPr>
        <p:txBody>
          <a:bodyPr vert="horz" lIns="91411" tIns="45705" rIns="91411" bIns="45705"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3" y="1600205"/>
            <a:ext cx="8915400" cy="4525963"/>
          </a:xfrm>
          <a:prstGeom prst="rect">
            <a:avLst/>
          </a:prstGeom>
        </p:spPr>
        <p:txBody>
          <a:bodyPr vert="horz" lIns="91411" tIns="45705" rIns="91411" bIns="45705"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3"/>
            <a:ext cx="2311400" cy="365125"/>
          </a:xfrm>
          <a:prstGeom prst="rect">
            <a:avLst/>
          </a:prstGeom>
        </p:spPr>
        <p:txBody>
          <a:bodyPr vert="horz" lIns="91411" tIns="45705" rIns="91411" bIns="45705" rtlCol="0" anchor="ctr"/>
          <a:lstStyle>
            <a:lvl1pPr algn="l">
              <a:defRPr sz="1143">
                <a:solidFill>
                  <a:schemeClr val="tx1">
                    <a:tint val="75000"/>
                  </a:schemeClr>
                </a:solidFill>
              </a:defRPr>
            </a:lvl1pPr>
          </a:lstStyle>
          <a:p>
            <a:pPr defTabSz="870598"/>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384551" y="6356353"/>
            <a:ext cx="3136900" cy="365125"/>
          </a:xfrm>
          <a:prstGeom prst="rect">
            <a:avLst/>
          </a:prstGeom>
        </p:spPr>
        <p:txBody>
          <a:bodyPr vert="horz" lIns="91411" tIns="45705" rIns="91411" bIns="45705" rtlCol="0" anchor="ctr"/>
          <a:lstStyle>
            <a:lvl1pPr algn="ctr">
              <a:defRPr sz="1143">
                <a:solidFill>
                  <a:schemeClr val="tx1">
                    <a:tint val="75000"/>
                  </a:schemeClr>
                </a:solidFill>
              </a:defRPr>
            </a:lvl1pPr>
          </a:lstStyle>
          <a:p>
            <a:pPr defTabSz="870598"/>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7099303" y="6356353"/>
            <a:ext cx="2311400" cy="365125"/>
          </a:xfrm>
          <a:prstGeom prst="rect">
            <a:avLst/>
          </a:prstGeom>
        </p:spPr>
        <p:txBody>
          <a:bodyPr vert="horz" lIns="91411" tIns="45705" rIns="91411" bIns="45705" rtlCol="0" anchor="ctr"/>
          <a:lstStyle>
            <a:lvl1pPr algn="r">
              <a:defRPr sz="1143">
                <a:solidFill>
                  <a:schemeClr val="tx1">
                    <a:tint val="75000"/>
                  </a:schemeClr>
                </a:solidFill>
              </a:defRPr>
            </a:lvl1pPr>
          </a:lstStyle>
          <a:p>
            <a:pPr defTabSz="870598"/>
            <a:fld id="{24DDE44F-7F92-47E0-BD41-7FC7DE2E3163}" type="slidenum">
              <a:rPr lang="ja-JP" altLang="en-US" smtClean="0">
                <a:solidFill>
                  <a:prstClr val="black">
                    <a:tint val="75000"/>
                  </a:prstClr>
                </a:solidFill>
              </a:rPr>
              <a:pPr defTabSz="870598"/>
              <a:t>‹#›</a:t>
            </a:fld>
            <a:endParaRPr lang="ja-JP" altLang="en-US">
              <a:solidFill>
                <a:prstClr val="black">
                  <a:tint val="75000"/>
                </a:prstClr>
              </a:solidFill>
            </a:endParaRPr>
          </a:p>
        </p:txBody>
      </p:sp>
    </p:spTree>
    <p:extLst>
      <p:ext uri="{BB962C8B-B14F-4D97-AF65-F5344CB8AC3E}">
        <p14:creationId xmlns:p14="http://schemas.microsoft.com/office/powerpoint/2010/main" val="2251298556"/>
      </p:ext>
    </p:extLst>
  </p:cSld>
  <p:clrMap bg1="lt1" tx1="dk1" bg2="lt2" tx2="dk2" accent1="accent1" accent2="accent2" accent3="accent3" accent4="accent4" accent5="accent5" accent6="accent6" hlink="hlink" folHlink="folHlink"/>
  <p:sldLayoutIdLst>
    <p:sldLayoutId id="2147486152" r:id="rId1"/>
    <p:sldLayoutId id="2147486153" r:id="rId2"/>
  </p:sldLayoutIdLst>
  <p:hf hdr="0" ftr="0" dt="0"/>
  <p:txStyles>
    <p:titleStyle>
      <a:lvl1pPr algn="ctr" defTabSz="870598" rtl="0" eaLnBrk="1" latinLnBrk="0" hangingPunct="1">
        <a:spcBef>
          <a:spcPct val="0"/>
        </a:spcBef>
        <a:buNone/>
        <a:defRPr kumimoji="1" sz="4191" kern="1200">
          <a:solidFill>
            <a:schemeClr val="tx1"/>
          </a:solidFill>
          <a:latin typeface="+mj-lt"/>
          <a:ea typeface="+mj-ea"/>
          <a:cs typeface="+mj-cs"/>
        </a:defRPr>
      </a:lvl1pPr>
    </p:titleStyle>
    <p:bodyStyle>
      <a:lvl1pPr marL="326475" indent="-326475" algn="l" defTabSz="870598" rtl="0" eaLnBrk="1" latinLnBrk="0" hangingPunct="1">
        <a:spcBef>
          <a:spcPct val="20000"/>
        </a:spcBef>
        <a:buFont typeface="Arial" pitchFamily="34" charset="0"/>
        <a:buChar char="•"/>
        <a:defRPr kumimoji="1" sz="3048" kern="1200">
          <a:solidFill>
            <a:schemeClr val="tx1"/>
          </a:solidFill>
          <a:latin typeface="+mn-lt"/>
          <a:ea typeface="+mn-ea"/>
          <a:cs typeface="+mn-cs"/>
        </a:defRPr>
      </a:lvl1pPr>
      <a:lvl2pPr marL="707362" indent="-272063" algn="l" defTabSz="870598" rtl="0" eaLnBrk="1" latinLnBrk="0" hangingPunct="1">
        <a:spcBef>
          <a:spcPct val="20000"/>
        </a:spcBef>
        <a:buFont typeface="Arial" pitchFamily="34" charset="0"/>
        <a:buChar char="–"/>
        <a:defRPr kumimoji="1" sz="2667" kern="1200">
          <a:solidFill>
            <a:schemeClr val="tx1"/>
          </a:solidFill>
          <a:latin typeface="+mn-lt"/>
          <a:ea typeface="+mn-ea"/>
          <a:cs typeface="+mn-cs"/>
        </a:defRPr>
      </a:lvl2pPr>
      <a:lvl3pPr marL="1088250" indent="-217649" algn="l" defTabSz="870598" rtl="0" eaLnBrk="1" latinLnBrk="0" hangingPunct="1">
        <a:spcBef>
          <a:spcPct val="20000"/>
        </a:spcBef>
        <a:buFont typeface="Arial" pitchFamily="34" charset="0"/>
        <a:buChar char="•"/>
        <a:defRPr kumimoji="1" sz="2286" kern="1200">
          <a:solidFill>
            <a:schemeClr val="tx1"/>
          </a:solidFill>
          <a:latin typeface="+mn-lt"/>
          <a:ea typeface="+mn-ea"/>
          <a:cs typeface="+mn-cs"/>
        </a:defRPr>
      </a:lvl3pPr>
      <a:lvl4pPr marL="1523550" indent="-217649" algn="l" defTabSz="870598" rtl="0" eaLnBrk="1" latinLnBrk="0" hangingPunct="1">
        <a:spcBef>
          <a:spcPct val="20000"/>
        </a:spcBef>
        <a:buFont typeface="Arial" pitchFamily="34" charset="0"/>
        <a:buChar char="–"/>
        <a:defRPr kumimoji="1" sz="1905" kern="1200">
          <a:solidFill>
            <a:schemeClr val="tx1"/>
          </a:solidFill>
          <a:latin typeface="+mn-lt"/>
          <a:ea typeface="+mn-ea"/>
          <a:cs typeface="+mn-cs"/>
        </a:defRPr>
      </a:lvl4pPr>
      <a:lvl5pPr marL="1958851" indent="-217649" algn="l" defTabSz="870598" rtl="0" eaLnBrk="1" latinLnBrk="0" hangingPunct="1">
        <a:spcBef>
          <a:spcPct val="20000"/>
        </a:spcBef>
        <a:buFont typeface="Arial" pitchFamily="34" charset="0"/>
        <a:buChar char="»"/>
        <a:defRPr kumimoji="1" sz="1905" kern="1200">
          <a:solidFill>
            <a:schemeClr val="tx1"/>
          </a:solidFill>
          <a:latin typeface="+mn-lt"/>
          <a:ea typeface="+mn-ea"/>
          <a:cs typeface="+mn-cs"/>
        </a:defRPr>
      </a:lvl5pPr>
      <a:lvl6pPr marL="2394150" indent="-217649" algn="l" defTabSz="870598" rtl="0" eaLnBrk="1" latinLnBrk="0" hangingPunct="1">
        <a:spcBef>
          <a:spcPct val="20000"/>
        </a:spcBef>
        <a:buFont typeface="Arial" pitchFamily="34" charset="0"/>
        <a:buChar char="•"/>
        <a:defRPr kumimoji="1" sz="1905" kern="1200">
          <a:solidFill>
            <a:schemeClr val="tx1"/>
          </a:solidFill>
          <a:latin typeface="+mn-lt"/>
          <a:ea typeface="+mn-ea"/>
          <a:cs typeface="+mn-cs"/>
        </a:defRPr>
      </a:lvl6pPr>
      <a:lvl7pPr marL="2829450" indent="-217649" algn="l" defTabSz="870598" rtl="0" eaLnBrk="1" latinLnBrk="0" hangingPunct="1">
        <a:spcBef>
          <a:spcPct val="20000"/>
        </a:spcBef>
        <a:buFont typeface="Arial" pitchFamily="34" charset="0"/>
        <a:buChar char="•"/>
        <a:defRPr kumimoji="1" sz="1905" kern="1200">
          <a:solidFill>
            <a:schemeClr val="tx1"/>
          </a:solidFill>
          <a:latin typeface="+mn-lt"/>
          <a:ea typeface="+mn-ea"/>
          <a:cs typeface="+mn-cs"/>
        </a:defRPr>
      </a:lvl7pPr>
      <a:lvl8pPr marL="3264750" indent="-217649" algn="l" defTabSz="870598" rtl="0" eaLnBrk="1" latinLnBrk="0" hangingPunct="1">
        <a:spcBef>
          <a:spcPct val="20000"/>
        </a:spcBef>
        <a:buFont typeface="Arial" pitchFamily="34" charset="0"/>
        <a:buChar char="•"/>
        <a:defRPr kumimoji="1" sz="1905" kern="1200">
          <a:solidFill>
            <a:schemeClr val="tx1"/>
          </a:solidFill>
          <a:latin typeface="+mn-lt"/>
          <a:ea typeface="+mn-ea"/>
          <a:cs typeface="+mn-cs"/>
        </a:defRPr>
      </a:lvl8pPr>
      <a:lvl9pPr marL="3700048" indent="-217649" algn="l" defTabSz="870598" rtl="0" eaLnBrk="1" latinLnBrk="0" hangingPunct="1">
        <a:spcBef>
          <a:spcPct val="20000"/>
        </a:spcBef>
        <a:buFont typeface="Arial" pitchFamily="34" charset="0"/>
        <a:buChar char="•"/>
        <a:defRPr kumimoji="1" sz="1905" kern="1200">
          <a:solidFill>
            <a:schemeClr val="tx1"/>
          </a:solidFill>
          <a:latin typeface="+mn-lt"/>
          <a:ea typeface="+mn-ea"/>
          <a:cs typeface="+mn-cs"/>
        </a:defRPr>
      </a:lvl9pPr>
    </p:bodyStyle>
    <p:otherStyle>
      <a:defPPr>
        <a:defRPr lang="ja-JP"/>
      </a:defPPr>
      <a:lvl1pPr marL="0" algn="l" defTabSz="870598" rtl="0" eaLnBrk="1" latinLnBrk="0" hangingPunct="1">
        <a:defRPr kumimoji="1" sz="1714" kern="1200">
          <a:solidFill>
            <a:schemeClr val="tx1"/>
          </a:solidFill>
          <a:latin typeface="+mn-lt"/>
          <a:ea typeface="+mn-ea"/>
          <a:cs typeface="+mn-cs"/>
        </a:defRPr>
      </a:lvl1pPr>
      <a:lvl2pPr marL="435300" algn="l" defTabSz="870598" rtl="0" eaLnBrk="1" latinLnBrk="0" hangingPunct="1">
        <a:defRPr kumimoji="1" sz="1714" kern="1200">
          <a:solidFill>
            <a:schemeClr val="tx1"/>
          </a:solidFill>
          <a:latin typeface="+mn-lt"/>
          <a:ea typeface="+mn-ea"/>
          <a:cs typeface="+mn-cs"/>
        </a:defRPr>
      </a:lvl2pPr>
      <a:lvl3pPr marL="870598" algn="l" defTabSz="870598" rtl="0" eaLnBrk="1" latinLnBrk="0" hangingPunct="1">
        <a:defRPr kumimoji="1" sz="1714" kern="1200">
          <a:solidFill>
            <a:schemeClr val="tx1"/>
          </a:solidFill>
          <a:latin typeface="+mn-lt"/>
          <a:ea typeface="+mn-ea"/>
          <a:cs typeface="+mn-cs"/>
        </a:defRPr>
      </a:lvl3pPr>
      <a:lvl4pPr marL="1305899" algn="l" defTabSz="870598" rtl="0" eaLnBrk="1" latinLnBrk="0" hangingPunct="1">
        <a:defRPr kumimoji="1" sz="1714" kern="1200">
          <a:solidFill>
            <a:schemeClr val="tx1"/>
          </a:solidFill>
          <a:latin typeface="+mn-lt"/>
          <a:ea typeface="+mn-ea"/>
          <a:cs typeface="+mn-cs"/>
        </a:defRPr>
      </a:lvl4pPr>
      <a:lvl5pPr marL="1741201" algn="l" defTabSz="870598" rtl="0" eaLnBrk="1" latinLnBrk="0" hangingPunct="1">
        <a:defRPr kumimoji="1" sz="1714" kern="1200">
          <a:solidFill>
            <a:schemeClr val="tx1"/>
          </a:solidFill>
          <a:latin typeface="+mn-lt"/>
          <a:ea typeface="+mn-ea"/>
          <a:cs typeface="+mn-cs"/>
        </a:defRPr>
      </a:lvl5pPr>
      <a:lvl6pPr marL="2176500" algn="l" defTabSz="870598" rtl="0" eaLnBrk="1" latinLnBrk="0" hangingPunct="1">
        <a:defRPr kumimoji="1" sz="1714" kern="1200">
          <a:solidFill>
            <a:schemeClr val="tx1"/>
          </a:solidFill>
          <a:latin typeface="+mn-lt"/>
          <a:ea typeface="+mn-ea"/>
          <a:cs typeface="+mn-cs"/>
        </a:defRPr>
      </a:lvl6pPr>
      <a:lvl7pPr marL="2611799" algn="l" defTabSz="870598" rtl="0" eaLnBrk="1" latinLnBrk="0" hangingPunct="1">
        <a:defRPr kumimoji="1" sz="1714" kern="1200">
          <a:solidFill>
            <a:schemeClr val="tx1"/>
          </a:solidFill>
          <a:latin typeface="+mn-lt"/>
          <a:ea typeface="+mn-ea"/>
          <a:cs typeface="+mn-cs"/>
        </a:defRPr>
      </a:lvl7pPr>
      <a:lvl8pPr marL="3047099" algn="l" defTabSz="870598" rtl="0" eaLnBrk="1" latinLnBrk="0" hangingPunct="1">
        <a:defRPr kumimoji="1" sz="1714" kern="1200">
          <a:solidFill>
            <a:schemeClr val="tx1"/>
          </a:solidFill>
          <a:latin typeface="+mn-lt"/>
          <a:ea typeface="+mn-ea"/>
          <a:cs typeface="+mn-cs"/>
        </a:defRPr>
      </a:lvl8pPr>
      <a:lvl9pPr marL="3482399" algn="l" defTabSz="870598" rtl="0" eaLnBrk="1" latinLnBrk="0" hangingPunct="1">
        <a:defRPr kumimoji="1" sz="1714"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977F55-20BD-4BF1-B22D-08A065E327C7}" type="slidenum">
              <a:rPr kumimoji="1" lang="ja-JP" altLang="en-US" smtClean="0"/>
              <a:t>‹#›</a:t>
            </a:fld>
            <a:endParaRPr kumimoji="1" lang="ja-JP" altLang="en-US"/>
          </a:p>
        </p:txBody>
      </p:sp>
    </p:spTree>
    <p:extLst>
      <p:ext uri="{BB962C8B-B14F-4D97-AF65-F5344CB8AC3E}">
        <p14:creationId xmlns:p14="http://schemas.microsoft.com/office/powerpoint/2010/main" val="299486907"/>
      </p:ext>
    </p:extLst>
  </p:cSld>
  <p:clrMap bg1="lt1" tx1="dk1" bg2="lt2" tx2="dk2" accent1="accent1" accent2="accent2" accent3="accent3" accent4="accent4" accent5="accent5" accent6="accent6" hlink="hlink" folHlink="folHlink"/>
  <p:sldLayoutIdLst>
    <p:sldLayoutId id="2147486155" r:id="rId1"/>
    <p:sldLayoutId id="2147486156" r:id="rId2"/>
    <p:sldLayoutId id="2147486157" r:id="rId3"/>
    <p:sldLayoutId id="2147486158" r:id="rId4"/>
    <p:sldLayoutId id="2147486159" r:id="rId5"/>
    <p:sldLayoutId id="2147486160" r:id="rId6"/>
    <p:sldLayoutId id="2147486161" r:id="rId7"/>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41" y="4"/>
            <a:ext cx="8543925" cy="43954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4" name="Date Placeholder 3"/>
          <p:cNvSpPr>
            <a:spLocks noGrp="1"/>
          </p:cNvSpPr>
          <p:nvPr>
            <p:ph type="dt" sz="half" idx="2"/>
          </p:nvPr>
        </p:nvSpPr>
        <p:spPr>
          <a:xfrm>
            <a:off x="0" y="-44940"/>
            <a:ext cx="2228850" cy="365125"/>
          </a:xfrm>
          <a:prstGeom prst="rect">
            <a:avLst/>
          </a:prstGeom>
        </p:spPr>
        <p:txBody>
          <a:bodyPr vert="horz" lIns="91440" tIns="45720" rIns="91440" bIns="45720" rtlCol="0" anchor="ctr"/>
          <a:lstStyle>
            <a:lvl1pPr algn="l">
              <a:defRPr sz="1098">
                <a:solidFill>
                  <a:schemeClr val="tx1">
                    <a:tint val="75000"/>
                  </a:schemeClr>
                </a:solidFill>
              </a:defRPr>
            </a:lvl1pPr>
          </a:lstStyle>
          <a:p>
            <a:fld id="{2D5BE2B3-5361-4538-ABF6-1C4FC8336A71}" type="datetime1">
              <a:rPr lang="ja-JP" altLang="en-US" smtClean="0">
                <a:solidFill>
                  <a:prstClr val="black">
                    <a:tint val="75000"/>
                  </a:prstClr>
                </a:solidFill>
                <a:ea typeface="ＭＳ Ｐゴシック" panose="020B0600070205080204" pitchFamily="50" charset="-128"/>
              </a:rPr>
              <a:t>2024/10/11</a:t>
            </a:fld>
            <a:endParaRPr lang="ja-JP" altLang="en-US">
              <a:solidFill>
                <a:prstClr val="black">
                  <a:tint val="75000"/>
                </a:prstClr>
              </a:solidFill>
              <a:ea typeface="ＭＳ Ｐゴシック" panose="020B0600070205080204" pitchFamily="50" charset="-128"/>
            </a:endParaRPr>
          </a:p>
        </p:txBody>
      </p:sp>
      <p:sp>
        <p:nvSpPr>
          <p:cNvPr id="5" name="Footer Placeholder 4"/>
          <p:cNvSpPr>
            <a:spLocks noGrp="1"/>
          </p:cNvSpPr>
          <p:nvPr>
            <p:ph type="ftr" sz="quarter" idx="3"/>
          </p:nvPr>
        </p:nvSpPr>
        <p:spPr>
          <a:xfrm>
            <a:off x="3281366" y="6356355"/>
            <a:ext cx="3343275" cy="365125"/>
          </a:xfrm>
          <a:prstGeom prst="rect">
            <a:avLst/>
          </a:prstGeom>
        </p:spPr>
        <p:txBody>
          <a:bodyPr vert="horz" lIns="91440" tIns="45720" rIns="91440" bIns="45720" rtlCol="0" anchor="ctr"/>
          <a:lstStyle>
            <a:lvl1pPr algn="ctr">
              <a:defRPr sz="1098">
                <a:solidFill>
                  <a:schemeClr val="tx1">
                    <a:tint val="75000"/>
                  </a:schemeClr>
                </a:solidFill>
              </a:defRPr>
            </a:lvl1pPr>
          </a:lstStyle>
          <a:p>
            <a:endParaRPr lang="ja-JP" altLang="en-US">
              <a:solidFill>
                <a:prstClr val="black">
                  <a:tint val="75000"/>
                </a:prstClr>
              </a:solidFill>
              <a:ea typeface="ＭＳ Ｐゴシック" panose="020B0600070205080204" pitchFamily="50" charset="-128"/>
            </a:endParaRPr>
          </a:p>
        </p:txBody>
      </p:sp>
      <p:sp>
        <p:nvSpPr>
          <p:cNvPr id="6" name="Slide Number Placeholder 5"/>
          <p:cNvSpPr>
            <a:spLocks noGrp="1"/>
          </p:cNvSpPr>
          <p:nvPr>
            <p:ph type="sldNum" sz="quarter" idx="4"/>
          </p:nvPr>
        </p:nvSpPr>
        <p:spPr>
          <a:xfrm>
            <a:off x="7677151" y="6492879"/>
            <a:ext cx="2228850" cy="365125"/>
          </a:xfrm>
          <a:prstGeom prst="rect">
            <a:avLst/>
          </a:prstGeom>
        </p:spPr>
        <p:txBody>
          <a:bodyPr vert="horz" lIns="91440" tIns="45720" rIns="91440" bIns="45720" rtlCol="0" anchor="ctr"/>
          <a:lstStyle>
            <a:lvl1pPr algn="r">
              <a:defRPr sz="1280">
                <a:solidFill>
                  <a:schemeClr val="tx1"/>
                </a:solidFill>
                <a:latin typeface="Arial" panose="020B0604020202020204" pitchFamily="34" charset="0"/>
                <a:ea typeface="ＤＨＰ特太ゴシック体" panose="020B0500000000000000" pitchFamily="50" charset="-128"/>
                <a:cs typeface="Arial" panose="020B0604020202020204" pitchFamily="34" charset="0"/>
              </a:defRPr>
            </a:lvl1pPr>
          </a:lstStyle>
          <a:p>
            <a:fld id="{BDDEF4D0-0A7B-4F48-AE33-40925C4D92A6}" type="slidenum">
              <a:rPr lang="ja-JP" altLang="en-US" smtClean="0">
                <a:solidFill>
                  <a:prstClr val="black"/>
                </a:solidFill>
              </a:rPr>
              <a:pPr/>
              <a:t>‹#›</a:t>
            </a:fld>
            <a:endParaRPr lang="ja-JP" altLang="en-US" dirty="0">
              <a:solidFill>
                <a:prstClr val="black"/>
              </a:solidFill>
            </a:endParaRPr>
          </a:p>
        </p:txBody>
      </p:sp>
      <p:cxnSp>
        <p:nvCxnSpPr>
          <p:cNvPr id="7" name="直線コネクタ 6"/>
          <p:cNvCxnSpPr/>
          <p:nvPr/>
        </p:nvCxnSpPr>
        <p:spPr>
          <a:xfrm>
            <a:off x="1" y="388372"/>
            <a:ext cx="9906000" cy="0"/>
          </a:xfrm>
          <a:prstGeom prst="line">
            <a:avLst/>
          </a:prstGeom>
          <a:ln w="63500" cmpd="thickThi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694777"/>
      </p:ext>
    </p:extLst>
  </p:cSld>
  <p:clrMap bg1="lt1" tx1="dk1" bg2="lt2" tx2="dk2" accent1="accent1" accent2="accent2" accent3="accent3" accent4="accent4" accent5="accent5" accent6="accent6" hlink="hlink" folHlink="folHlink"/>
  <p:sldLayoutIdLst>
    <p:sldLayoutId id="2147486175" r:id="rId1"/>
    <p:sldLayoutId id="2147486176" r:id="rId2"/>
    <p:sldLayoutId id="2147486177" r:id="rId3"/>
    <p:sldLayoutId id="2147486178" r:id="rId4"/>
    <p:sldLayoutId id="2147486179" r:id="rId5"/>
    <p:sldLayoutId id="2147486180" r:id="rId6"/>
    <p:sldLayoutId id="2147486181" r:id="rId7"/>
    <p:sldLayoutId id="2147486182" r:id="rId8"/>
    <p:sldLayoutId id="2147486183" r:id="rId9"/>
    <p:sldLayoutId id="2147486184" r:id="rId10"/>
    <p:sldLayoutId id="2147486185" r:id="rId11"/>
    <p:sldLayoutId id="2147486186" r:id="rId12"/>
    <p:sldLayoutId id="2147486187" r:id="rId13"/>
    <p:sldLayoutId id="2147486188" r:id="rId14"/>
  </p:sldLayoutIdLst>
  <p:hf sldNum="0" hdr="0" ftr="0" dt="0"/>
  <p:txStyles>
    <p:titleStyle>
      <a:lvl1pPr algn="ctr" defTabSz="836107" rtl="0" eaLnBrk="1" latinLnBrk="0" hangingPunct="1">
        <a:lnSpc>
          <a:spcPct val="90000"/>
        </a:lnSpc>
        <a:spcBef>
          <a:spcPct val="0"/>
        </a:spcBef>
        <a:buNone/>
        <a:defRPr kumimoji="1" sz="1646" kern="1200">
          <a:solidFill>
            <a:schemeClr val="tx1"/>
          </a:solidFill>
          <a:latin typeface="ＤＨＰ特太ゴシック体" panose="020B0500000000000000" pitchFamily="50" charset="-128"/>
          <a:ea typeface="ＤＨＰ特太ゴシック体" panose="020B0500000000000000" pitchFamily="50" charset="-128"/>
          <a:cs typeface="+mj-cs"/>
        </a:defRPr>
      </a:lvl1pPr>
    </p:titleStyle>
    <p:bodyStyle>
      <a:lvl1pPr marL="209028" indent="-209028" algn="l" defTabSz="836107" rtl="0" eaLnBrk="1" latinLnBrk="0" hangingPunct="1">
        <a:lnSpc>
          <a:spcPct val="90000"/>
        </a:lnSpc>
        <a:spcBef>
          <a:spcPts val="914"/>
        </a:spcBef>
        <a:buFont typeface="Arial" panose="020B0604020202020204" pitchFamily="34" charset="0"/>
        <a:buChar char="•"/>
        <a:defRPr kumimoji="1" sz="2560" kern="1200">
          <a:solidFill>
            <a:schemeClr val="tx1"/>
          </a:solidFill>
          <a:latin typeface="+mn-lt"/>
          <a:ea typeface="+mn-ea"/>
          <a:cs typeface="+mn-cs"/>
        </a:defRPr>
      </a:lvl1pPr>
      <a:lvl2pPr marL="627081" indent="-209028" algn="l" defTabSz="836107" rtl="0" eaLnBrk="1" latinLnBrk="0" hangingPunct="1">
        <a:lnSpc>
          <a:spcPct val="90000"/>
        </a:lnSpc>
        <a:spcBef>
          <a:spcPts val="457"/>
        </a:spcBef>
        <a:buFont typeface="Arial" panose="020B0604020202020204" pitchFamily="34" charset="0"/>
        <a:buChar char="•"/>
        <a:defRPr kumimoji="1" sz="2194" kern="1200">
          <a:solidFill>
            <a:schemeClr val="tx1"/>
          </a:solidFill>
          <a:latin typeface="+mn-lt"/>
          <a:ea typeface="+mn-ea"/>
          <a:cs typeface="+mn-cs"/>
        </a:defRPr>
      </a:lvl2pPr>
      <a:lvl3pPr marL="1045135" indent="-209028" algn="l" defTabSz="836107" rtl="0" eaLnBrk="1" latinLnBrk="0" hangingPunct="1">
        <a:lnSpc>
          <a:spcPct val="90000"/>
        </a:lnSpc>
        <a:spcBef>
          <a:spcPts val="457"/>
        </a:spcBef>
        <a:buFont typeface="Arial" panose="020B0604020202020204" pitchFamily="34" charset="0"/>
        <a:buChar char="•"/>
        <a:defRPr kumimoji="1" sz="1829" kern="1200">
          <a:solidFill>
            <a:schemeClr val="tx1"/>
          </a:solidFill>
          <a:latin typeface="+mn-lt"/>
          <a:ea typeface="+mn-ea"/>
          <a:cs typeface="+mn-cs"/>
        </a:defRPr>
      </a:lvl3pPr>
      <a:lvl4pPr marL="1463188" indent="-209028" algn="l" defTabSz="836107" rtl="0" eaLnBrk="1" latinLnBrk="0" hangingPunct="1">
        <a:lnSpc>
          <a:spcPct val="90000"/>
        </a:lnSpc>
        <a:spcBef>
          <a:spcPts val="457"/>
        </a:spcBef>
        <a:buFont typeface="Arial" panose="020B0604020202020204" pitchFamily="34" charset="0"/>
        <a:buChar char="•"/>
        <a:defRPr kumimoji="1" sz="1646" kern="1200">
          <a:solidFill>
            <a:schemeClr val="tx1"/>
          </a:solidFill>
          <a:latin typeface="+mn-lt"/>
          <a:ea typeface="+mn-ea"/>
          <a:cs typeface="+mn-cs"/>
        </a:defRPr>
      </a:lvl4pPr>
      <a:lvl5pPr marL="1881243" indent="-209028" algn="l" defTabSz="836107" rtl="0" eaLnBrk="1" latinLnBrk="0" hangingPunct="1">
        <a:lnSpc>
          <a:spcPct val="90000"/>
        </a:lnSpc>
        <a:spcBef>
          <a:spcPts val="457"/>
        </a:spcBef>
        <a:buFont typeface="Arial" panose="020B0604020202020204" pitchFamily="34" charset="0"/>
        <a:buChar char="•"/>
        <a:defRPr kumimoji="1" sz="1646" kern="1200">
          <a:solidFill>
            <a:schemeClr val="tx1"/>
          </a:solidFill>
          <a:latin typeface="+mn-lt"/>
          <a:ea typeface="+mn-ea"/>
          <a:cs typeface="+mn-cs"/>
        </a:defRPr>
      </a:lvl5pPr>
      <a:lvl6pPr marL="2299295" indent="-209028" algn="l" defTabSz="836107" rtl="0" eaLnBrk="1" latinLnBrk="0" hangingPunct="1">
        <a:lnSpc>
          <a:spcPct val="90000"/>
        </a:lnSpc>
        <a:spcBef>
          <a:spcPts val="457"/>
        </a:spcBef>
        <a:buFont typeface="Arial" panose="020B0604020202020204" pitchFamily="34" charset="0"/>
        <a:buChar char="•"/>
        <a:defRPr kumimoji="1" sz="1646" kern="1200">
          <a:solidFill>
            <a:schemeClr val="tx1"/>
          </a:solidFill>
          <a:latin typeface="+mn-lt"/>
          <a:ea typeface="+mn-ea"/>
          <a:cs typeface="+mn-cs"/>
        </a:defRPr>
      </a:lvl6pPr>
      <a:lvl7pPr marL="2717350" indent="-209028" algn="l" defTabSz="836107" rtl="0" eaLnBrk="1" latinLnBrk="0" hangingPunct="1">
        <a:lnSpc>
          <a:spcPct val="90000"/>
        </a:lnSpc>
        <a:spcBef>
          <a:spcPts val="457"/>
        </a:spcBef>
        <a:buFont typeface="Arial" panose="020B0604020202020204" pitchFamily="34" charset="0"/>
        <a:buChar char="•"/>
        <a:defRPr kumimoji="1" sz="1646" kern="1200">
          <a:solidFill>
            <a:schemeClr val="tx1"/>
          </a:solidFill>
          <a:latin typeface="+mn-lt"/>
          <a:ea typeface="+mn-ea"/>
          <a:cs typeface="+mn-cs"/>
        </a:defRPr>
      </a:lvl7pPr>
      <a:lvl8pPr marL="3135403" indent="-209028" algn="l" defTabSz="836107" rtl="0" eaLnBrk="1" latinLnBrk="0" hangingPunct="1">
        <a:lnSpc>
          <a:spcPct val="90000"/>
        </a:lnSpc>
        <a:spcBef>
          <a:spcPts val="457"/>
        </a:spcBef>
        <a:buFont typeface="Arial" panose="020B0604020202020204" pitchFamily="34" charset="0"/>
        <a:buChar char="•"/>
        <a:defRPr kumimoji="1" sz="1646" kern="1200">
          <a:solidFill>
            <a:schemeClr val="tx1"/>
          </a:solidFill>
          <a:latin typeface="+mn-lt"/>
          <a:ea typeface="+mn-ea"/>
          <a:cs typeface="+mn-cs"/>
        </a:defRPr>
      </a:lvl8pPr>
      <a:lvl9pPr marL="3553458" indent="-209028" algn="l" defTabSz="836107" rtl="0" eaLnBrk="1" latinLnBrk="0" hangingPunct="1">
        <a:lnSpc>
          <a:spcPct val="90000"/>
        </a:lnSpc>
        <a:spcBef>
          <a:spcPts val="457"/>
        </a:spcBef>
        <a:buFont typeface="Arial" panose="020B0604020202020204" pitchFamily="34" charset="0"/>
        <a:buChar char="•"/>
        <a:defRPr kumimoji="1" sz="1646" kern="1200">
          <a:solidFill>
            <a:schemeClr val="tx1"/>
          </a:solidFill>
          <a:latin typeface="+mn-lt"/>
          <a:ea typeface="+mn-ea"/>
          <a:cs typeface="+mn-cs"/>
        </a:defRPr>
      </a:lvl9pPr>
    </p:bodyStyle>
    <p:otherStyle>
      <a:defPPr>
        <a:defRPr lang="en-US"/>
      </a:defPPr>
      <a:lvl1pPr marL="0" algn="l" defTabSz="836107" rtl="0" eaLnBrk="1" latinLnBrk="0" hangingPunct="1">
        <a:defRPr kumimoji="1" sz="1646" kern="1200">
          <a:solidFill>
            <a:schemeClr val="tx1"/>
          </a:solidFill>
          <a:latin typeface="+mn-lt"/>
          <a:ea typeface="+mn-ea"/>
          <a:cs typeface="+mn-cs"/>
        </a:defRPr>
      </a:lvl1pPr>
      <a:lvl2pPr marL="418054" algn="l" defTabSz="836107" rtl="0" eaLnBrk="1" latinLnBrk="0" hangingPunct="1">
        <a:defRPr kumimoji="1" sz="1646" kern="1200">
          <a:solidFill>
            <a:schemeClr val="tx1"/>
          </a:solidFill>
          <a:latin typeface="+mn-lt"/>
          <a:ea typeface="+mn-ea"/>
          <a:cs typeface="+mn-cs"/>
        </a:defRPr>
      </a:lvl2pPr>
      <a:lvl3pPr marL="836107" algn="l" defTabSz="836107" rtl="0" eaLnBrk="1" latinLnBrk="0" hangingPunct="1">
        <a:defRPr kumimoji="1" sz="1646" kern="1200">
          <a:solidFill>
            <a:schemeClr val="tx1"/>
          </a:solidFill>
          <a:latin typeface="+mn-lt"/>
          <a:ea typeface="+mn-ea"/>
          <a:cs typeface="+mn-cs"/>
        </a:defRPr>
      </a:lvl3pPr>
      <a:lvl4pPr marL="1254162" algn="l" defTabSz="836107" rtl="0" eaLnBrk="1" latinLnBrk="0" hangingPunct="1">
        <a:defRPr kumimoji="1" sz="1646" kern="1200">
          <a:solidFill>
            <a:schemeClr val="tx1"/>
          </a:solidFill>
          <a:latin typeface="+mn-lt"/>
          <a:ea typeface="+mn-ea"/>
          <a:cs typeface="+mn-cs"/>
        </a:defRPr>
      </a:lvl4pPr>
      <a:lvl5pPr marL="1672215" algn="l" defTabSz="836107" rtl="0" eaLnBrk="1" latinLnBrk="0" hangingPunct="1">
        <a:defRPr kumimoji="1" sz="1646" kern="1200">
          <a:solidFill>
            <a:schemeClr val="tx1"/>
          </a:solidFill>
          <a:latin typeface="+mn-lt"/>
          <a:ea typeface="+mn-ea"/>
          <a:cs typeface="+mn-cs"/>
        </a:defRPr>
      </a:lvl5pPr>
      <a:lvl6pPr marL="2090269" algn="l" defTabSz="836107" rtl="0" eaLnBrk="1" latinLnBrk="0" hangingPunct="1">
        <a:defRPr kumimoji="1" sz="1646" kern="1200">
          <a:solidFill>
            <a:schemeClr val="tx1"/>
          </a:solidFill>
          <a:latin typeface="+mn-lt"/>
          <a:ea typeface="+mn-ea"/>
          <a:cs typeface="+mn-cs"/>
        </a:defRPr>
      </a:lvl6pPr>
      <a:lvl7pPr marL="2508322" algn="l" defTabSz="836107" rtl="0" eaLnBrk="1" latinLnBrk="0" hangingPunct="1">
        <a:defRPr kumimoji="1" sz="1646" kern="1200">
          <a:solidFill>
            <a:schemeClr val="tx1"/>
          </a:solidFill>
          <a:latin typeface="+mn-lt"/>
          <a:ea typeface="+mn-ea"/>
          <a:cs typeface="+mn-cs"/>
        </a:defRPr>
      </a:lvl7pPr>
      <a:lvl8pPr marL="2926377" algn="l" defTabSz="836107" rtl="0" eaLnBrk="1" latinLnBrk="0" hangingPunct="1">
        <a:defRPr kumimoji="1" sz="1646" kern="1200">
          <a:solidFill>
            <a:schemeClr val="tx1"/>
          </a:solidFill>
          <a:latin typeface="+mn-lt"/>
          <a:ea typeface="+mn-ea"/>
          <a:cs typeface="+mn-cs"/>
        </a:defRPr>
      </a:lvl8pPr>
      <a:lvl9pPr marL="3344431" algn="l" defTabSz="836107" rtl="0" eaLnBrk="1" latinLnBrk="0" hangingPunct="1">
        <a:defRPr kumimoji="1" sz="1646"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3" y="274638"/>
            <a:ext cx="8915400" cy="1143000"/>
          </a:xfrm>
          <a:prstGeom prst="rect">
            <a:avLst/>
          </a:prstGeom>
        </p:spPr>
        <p:txBody>
          <a:bodyPr vert="horz" lIns="91411" tIns="45705" rIns="91411" bIns="45705"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3" y="1600206"/>
            <a:ext cx="8915400" cy="4525963"/>
          </a:xfrm>
          <a:prstGeom prst="rect">
            <a:avLst/>
          </a:prstGeom>
        </p:spPr>
        <p:txBody>
          <a:bodyPr vert="horz" lIns="91411" tIns="45705" rIns="91411" bIns="45705"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5"/>
            <a:ext cx="2311400" cy="365125"/>
          </a:xfrm>
          <a:prstGeom prst="rect">
            <a:avLst/>
          </a:prstGeom>
        </p:spPr>
        <p:txBody>
          <a:bodyPr vert="horz" lIns="91411" tIns="45705" rIns="91411" bIns="45705" rtlCol="0" anchor="ctr"/>
          <a:lstStyle>
            <a:lvl1pPr algn="l">
              <a:defRPr sz="1055">
                <a:solidFill>
                  <a:schemeClr val="tx1">
                    <a:tint val="75000"/>
                  </a:schemeClr>
                </a:solidFill>
              </a:defRPr>
            </a:lvl1pPr>
          </a:lstStyle>
          <a:p>
            <a:pPr defTabSz="803649"/>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384551" y="6356355"/>
            <a:ext cx="3136900" cy="365125"/>
          </a:xfrm>
          <a:prstGeom prst="rect">
            <a:avLst/>
          </a:prstGeom>
        </p:spPr>
        <p:txBody>
          <a:bodyPr vert="horz" lIns="91411" tIns="45705" rIns="91411" bIns="45705" rtlCol="0" anchor="ctr"/>
          <a:lstStyle>
            <a:lvl1pPr algn="ctr">
              <a:defRPr sz="1055">
                <a:solidFill>
                  <a:schemeClr val="tx1">
                    <a:tint val="75000"/>
                  </a:schemeClr>
                </a:solidFill>
              </a:defRPr>
            </a:lvl1pPr>
          </a:lstStyle>
          <a:p>
            <a:pPr defTabSz="803649"/>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7099303" y="6356355"/>
            <a:ext cx="2311400" cy="365125"/>
          </a:xfrm>
          <a:prstGeom prst="rect">
            <a:avLst/>
          </a:prstGeom>
        </p:spPr>
        <p:txBody>
          <a:bodyPr vert="horz" lIns="91411" tIns="45705" rIns="91411" bIns="45705" rtlCol="0" anchor="ctr"/>
          <a:lstStyle>
            <a:lvl1pPr algn="r">
              <a:defRPr sz="1055">
                <a:solidFill>
                  <a:schemeClr val="tx1">
                    <a:tint val="75000"/>
                  </a:schemeClr>
                </a:solidFill>
              </a:defRPr>
            </a:lvl1pPr>
          </a:lstStyle>
          <a:p>
            <a:pPr defTabSz="803649"/>
            <a:fld id="{24DDE44F-7F92-47E0-BD41-7FC7DE2E3163}" type="slidenum">
              <a:rPr lang="ja-JP" altLang="en-US" smtClean="0">
                <a:solidFill>
                  <a:prstClr val="black">
                    <a:tint val="75000"/>
                  </a:prstClr>
                </a:solidFill>
              </a:rPr>
              <a:pPr defTabSz="803649"/>
              <a:t>‹#›</a:t>
            </a:fld>
            <a:endParaRPr lang="ja-JP" altLang="en-US">
              <a:solidFill>
                <a:prstClr val="black">
                  <a:tint val="75000"/>
                </a:prstClr>
              </a:solidFill>
            </a:endParaRPr>
          </a:p>
        </p:txBody>
      </p:sp>
    </p:spTree>
    <p:extLst>
      <p:ext uri="{BB962C8B-B14F-4D97-AF65-F5344CB8AC3E}">
        <p14:creationId xmlns:p14="http://schemas.microsoft.com/office/powerpoint/2010/main" val="2057248724"/>
      </p:ext>
    </p:extLst>
  </p:cSld>
  <p:clrMap bg1="lt1" tx1="dk1" bg2="lt2" tx2="dk2" accent1="accent1" accent2="accent2" accent3="accent3" accent4="accent4" accent5="accent5" accent6="accent6" hlink="hlink" folHlink="folHlink"/>
  <p:sldLayoutIdLst>
    <p:sldLayoutId id="2147486214" r:id="rId1"/>
    <p:sldLayoutId id="2147486215" r:id="rId2"/>
  </p:sldLayoutIdLst>
  <p:hf hdr="0" ftr="0" dt="0"/>
  <p:txStyles>
    <p:titleStyle>
      <a:lvl1pPr algn="ctr" defTabSz="803649" rtl="0" eaLnBrk="1" latinLnBrk="0" hangingPunct="1">
        <a:spcBef>
          <a:spcPct val="0"/>
        </a:spcBef>
        <a:buNone/>
        <a:defRPr kumimoji="1" sz="3869" kern="1200">
          <a:solidFill>
            <a:schemeClr val="tx1"/>
          </a:solidFill>
          <a:latin typeface="+mj-lt"/>
          <a:ea typeface="+mj-ea"/>
          <a:cs typeface="+mj-cs"/>
        </a:defRPr>
      </a:lvl1pPr>
    </p:titleStyle>
    <p:bodyStyle>
      <a:lvl1pPr marL="301369" indent="-301369" algn="l" defTabSz="803649" rtl="0" eaLnBrk="1" latinLnBrk="0" hangingPunct="1">
        <a:spcBef>
          <a:spcPct val="20000"/>
        </a:spcBef>
        <a:buFont typeface="Arial" pitchFamily="34" charset="0"/>
        <a:buChar char="•"/>
        <a:defRPr kumimoji="1" sz="2814" kern="1200">
          <a:solidFill>
            <a:schemeClr val="tx1"/>
          </a:solidFill>
          <a:latin typeface="+mn-lt"/>
          <a:ea typeface="+mn-ea"/>
          <a:cs typeface="+mn-cs"/>
        </a:defRPr>
      </a:lvl1pPr>
      <a:lvl2pPr marL="652966" indent="-251141" algn="l" defTabSz="803649" rtl="0" eaLnBrk="1" latinLnBrk="0" hangingPunct="1">
        <a:spcBef>
          <a:spcPct val="20000"/>
        </a:spcBef>
        <a:buFont typeface="Arial" pitchFamily="34" charset="0"/>
        <a:buChar char="–"/>
        <a:defRPr kumimoji="1" sz="2462" kern="1200">
          <a:solidFill>
            <a:schemeClr val="tx1"/>
          </a:solidFill>
          <a:latin typeface="+mn-lt"/>
          <a:ea typeface="+mn-ea"/>
          <a:cs typeface="+mn-cs"/>
        </a:defRPr>
      </a:lvl2pPr>
      <a:lvl3pPr marL="1004564" indent="-200912" algn="l" defTabSz="803649" rtl="0" eaLnBrk="1" latinLnBrk="0" hangingPunct="1">
        <a:spcBef>
          <a:spcPct val="20000"/>
        </a:spcBef>
        <a:buFont typeface="Arial" pitchFamily="34" charset="0"/>
        <a:buChar char="•"/>
        <a:defRPr kumimoji="1" sz="2110" kern="1200">
          <a:solidFill>
            <a:schemeClr val="tx1"/>
          </a:solidFill>
          <a:latin typeface="+mn-lt"/>
          <a:ea typeface="+mn-ea"/>
          <a:cs typeface="+mn-cs"/>
        </a:defRPr>
      </a:lvl3pPr>
      <a:lvl4pPr marL="1406389" indent="-200912" algn="l" defTabSz="803649" rtl="0" eaLnBrk="1" latinLnBrk="0" hangingPunct="1">
        <a:spcBef>
          <a:spcPct val="20000"/>
        </a:spcBef>
        <a:buFont typeface="Arial" pitchFamily="34" charset="0"/>
        <a:buChar char="–"/>
        <a:defRPr kumimoji="1" sz="1759" kern="1200">
          <a:solidFill>
            <a:schemeClr val="tx1"/>
          </a:solidFill>
          <a:latin typeface="+mn-lt"/>
          <a:ea typeface="+mn-ea"/>
          <a:cs typeface="+mn-cs"/>
        </a:defRPr>
      </a:lvl4pPr>
      <a:lvl5pPr marL="1808215" indent="-200912" algn="l" defTabSz="803649" rtl="0" eaLnBrk="1" latinLnBrk="0" hangingPunct="1">
        <a:spcBef>
          <a:spcPct val="20000"/>
        </a:spcBef>
        <a:buFont typeface="Arial" pitchFamily="34" charset="0"/>
        <a:buChar char="»"/>
        <a:defRPr kumimoji="1" sz="1759" kern="1200">
          <a:solidFill>
            <a:schemeClr val="tx1"/>
          </a:solidFill>
          <a:latin typeface="+mn-lt"/>
          <a:ea typeface="+mn-ea"/>
          <a:cs typeface="+mn-cs"/>
        </a:defRPr>
      </a:lvl5pPr>
      <a:lvl6pPr marL="2210040" indent="-200912" algn="l" defTabSz="803649" rtl="0" eaLnBrk="1" latinLnBrk="0" hangingPunct="1">
        <a:spcBef>
          <a:spcPct val="20000"/>
        </a:spcBef>
        <a:buFont typeface="Arial" pitchFamily="34" charset="0"/>
        <a:buChar char="•"/>
        <a:defRPr kumimoji="1" sz="1759" kern="1200">
          <a:solidFill>
            <a:schemeClr val="tx1"/>
          </a:solidFill>
          <a:latin typeface="+mn-lt"/>
          <a:ea typeface="+mn-ea"/>
          <a:cs typeface="+mn-cs"/>
        </a:defRPr>
      </a:lvl6pPr>
      <a:lvl7pPr marL="2611865" indent="-200912" algn="l" defTabSz="803649" rtl="0" eaLnBrk="1" latinLnBrk="0" hangingPunct="1">
        <a:spcBef>
          <a:spcPct val="20000"/>
        </a:spcBef>
        <a:buFont typeface="Arial" pitchFamily="34" charset="0"/>
        <a:buChar char="•"/>
        <a:defRPr kumimoji="1" sz="1759" kern="1200">
          <a:solidFill>
            <a:schemeClr val="tx1"/>
          </a:solidFill>
          <a:latin typeface="+mn-lt"/>
          <a:ea typeface="+mn-ea"/>
          <a:cs typeface="+mn-cs"/>
        </a:defRPr>
      </a:lvl7pPr>
      <a:lvl8pPr marL="3013691" indent="-200912" algn="l" defTabSz="803649" rtl="0" eaLnBrk="1" latinLnBrk="0" hangingPunct="1">
        <a:spcBef>
          <a:spcPct val="20000"/>
        </a:spcBef>
        <a:buFont typeface="Arial" pitchFamily="34" charset="0"/>
        <a:buChar char="•"/>
        <a:defRPr kumimoji="1" sz="1759" kern="1200">
          <a:solidFill>
            <a:schemeClr val="tx1"/>
          </a:solidFill>
          <a:latin typeface="+mn-lt"/>
          <a:ea typeface="+mn-ea"/>
          <a:cs typeface="+mn-cs"/>
        </a:defRPr>
      </a:lvl8pPr>
      <a:lvl9pPr marL="3415514" indent="-200912" algn="l" defTabSz="803649" rtl="0" eaLnBrk="1" latinLnBrk="0" hangingPunct="1">
        <a:spcBef>
          <a:spcPct val="20000"/>
        </a:spcBef>
        <a:buFont typeface="Arial" pitchFamily="34" charset="0"/>
        <a:buChar char="•"/>
        <a:defRPr kumimoji="1" sz="1759" kern="1200">
          <a:solidFill>
            <a:schemeClr val="tx1"/>
          </a:solidFill>
          <a:latin typeface="+mn-lt"/>
          <a:ea typeface="+mn-ea"/>
          <a:cs typeface="+mn-cs"/>
        </a:defRPr>
      </a:lvl9pPr>
    </p:bodyStyle>
    <p:otherStyle>
      <a:defPPr>
        <a:defRPr lang="ja-JP"/>
      </a:defPPr>
      <a:lvl1pPr marL="0" algn="l" defTabSz="803649" rtl="0" eaLnBrk="1" latinLnBrk="0" hangingPunct="1">
        <a:defRPr kumimoji="1" sz="1582" kern="1200">
          <a:solidFill>
            <a:schemeClr val="tx1"/>
          </a:solidFill>
          <a:latin typeface="+mn-lt"/>
          <a:ea typeface="+mn-ea"/>
          <a:cs typeface="+mn-cs"/>
        </a:defRPr>
      </a:lvl1pPr>
      <a:lvl2pPr marL="401825" algn="l" defTabSz="803649" rtl="0" eaLnBrk="1" latinLnBrk="0" hangingPunct="1">
        <a:defRPr kumimoji="1" sz="1582" kern="1200">
          <a:solidFill>
            <a:schemeClr val="tx1"/>
          </a:solidFill>
          <a:latin typeface="+mn-lt"/>
          <a:ea typeface="+mn-ea"/>
          <a:cs typeface="+mn-cs"/>
        </a:defRPr>
      </a:lvl2pPr>
      <a:lvl3pPr marL="803649" algn="l" defTabSz="803649" rtl="0" eaLnBrk="1" latinLnBrk="0" hangingPunct="1">
        <a:defRPr kumimoji="1" sz="1582" kern="1200">
          <a:solidFill>
            <a:schemeClr val="tx1"/>
          </a:solidFill>
          <a:latin typeface="+mn-lt"/>
          <a:ea typeface="+mn-ea"/>
          <a:cs typeface="+mn-cs"/>
        </a:defRPr>
      </a:lvl3pPr>
      <a:lvl4pPr marL="1205475" algn="l" defTabSz="803649" rtl="0" eaLnBrk="1" latinLnBrk="0" hangingPunct="1">
        <a:defRPr kumimoji="1" sz="1582" kern="1200">
          <a:solidFill>
            <a:schemeClr val="tx1"/>
          </a:solidFill>
          <a:latin typeface="+mn-lt"/>
          <a:ea typeface="+mn-ea"/>
          <a:cs typeface="+mn-cs"/>
        </a:defRPr>
      </a:lvl4pPr>
      <a:lvl5pPr marL="1607303" algn="l" defTabSz="803649" rtl="0" eaLnBrk="1" latinLnBrk="0" hangingPunct="1">
        <a:defRPr kumimoji="1" sz="1582" kern="1200">
          <a:solidFill>
            <a:schemeClr val="tx1"/>
          </a:solidFill>
          <a:latin typeface="+mn-lt"/>
          <a:ea typeface="+mn-ea"/>
          <a:cs typeface="+mn-cs"/>
        </a:defRPr>
      </a:lvl5pPr>
      <a:lvl6pPr marL="2009127" algn="l" defTabSz="803649" rtl="0" eaLnBrk="1" latinLnBrk="0" hangingPunct="1">
        <a:defRPr kumimoji="1" sz="1582" kern="1200">
          <a:solidFill>
            <a:schemeClr val="tx1"/>
          </a:solidFill>
          <a:latin typeface="+mn-lt"/>
          <a:ea typeface="+mn-ea"/>
          <a:cs typeface="+mn-cs"/>
        </a:defRPr>
      </a:lvl6pPr>
      <a:lvl7pPr marL="2410952" algn="l" defTabSz="803649" rtl="0" eaLnBrk="1" latinLnBrk="0" hangingPunct="1">
        <a:defRPr kumimoji="1" sz="1582" kern="1200">
          <a:solidFill>
            <a:schemeClr val="tx1"/>
          </a:solidFill>
          <a:latin typeface="+mn-lt"/>
          <a:ea typeface="+mn-ea"/>
          <a:cs typeface="+mn-cs"/>
        </a:defRPr>
      </a:lvl7pPr>
      <a:lvl8pPr marL="2812777" algn="l" defTabSz="803649" rtl="0" eaLnBrk="1" latinLnBrk="0" hangingPunct="1">
        <a:defRPr kumimoji="1" sz="1582" kern="1200">
          <a:solidFill>
            <a:schemeClr val="tx1"/>
          </a:solidFill>
          <a:latin typeface="+mn-lt"/>
          <a:ea typeface="+mn-ea"/>
          <a:cs typeface="+mn-cs"/>
        </a:defRPr>
      </a:lvl8pPr>
      <a:lvl9pPr marL="3214603" algn="l" defTabSz="803649" rtl="0" eaLnBrk="1" latinLnBrk="0" hangingPunct="1">
        <a:defRPr kumimoji="1" sz="158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34"/>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68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384550" y="6356680"/>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7099300" y="6356680"/>
            <a:ext cx="2311400" cy="365125"/>
          </a:xfrm>
          <a:prstGeom prst="rect">
            <a:avLst/>
          </a:prstGeom>
        </p:spPr>
        <p:txBody>
          <a:bodyPr vert="horz" lIns="91440" tIns="45720" rIns="91440" bIns="45720" rtlCol="0" anchor="ctr"/>
          <a:lstStyle>
            <a:lvl1pPr algn="r">
              <a:defRPr sz="2000">
                <a:solidFill>
                  <a:schemeClr val="tx1">
                    <a:tint val="75000"/>
                  </a:schemeClr>
                </a:solidFill>
              </a:defRPr>
            </a:lvl1pPr>
          </a:lstStyle>
          <a:p>
            <a:pPr fontAlgn="auto">
              <a:spcBef>
                <a:spcPts val="0"/>
              </a:spcBef>
              <a:spcAft>
                <a:spcPts val="0"/>
              </a:spcAft>
            </a:pPr>
            <a:fld id="{2B6B15A9-BD66-4A17-A294-206FF81E6B7C}"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39661253"/>
      </p:ext>
    </p:extLst>
  </p:cSld>
  <p:clrMap bg1="lt1" tx1="dk1" bg2="lt2" tx2="dk2" accent1="accent1" accent2="accent2" accent3="accent3" accent4="accent4" accent5="accent5" accent6="accent6" hlink="hlink" folHlink="folHlink"/>
  <p:sldLayoutIdLst>
    <p:sldLayoutId id="2147486079" r:id="rId1"/>
    <p:sldLayoutId id="2147486080" r:id="rId2"/>
    <p:sldLayoutId id="2147486081" r:id="rId3"/>
    <p:sldLayoutId id="2147486082" r:id="rId4"/>
    <p:sldLayoutId id="2147486083" r:id="rId5"/>
    <p:sldLayoutId id="2147486084" r:id="rId6"/>
    <p:sldLayoutId id="2147486085" r:id="rId7"/>
    <p:sldLayoutId id="2147486086" r:id="rId8"/>
    <p:sldLayoutId id="2147486087" r:id="rId9"/>
    <p:sldLayoutId id="2147486088" r:id="rId10"/>
    <p:sldLayoutId id="2147486089" r:id="rId11"/>
    <p:sldLayoutId id="2147486090" r:id="rId12"/>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35"/>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682"/>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384550" y="6356682"/>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7099300" y="6356682"/>
            <a:ext cx="2311400" cy="365125"/>
          </a:xfrm>
          <a:prstGeom prst="rect">
            <a:avLst/>
          </a:prstGeom>
        </p:spPr>
        <p:txBody>
          <a:bodyPr vert="horz" lIns="91440" tIns="45720" rIns="91440" bIns="45720" rtlCol="0" anchor="ctr"/>
          <a:lstStyle>
            <a:lvl1pPr algn="r">
              <a:defRPr sz="2000">
                <a:solidFill>
                  <a:schemeClr val="tx1">
                    <a:tint val="75000"/>
                  </a:schemeClr>
                </a:solidFill>
              </a:defRPr>
            </a:lvl1pPr>
          </a:lstStyle>
          <a:p>
            <a:pPr fontAlgn="auto">
              <a:spcBef>
                <a:spcPts val="0"/>
              </a:spcBef>
              <a:spcAft>
                <a:spcPts val="0"/>
              </a:spcAft>
            </a:pPr>
            <a:fld id="{2B6B15A9-BD66-4A17-A294-206FF81E6B7C}"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093020"/>
      </p:ext>
    </p:extLst>
  </p:cSld>
  <p:clrMap bg1="lt1" tx1="dk1" bg2="lt2" tx2="dk2" accent1="accent1" accent2="accent2" accent3="accent3" accent4="accent4" accent5="accent5" accent6="accent6" hlink="hlink" folHlink="folHlink"/>
  <p:sldLayoutIdLst>
    <p:sldLayoutId id="2147486095" r:id="rId1"/>
    <p:sldLayoutId id="2147486096" r:id="rId2"/>
    <p:sldLayoutId id="2147486097" r:id="rId3"/>
    <p:sldLayoutId id="2147486098" r:id="rId4"/>
    <p:sldLayoutId id="2147486099" r:id="rId5"/>
    <p:sldLayoutId id="2147486100" r:id="rId6"/>
    <p:sldLayoutId id="2147486101" r:id="rId7"/>
    <p:sldLayoutId id="2147486102" r:id="rId8"/>
    <p:sldLayoutId id="2147486103" r:id="rId9"/>
    <p:sldLayoutId id="2147486104" r:id="rId10"/>
    <p:sldLayoutId id="2147486105"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977F55-20BD-4BF1-B22D-08A065E327C7}" type="slidenum">
              <a:rPr kumimoji="1" lang="ja-JP" altLang="en-US" smtClean="0"/>
              <a:t>‹#›</a:t>
            </a:fld>
            <a:endParaRPr kumimoji="1" lang="ja-JP" altLang="en-US"/>
          </a:p>
        </p:txBody>
      </p:sp>
    </p:spTree>
    <p:extLst>
      <p:ext uri="{BB962C8B-B14F-4D97-AF65-F5344CB8AC3E}">
        <p14:creationId xmlns:p14="http://schemas.microsoft.com/office/powerpoint/2010/main" val="2274693081"/>
      </p:ext>
    </p:extLst>
  </p:cSld>
  <p:clrMap bg1="lt1" tx1="dk1" bg2="lt2" tx2="dk2" accent1="accent1" accent2="accent2" accent3="accent3" accent4="accent4" accent5="accent5" accent6="accent6" hlink="hlink" folHlink="folHlink"/>
  <p:sldLayoutIdLst>
    <p:sldLayoutId id="2147486107" r:id="rId1"/>
    <p:sldLayoutId id="2147486108" r:id="rId2"/>
    <p:sldLayoutId id="2147486109" r:id="rId3"/>
    <p:sldLayoutId id="2147486110" r:id="rId4"/>
    <p:sldLayoutId id="2147486111" r:id="rId5"/>
    <p:sldLayoutId id="2147486112" r:id="rId6"/>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977F55-20BD-4BF1-B22D-08A065E327C7}" type="slidenum">
              <a:rPr kumimoji="1" lang="ja-JP" altLang="en-US" smtClean="0"/>
              <a:t>‹#›</a:t>
            </a:fld>
            <a:endParaRPr kumimoji="1" lang="ja-JP" altLang="en-US"/>
          </a:p>
        </p:txBody>
      </p:sp>
    </p:spTree>
    <p:extLst>
      <p:ext uri="{BB962C8B-B14F-4D97-AF65-F5344CB8AC3E}">
        <p14:creationId xmlns:p14="http://schemas.microsoft.com/office/powerpoint/2010/main" val="1672745106"/>
      </p:ext>
    </p:extLst>
  </p:cSld>
  <p:clrMap bg1="lt1" tx1="dk1" bg2="lt2" tx2="dk2" accent1="accent1" accent2="accent2" accent3="accent3" accent4="accent4" accent5="accent5" accent6="accent6" hlink="hlink" folHlink="folHlink"/>
  <p:sldLayoutIdLst>
    <p:sldLayoutId id="2147486114" r:id="rId1"/>
    <p:sldLayoutId id="2147486115" r:id="rId2"/>
    <p:sldLayoutId id="2147486116" r:id="rId3"/>
    <p:sldLayoutId id="2147486117" r:id="rId4"/>
    <p:sldLayoutId id="2147486118" r:id="rId5"/>
    <p:sldLayoutId id="2147486119" r:id="rId6"/>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41" y="2"/>
            <a:ext cx="8543925" cy="43954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4" name="Date Placeholder 3"/>
          <p:cNvSpPr>
            <a:spLocks noGrp="1"/>
          </p:cNvSpPr>
          <p:nvPr>
            <p:ph type="dt" sz="half" idx="2"/>
          </p:nvPr>
        </p:nvSpPr>
        <p:spPr>
          <a:xfrm>
            <a:off x="0" y="-44940"/>
            <a:ext cx="2228850" cy="365125"/>
          </a:xfrm>
          <a:prstGeom prst="rect">
            <a:avLst/>
          </a:prstGeom>
        </p:spPr>
        <p:txBody>
          <a:bodyPr vert="horz" lIns="91440" tIns="45720" rIns="91440" bIns="45720" rtlCol="0" anchor="ctr"/>
          <a:lstStyle>
            <a:lvl1pPr algn="l">
              <a:defRPr sz="1189">
                <a:solidFill>
                  <a:schemeClr val="tx1">
                    <a:tint val="75000"/>
                  </a:schemeClr>
                </a:solidFill>
              </a:defRPr>
            </a:lvl1pPr>
          </a:lstStyle>
          <a:p>
            <a:endParaRPr lang="ja-JP" altLang="en-US">
              <a:solidFill>
                <a:prstClr val="black">
                  <a:tint val="75000"/>
                </a:prstClr>
              </a:solidFill>
              <a:ea typeface="ＭＳ Ｐゴシック" panose="020B0600070205080204" pitchFamily="50" charset="-128"/>
            </a:endParaRPr>
          </a:p>
        </p:txBody>
      </p:sp>
      <p:sp>
        <p:nvSpPr>
          <p:cNvPr id="5" name="Footer Placeholder 4"/>
          <p:cNvSpPr>
            <a:spLocks noGrp="1"/>
          </p:cNvSpPr>
          <p:nvPr>
            <p:ph type="ftr" sz="quarter" idx="3"/>
          </p:nvPr>
        </p:nvSpPr>
        <p:spPr>
          <a:xfrm>
            <a:off x="3281366" y="6356353"/>
            <a:ext cx="3343275" cy="365125"/>
          </a:xfrm>
          <a:prstGeom prst="rect">
            <a:avLst/>
          </a:prstGeom>
        </p:spPr>
        <p:txBody>
          <a:bodyPr vert="horz" lIns="91440" tIns="45720" rIns="91440" bIns="45720" rtlCol="0" anchor="ctr"/>
          <a:lstStyle>
            <a:lvl1pPr algn="ctr">
              <a:defRPr sz="1189">
                <a:solidFill>
                  <a:schemeClr val="tx1">
                    <a:tint val="75000"/>
                  </a:schemeClr>
                </a:solidFill>
              </a:defRPr>
            </a:lvl1pPr>
          </a:lstStyle>
          <a:p>
            <a:endParaRPr lang="ja-JP" altLang="en-US">
              <a:solidFill>
                <a:prstClr val="black">
                  <a:tint val="75000"/>
                </a:prstClr>
              </a:solidFill>
              <a:ea typeface="ＭＳ Ｐゴシック" panose="020B0600070205080204" pitchFamily="50" charset="-128"/>
            </a:endParaRPr>
          </a:p>
        </p:txBody>
      </p:sp>
      <p:sp>
        <p:nvSpPr>
          <p:cNvPr id="6" name="Slide Number Placeholder 5"/>
          <p:cNvSpPr>
            <a:spLocks noGrp="1"/>
          </p:cNvSpPr>
          <p:nvPr>
            <p:ph type="sldNum" sz="quarter" idx="4"/>
          </p:nvPr>
        </p:nvSpPr>
        <p:spPr>
          <a:xfrm>
            <a:off x="7677151" y="6492877"/>
            <a:ext cx="2228850" cy="365125"/>
          </a:xfrm>
          <a:prstGeom prst="rect">
            <a:avLst/>
          </a:prstGeom>
        </p:spPr>
        <p:txBody>
          <a:bodyPr vert="horz" lIns="91440" tIns="45720" rIns="91440" bIns="45720" rtlCol="0" anchor="ctr"/>
          <a:lstStyle>
            <a:lvl1pPr algn="r">
              <a:defRPr sz="1400">
                <a:solidFill>
                  <a:schemeClr val="tx1"/>
                </a:solidFill>
                <a:latin typeface="Arial" panose="020B0604020202020204" pitchFamily="34" charset="0"/>
                <a:ea typeface="ＤＨＰ特太ゴシック体" panose="020B0500000000000000" pitchFamily="50" charset="-128"/>
                <a:cs typeface="Arial" panose="020B0604020202020204" pitchFamily="34" charset="0"/>
              </a:defRPr>
            </a:lvl1pPr>
          </a:lstStyle>
          <a:p>
            <a:fld id="{BDDEF4D0-0A7B-4F48-AE33-40925C4D92A6}" type="slidenum">
              <a:rPr lang="ja-JP" altLang="en-US" smtClean="0">
                <a:solidFill>
                  <a:prstClr val="black"/>
                </a:solidFill>
              </a:rPr>
              <a:pPr/>
              <a:t>‹#›</a:t>
            </a:fld>
            <a:endParaRPr lang="ja-JP" altLang="en-US">
              <a:solidFill>
                <a:prstClr val="black"/>
              </a:solidFill>
            </a:endParaRPr>
          </a:p>
        </p:txBody>
      </p:sp>
      <p:cxnSp>
        <p:nvCxnSpPr>
          <p:cNvPr id="7" name="直線コネクタ 6"/>
          <p:cNvCxnSpPr/>
          <p:nvPr/>
        </p:nvCxnSpPr>
        <p:spPr>
          <a:xfrm>
            <a:off x="0" y="476672"/>
            <a:ext cx="9906000" cy="0"/>
          </a:xfrm>
          <a:prstGeom prst="line">
            <a:avLst/>
          </a:prstGeom>
          <a:ln w="63500" cmpd="thickThi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193086"/>
      </p:ext>
    </p:extLst>
  </p:cSld>
  <p:clrMap bg1="lt1" tx1="dk1" bg2="lt2" tx2="dk2" accent1="accent1" accent2="accent2" accent3="accent3" accent4="accent4" accent5="accent5" accent6="accent6" hlink="hlink" folHlink="folHlink"/>
  <p:sldLayoutIdLst>
    <p:sldLayoutId id="2147486121" r:id="rId1"/>
    <p:sldLayoutId id="2147486122" r:id="rId2"/>
    <p:sldLayoutId id="2147486123" r:id="rId3"/>
    <p:sldLayoutId id="2147486124" r:id="rId4"/>
  </p:sldLayoutIdLst>
  <p:hf hdr="0" ftr="0" dt="0"/>
  <p:txStyles>
    <p:titleStyle>
      <a:lvl1pPr algn="ctr" defTabSz="905694" rtl="0" eaLnBrk="1" latinLnBrk="0" hangingPunct="1">
        <a:lnSpc>
          <a:spcPct val="90000"/>
        </a:lnSpc>
        <a:spcBef>
          <a:spcPct val="0"/>
        </a:spcBef>
        <a:buNone/>
        <a:defRPr kumimoji="1" sz="1783" kern="1200">
          <a:solidFill>
            <a:schemeClr val="tx1"/>
          </a:solidFill>
          <a:latin typeface="ＤＨＰ特太ゴシック体" panose="020B0500000000000000" pitchFamily="50" charset="-128"/>
          <a:ea typeface="ＤＨＰ特太ゴシック体" panose="020B0500000000000000" pitchFamily="50" charset="-128"/>
          <a:cs typeface="+mj-cs"/>
        </a:defRPr>
      </a:lvl1pPr>
    </p:titleStyle>
    <p:bodyStyle>
      <a:lvl1pPr marL="226424" indent="-226424" algn="l" defTabSz="905694" rtl="0" eaLnBrk="1" latinLnBrk="0" hangingPunct="1">
        <a:lnSpc>
          <a:spcPct val="90000"/>
        </a:lnSpc>
        <a:spcBef>
          <a:spcPts val="991"/>
        </a:spcBef>
        <a:buFont typeface="Arial" panose="020B0604020202020204" pitchFamily="34" charset="0"/>
        <a:buChar char="•"/>
        <a:defRPr kumimoji="1" sz="2773" kern="1200">
          <a:solidFill>
            <a:schemeClr val="tx1"/>
          </a:solidFill>
          <a:latin typeface="+mn-lt"/>
          <a:ea typeface="+mn-ea"/>
          <a:cs typeface="+mn-cs"/>
        </a:defRPr>
      </a:lvl1pPr>
      <a:lvl2pPr marL="679271" indent="-226424" algn="l" defTabSz="905694" rtl="0" eaLnBrk="1" latinLnBrk="0" hangingPunct="1">
        <a:lnSpc>
          <a:spcPct val="90000"/>
        </a:lnSpc>
        <a:spcBef>
          <a:spcPts val="495"/>
        </a:spcBef>
        <a:buFont typeface="Arial" panose="020B0604020202020204" pitchFamily="34" charset="0"/>
        <a:buChar char="•"/>
        <a:defRPr kumimoji="1" sz="2377" kern="1200">
          <a:solidFill>
            <a:schemeClr val="tx1"/>
          </a:solidFill>
          <a:latin typeface="+mn-lt"/>
          <a:ea typeface="+mn-ea"/>
          <a:cs typeface="+mn-cs"/>
        </a:defRPr>
      </a:lvl2pPr>
      <a:lvl3pPr marL="1132118" indent="-226424" algn="l" defTabSz="905694" rtl="0" eaLnBrk="1" latinLnBrk="0" hangingPunct="1">
        <a:lnSpc>
          <a:spcPct val="90000"/>
        </a:lnSpc>
        <a:spcBef>
          <a:spcPts val="495"/>
        </a:spcBef>
        <a:buFont typeface="Arial" panose="020B0604020202020204" pitchFamily="34" charset="0"/>
        <a:buChar char="•"/>
        <a:defRPr kumimoji="1" sz="1981" kern="1200">
          <a:solidFill>
            <a:schemeClr val="tx1"/>
          </a:solidFill>
          <a:latin typeface="+mn-lt"/>
          <a:ea typeface="+mn-ea"/>
          <a:cs typeface="+mn-cs"/>
        </a:defRPr>
      </a:lvl3pPr>
      <a:lvl4pPr marL="1584965"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4pPr>
      <a:lvl5pPr marL="2037811"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5pPr>
      <a:lvl6pPr marL="2490658"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6pPr>
      <a:lvl7pPr marL="2943505"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7pPr>
      <a:lvl8pPr marL="3396352"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8pPr>
      <a:lvl9pPr marL="3849199"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9pPr>
    </p:bodyStyle>
    <p:otherStyle>
      <a:defPPr>
        <a:defRPr lang="en-US"/>
      </a:defPPr>
      <a:lvl1pPr marL="0" algn="l" defTabSz="905694" rtl="0" eaLnBrk="1" latinLnBrk="0" hangingPunct="1">
        <a:defRPr kumimoji="1" sz="1783" kern="1200">
          <a:solidFill>
            <a:schemeClr val="tx1"/>
          </a:solidFill>
          <a:latin typeface="+mn-lt"/>
          <a:ea typeface="+mn-ea"/>
          <a:cs typeface="+mn-cs"/>
        </a:defRPr>
      </a:lvl1pPr>
      <a:lvl2pPr marL="452847" algn="l" defTabSz="905694" rtl="0" eaLnBrk="1" latinLnBrk="0" hangingPunct="1">
        <a:defRPr kumimoji="1" sz="1783" kern="1200">
          <a:solidFill>
            <a:schemeClr val="tx1"/>
          </a:solidFill>
          <a:latin typeface="+mn-lt"/>
          <a:ea typeface="+mn-ea"/>
          <a:cs typeface="+mn-cs"/>
        </a:defRPr>
      </a:lvl2pPr>
      <a:lvl3pPr marL="905694" algn="l" defTabSz="905694" rtl="0" eaLnBrk="1" latinLnBrk="0" hangingPunct="1">
        <a:defRPr kumimoji="1" sz="1783" kern="1200">
          <a:solidFill>
            <a:schemeClr val="tx1"/>
          </a:solidFill>
          <a:latin typeface="+mn-lt"/>
          <a:ea typeface="+mn-ea"/>
          <a:cs typeface="+mn-cs"/>
        </a:defRPr>
      </a:lvl3pPr>
      <a:lvl4pPr marL="1358541" algn="l" defTabSz="905694" rtl="0" eaLnBrk="1" latinLnBrk="0" hangingPunct="1">
        <a:defRPr kumimoji="1" sz="1783" kern="1200">
          <a:solidFill>
            <a:schemeClr val="tx1"/>
          </a:solidFill>
          <a:latin typeface="+mn-lt"/>
          <a:ea typeface="+mn-ea"/>
          <a:cs typeface="+mn-cs"/>
        </a:defRPr>
      </a:lvl4pPr>
      <a:lvl5pPr marL="1811388" algn="l" defTabSz="905694" rtl="0" eaLnBrk="1" latinLnBrk="0" hangingPunct="1">
        <a:defRPr kumimoji="1" sz="1783" kern="1200">
          <a:solidFill>
            <a:schemeClr val="tx1"/>
          </a:solidFill>
          <a:latin typeface="+mn-lt"/>
          <a:ea typeface="+mn-ea"/>
          <a:cs typeface="+mn-cs"/>
        </a:defRPr>
      </a:lvl5pPr>
      <a:lvl6pPr marL="2264234" algn="l" defTabSz="905694" rtl="0" eaLnBrk="1" latinLnBrk="0" hangingPunct="1">
        <a:defRPr kumimoji="1" sz="1783" kern="1200">
          <a:solidFill>
            <a:schemeClr val="tx1"/>
          </a:solidFill>
          <a:latin typeface="+mn-lt"/>
          <a:ea typeface="+mn-ea"/>
          <a:cs typeface="+mn-cs"/>
        </a:defRPr>
      </a:lvl6pPr>
      <a:lvl7pPr marL="2717081" algn="l" defTabSz="905694" rtl="0" eaLnBrk="1" latinLnBrk="0" hangingPunct="1">
        <a:defRPr kumimoji="1" sz="1783" kern="1200">
          <a:solidFill>
            <a:schemeClr val="tx1"/>
          </a:solidFill>
          <a:latin typeface="+mn-lt"/>
          <a:ea typeface="+mn-ea"/>
          <a:cs typeface="+mn-cs"/>
        </a:defRPr>
      </a:lvl7pPr>
      <a:lvl8pPr marL="3169929" algn="l" defTabSz="905694" rtl="0" eaLnBrk="1" latinLnBrk="0" hangingPunct="1">
        <a:defRPr kumimoji="1" sz="1783" kern="1200">
          <a:solidFill>
            <a:schemeClr val="tx1"/>
          </a:solidFill>
          <a:latin typeface="+mn-lt"/>
          <a:ea typeface="+mn-ea"/>
          <a:cs typeface="+mn-cs"/>
        </a:defRPr>
      </a:lvl8pPr>
      <a:lvl9pPr marL="3622776" algn="l" defTabSz="905694" rtl="0" eaLnBrk="1" latinLnBrk="0" hangingPunct="1">
        <a:defRPr kumimoji="1" sz="178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41" y="2"/>
            <a:ext cx="8543925" cy="43954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4" name="Date Placeholder 3"/>
          <p:cNvSpPr>
            <a:spLocks noGrp="1"/>
          </p:cNvSpPr>
          <p:nvPr>
            <p:ph type="dt" sz="half" idx="2"/>
          </p:nvPr>
        </p:nvSpPr>
        <p:spPr>
          <a:xfrm>
            <a:off x="0" y="-44940"/>
            <a:ext cx="2228850" cy="365125"/>
          </a:xfrm>
          <a:prstGeom prst="rect">
            <a:avLst/>
          </a:prstGeom>
        </p:spPr>
        <p:txBody>
          <a:bodyPr vert="horz" lIns="91440" tIns="45720" rIns="91440" bIns="45720" rtlCol="0" anchor="ctr"/>
          <a:lstStyle>
            <a:lvl1pPr algn="l">
              <a:defRPr sz="1189">
                <a:solidFill>
                  <a:schemeClr val="tx1">
                    <a:tint val="75000"/>
                  </a:schemeClr>
                </a:solidFill>
              </a:defRPr>
            </a:lvl1pPr>
          </a:lstStyle>
          <a:p>
            <a:endParaRPr lang="ja-JP" altLang="en-US">
              <a:solidFill>
                <a:prstClr val="black">
                  <a:tint val="75000"/>
                </a:prstClr>
              </a:solidFill>
              <a:ea typeface="ＭＳ Ｐゴシック" panose="020B0600070205080204" pitchFamily="50" charset="-128"/>
            </a:endParaRPr>
          </a:p>
        </p:txBody>
      </p:sp>
      <p:sp>
        <p:nvSpPr>
          <p:cNvPr id="5" name="Footer Placeholder 4"/>
          <p:cNvSpPr>
            <a:spLocks noGrp="1"/>
          </p:cNvSpPr>
          <p:nvPr>
            <p:ph type="ftr" sz="quarter" idx="3"/>
          </p:nvPr>
        </p:nvSpPr>
        <p:spPr>
          <a:xfrm>
            <a:off x="3281366" y="6356353"/>
            <a:ext cx="3343275" cy="365125"/>
          </a:xfrm>
          <a:prstGeom prst="rect">
            <a:avLst/>
          </a:prstGeom>
        </p:spPr>
        <p:txBody>
          <a:bodyPr vert="horz" lIns="91440" tIns="45720" rIns="91440" bIns="45720" rtlCol="0" anchor="ctr"/>
          <a:lstStyle>
            <a:lvl1pPr algn="ctr">
              <a:defRPr sz="1189">
                <a:solidFill>
                  <a:schemeClr val="tx1">
                    <a:tint val="75000"/>
                  </a:schemeClr>
                </a:solidFill>
              </a:defRPr>
            </a:lvl1pPr>
          </a:lstStyle>
          <a:p>
            <a:endParaRPr lang="ja-JP" altLang="en-US">
              <a:solidFill>
                <a:prstClr val="black">
                  <a:tint val="75000"/>
                </a:prstClr>
              </a:solidFill>
              <a:ea typeface="ＭＳ Ｐゴシック" panose="020B0600070205080204" pitchFamily="50" charset="-128"/>
            </a:endParaRPr>
          </a:p>
        </p:txBody>
      </p:sp>
      <p:sp>
        <p:nvSpPr>
          <p:cNvPr id="6" name="Slide Number Placeholder 5"/>
          <p:cNvSpPr>
            <a:spLocks noGrp="1"/>
          </p:cNvSpPr>
          <p:nvPr>
            <p:ph type="sldNum" sz="quarter" idx="4"/>
          </p:nvPr>
        </p:nvSpPr>
        <p:spPr>
          <a:xfrm>
            <a:off x="7677151" y="6492877"/>
            <a:ext cx="2228850" cy="365125"/>
          </a:xfrm>
          <a:prstGeom prst="rect">
            <a:avLst/>
          </a:prstGeom>
        </p:spPr>
        <p:txBody>
          <a:bodyPr vert="horz" lIns="91440" tIns="45720" rIns="91440" bIns="45720" rtlCol="0" anchor="ctr"/>
          <a:lstStyle>
            <a:lvl1pPr algn="r">
              <a:defRPr sz="1386">
                <a:solidFill>
                  <a:schemeClr val="tx1"/>
                </a:solidFill>
                <a:latin typeface="Arial" panose="020B0604020202020204" pitchFamily="34" charset="0"/>
                <a:ea typeface="ＤＨＰ特太ゴシック体" panose="020B0500000000000000" pitchFamily="50" charset="-128"/>
                <a:cs typeface="Arial" panose="020B0604020202020204" pitchFamily="34" charset="0"/>
              </a:defRPr>
            </a:lvl1pPr>
          </a:lstStyle>
          <a:p>
            <a:fld id="{BDDEF4D0-0A7B-4F48-AE33-40925C4D92A6}" type="slidenum">
              <a:rPr lang="ja-JP" altLang="en-US" smtClean="0">
                <a:solidFill>
                  <a:prstClr val="black"/>
                </a:solidFill>
              </a:rPr>
              <a:pPr/>
              <a:t>‹#›</a:t>
            </a:fld>
            <a:endParaRPr lang="ja-JP" altLang="en-US">
              <a:solidFill>
                <a:prstClr val="black"/>
              </a:solidFill>
            </a:endParaRPr>
          </a:p>
        </p:txBody>
      </p:sp>
      <p:cxnSp>
        <p:nvCxnSpPr>
          <p:cNvPr id="7" name="直線コネクタ 6"/>
          <p:cNvCxnSpPr/>
          <p:nvPr/>
        </p:nvCxnSpPr>
        <p:spPr>
          <a:xfrm>
            <a:off x="0" y="476672"/>
            <a:ext cx="9906000" cy="0"/>
          </a:xfrm>
          <a:prstGeom prst="line">
            <a:avLst/>
          </a:prstGeom>
          <a:ln w="63500" cmpd="thickThi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061043"/>
      </p:ext>
    </p:extLst>
  </p:cSld>
  <p:clrMap bg1="lt1" tx1="dk1" bg2="lt2" tx2="dk2" accent1="accent1" accent2="accent2" accent3="accent3" accent4="accent4" accent5="accent5" accent6="accent6" hlink="hlink" folHlink="folHlink"/>
  <p:sldLayoutIdLst>
    <p:sldLayoutId id="2147486126" r:id="rId1"/>
    <p:sldLayoutId id="2147486127" r:id="rId2"/>
    <p:sldLayoutId id="2147486128" r:id="rId3"/>
    <p:sldLayoutId id="2147486129" r:id="rId4"/>
    <p:sldLayoutId id="2147486130" r:id="rId5"/>
  </p:sldLayoutIdLst>
  <p:hf hdr="0" ftr="0" dt="0"/>
  <p:txStyles>
    <p:titleStyle>
      <a:lvl1pPr algn="ctr" defTabSz="905694" rtl="0" eaLnBrk="1" latinLnBrk="0" hangingPunct="1">
        <a:lnSpc>
          <a:spcPct val="90000"/>
        </a:lnSpc>
        <a:spcBef>
          <a:spcPct val="0"/>
        </a:spcBef>
        <a:buNone/>
        <a:defRPr kumimoji="1" sz="1783" kern="1200">
          <a:solidFill>
            <a:schemeClr val="tx1"/>
          </a:solidFill>
          <a:latin typeface="ＤＨＰ特太ゴシック体" panose="020B0500000000000000" pitchFamily="50" charset="-128"/>
          <a:ea typeface="ＤＨＰ特太ゴシック体" panose="020B0500000000000000" pitchFamily="50" charset="-128"/>
          <a:cs typeface="+mj-cs"/>
        </a:defRPr>
      </a:lvl1pPr>
    </p:titleStyle>
    <p:bodyStyle>
      <a:lvl1pPr marL="226424" indent="-226424" algn="l" defTabSz="905694" rtl="0" eaLnBrk="1" latinLnBrk="0" hangingPunct="1">
        <a:lnSpc>
          <a:spcPct val="90000"/>
        </a:lnSpc>
        <a:spcBef>
          <a:spcPts val="991"/>
        </a:spcBef>
        <a:buFont typeface="Arial" panose="020B0604020202020204" pitchFamily="34" charset="0"/>
        <a:buChar char="•"/>
        <a:defRPr kumimoji="1" sz="2773" kern="1200">
          <a:solidFill>
            <a:schemeClr val="tx1"/>
          </a:solidFill>
          <a:latin typeface="+mn-lt"/>
          <a:ea typeface="+mn-ea"/>
          <a:cs typeface="+mn-cs"/>
        </a:defRPr>
      </a:lvl1pPr>
      <a:lvl2pPr marL="679271" indent="-226424" algn="l" defTabSz="905694" rtl="0" eaLnBrk="1" latinLnBrk="0" hangingPunct="1">
        <a:lnSpc>
          <a:spcPct val="90000"/>
        </a:lnSpc>
        <a:spcBef>
          <a:spcPts val="495"/>
        </a:spcBef>
        <a:buFont typeface="Arial" panose="020B0604020202020204" pitchFamily="34" charset="0"/>
        <a:buChar char="•"/>
        <a:defRPr kumimoji="1" sz="2377" kern="1200">
          <a:solidFill>
            <a:schemeClr val="tx1"/>
          </a:solidFill>
          <a:latin typeface="+mn-lt"/>
          <a:ea typeface="+mn-ea"/>
          <a:cs typeface="+mn-cs"/>
        </a:defRPr>
      </a:lvl2pPr>
      <a:lvl3pPr marL="1132118" indent="-226424" algn="l" defTabSz="905694" rtl="0" eaLnBrk="1" latinLnBrk="0" hangingPunct="1">
        <a:lnSpc>
          <a:spcPct val="90000"/>
        </a:lnSpc>
        <a:spcBef>
          <a:spcPts val="495"/>
        </a:spcBef>
        <a:buFont typeface="Arial" panose="020B0604020202020204" pitchFamily="34" charset="0"/>
        <a:buChar char="•"/>
        <a:defRPr kumimoji="1" sz="1981" kern="1200">
          <a:solidFill>
            <a:schemeClr val="tx1"/>
          </a:solidFill>
          <a:latin typeface="+mn-lt"/>
          <a:ea typeface="+mn-ea"/>
          <a:cs typeface="+mn-cs"/>
        </a:defRPr>
      </a:lvl3pPr>
      <a:lvl4pPr marL="1584965"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4pPr>
      <a:lvl5pPr marL="2037811"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5pPr>
      <a:lvl6pPr marL="2490658"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6pPr>
      <a:lvl7pPr marL="2943505"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7pPr>
      <a:lvl8pPr marL="3396352"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8pPr>
      <a:lvl9pPr marL="3849199"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9pPr>
    </p:bodyStyle>
    <p:otherStyle>
      <a:defPPr>
        <a:defRPr lang="en-US"/>
      </a:defPPr>
      <a:lvl1pPr marL="0" algn="l" defTabSz="905694" rtl="0" eaLnBrk="1" latinLnBrk="0" hangingPunct="1">
        <a:defRPr kumimoji="1" sz="1783" kern="1200">
          <a:solidFill>
            <a:schemeClr val="tx1"/>
          </a:solidFill>
          <a:latin typeface="+mn-lt"/>
          <a:ea typeface="+mn-ea"/>
          <a:cs typeface="+mn-cs"/>
        </a:defRPr>
      </a:lvl1pPr>
      <a:lvl2pPr marL="452847" algn="l" defTabSz="905694" rtl="0" eaLnBrk="1" latinLnBrk="0" hangingPunct="1">
        <a:defRPr kumimoji="1" sz="1783" kern="1200">
          <a:solidFill>
            <a:schemeClr val="tx1"/>
          </a:solidFill>
          <a:latin typeface="+mn-lt"/>
          <a:ea typeface="+mn-ea"/>
          <a:cs typeface="+mn-cs"/>
        </a:defRPr>
      </a:lvl2pPr>
      <a:lvl3pPr marL="905694" algn="l" defTabSz="905694" rtl="0" eaLnBrk="1" latinLnBrk="0" hangingPunct="1">
        <a:defRPr kumimoji="1" sz="1783" kern="1200">
          <a:solidFill>
            <a:schemeClr val="tx1"/>
          </a:solidFill>
          <a:latin typeface="+mn-lt"/>
          <a:ea typeface="+mn-ea"/>
          <a:cs typeface="+mn-cs"/>
        </a:defRPr>
      </a:lvl3pPr>
      <a:lvl4pPr marL="1358541" algn="l" defTabSz="905694" rtl="0" eaLnBrk="1" latinLnBrk="0" hangingPunct="1">
        <a:defRPr kumimoji="1" sz="1783" kern="1200">
          <a:solidFill>
            <a:schemeClr val="tx1"/>
          </a:solidFill>
          <a:latin typeface="+mn-lt"/>
          <a:ea typeface="+mn-ea"/>
          <a:cs typeface="+mn-cs"/>
        </a:defRPr>
      </a:lvl4pPr>
      <a:lvl5pPr marL="1811388" algn="l" defTabSz="905694" rtl="0" eaLnBrk="1" latinLnBrk="0" hangingPunct="1">
        <a:defRPr kumimoji="1" sz="1783" kern="1200">
          <a:solidFill>
            <a:schemeClr val="tx1"/>
          </a:solidFill>
          <a:latin typeface="+mn-lt"/>
          <a:ea typeface="+mn-ea"/>
          <a:cs typeface="+mn-cs"/>
        </a:defRPr>
      </a:lvl5pPr>
      <a:lvl6pPr marL="2264234" algn="l" defTabSz="905694" rtl="0" eaLnBrk="1" latinLnBrk="0" hangingPunct="1">
        <a:defRPr kumimoji="1" sz="1783" kern="1200">
          <a:solidFill>
            <a:schemeClr val="tx1"/>
          </a:solidFill>
          <a:latin typeface="+mn-lt"/>
          <a:ea typeface="+mn-ea"/>
          <a:cs typeface="+mn-cs"/>
        </a:defRPr>
      </a:lvl6pPr>
      <a:lvl7pPr marL="2717081" algn="l" defTabSz="905694" rtl="0" eaLnBrk="1" latinLnBrk="0" hangingPunct="1">
        <a:defRPr kumimoji="1" sz="1783" kern="1200">
          <a:solidFill>
            <a:schemeClr val="tx1"/>
          </a:solidFill>
          <a:latin typeface="+mn-lt"/>
          <a:ea typeface="+mn-ea"/>
          <a:cs typeface="+mn-cs"/>
        </a:defRPr>
      </a:lvl7pPr>
      <a:lvl8pPr marL="3169929" algn="l" defTabSz="905694" rtl="0" eaLnBrk="1" latinLnBrk="0" hangingPunct="1">
        <a:defRPr kumimoji="1" sz="1783" kern="1200">
          <a:solidFill>
            <a:schemeClr val="tx1"/>
          </a:solidFill>
          <a:latin typeface="+mn-lt"/>
          <a:ea typeface="+mn-ea"/>
          <a:cs typeface="+mn-cs"/>
        </a:defRPr>
      </a:lvl8pPr>
      <a:lvl9pPr marL="3622776" algn="l" defTabSz="905694" rtl="0" eaLnBrk="1" latinLnBrk="0" hangingPunct="1">
        <a:defRPr kumimoji="1" sz="178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8"/>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Slide Number Placeholder 5"/>
          <p:cNvSpPr>
            <a:spLocks noGrp="1"/>
          </p:cNvSpPr>
          <p:nvPr>
            <p:ph type="sldNum" sz="quarter" idx="4"/>
          </p:nvPr>
        </p:nvSpPr>
        <p:spPr>
          <a:xfrm>
            <a:off x="7677151" y="6492876"/>
            <a:ext cx="2228850" cy="365125"/>
          </a:xfrm>
          <a:prstGeom prst="rect">
            <a:avLst/>
          </a:prstGeom>
        </p:spPr>
        <p:txBody>
          <a:bodyPr vert="horz" lIns="91440" tIns="45720" rIns="91440" bIns="45720" rtlCol="0" anchor="ctr"/>
          <a:lstStyle>
            <a:lvl1pPr algn="r">
              <a:defRPr sz="1381">
                <a:solidFill>
                  <a:schemeClr val="tx1"/>
                </a:solidFill>
                <a:latin typeface="Arial" panose="020B0604020202020204" pitchFamily="34" charset="0"/>
                <a:ea typeface="HGP創英角ｺﾞｼｯｸUB" panose="020B0900000000000000" pitchFamily="50" charset="-128"/>
                <a:cs typeface="Arial" panose="020B0604020202020204" pitchFamily="34" charset="0"/>
              </a:defRPr>
            </a:lvl1pPr>
          </a:lstStyle>
          <a:p>
            <a:fld id="{048AE222-A27C-4C1B-A638-6BCA7D71312E}" type="slidenum">
              <a:rPr lang="ja-JP" altLang="en-US" smtClean="0"/>
              <a:pPr/>
              <a:t>‹#›</a:t>
            </a:fld>
            <a:endParaRPr lang="ja-JP" altLang="en-US"/>
          </a:p>
        </p:txBody>
      </p:sp>
    </p:spTree>
    <p:extLst>
      <p:ext uri="{BB962C8B-B14F-4D97-AF65-F5344CB8AC3E}">
        <p14:creationId xmlns:p14="http://schemas.microsoft.com/office/powerpoint/2010/main" val="461787617"/>
      </p:ext>
    </p:extLst>
  </p:cSld>
  <p:clrMap bg1="lt1" tx1="dk1" bg2="lt2" tx2="dk2" accent1="accent1" accent2="accent2" accent3="accent3" accent4="accent4" accent5="accent5" accent6="accent6" hlink="hlink" folHlink="folHlink"/>
  <p:sldLayoutIdLst>
    <p:sldLayoutId id="2147486132" r:id="rId1"/>
    <p:sldLayoutId id="2147486133" r:id="rId2"/>
    <p:sldLayoutId id="2147486134" r:id="rId3"/>
    <p:sldLayoutId id="2147486135" r:id="rId4"/>
  </p:sldLayoutIdLst>
  <p:hf hdr="0" ftr="0" dt="0"/>
  <p:txStyles>
    <p:titleStyle>
      <a:lvl1pPr algn="l" defTabSz="901781" rtl="0" eaLnBrk="1" latinLnBrk="0" hangingPunct="1">
        <a:lnSpc>
          <a:spcPct val="90000"/>
        </a:lnSpc>
        <a:spcBef>
          <a:spcPct val="0"/>
        </a:spcBef>
        <a:buNone/>
        <a:defRPr kumimoji="1" sz="4339" kern="1200">
          <a:solidFill>
            <a:schemeClr val="tx1"/>
          </a:solidFill>
          <a:latin typeface="+mj-lt"/>
          <a:ea typeface="+mj-ea"/>
          <a:cs typeface="+mj-cs"/>
        </a:defRPr>
      </a:lvl1pPr>
    </p:titleStyle>
    <p:bodyStyle>
      <a:lvl1pPr marL="225445" indent="-225445" algn="l" defTabSz="901781" rtl="0" eaLnBrk="1" latinLnBrk="0" hangingPunct="1">
        <a:lnSpc>
          <a:spcPct val="90000"/>
        </a:lnSpc>
        <a:spcBef>
          <a:spcPts val="986"/>
        </a:spcBef>
        <a:buFont typeface="Arial" panose="020B0604020202020204" pitchFamily="34" charset="0"/>
        <a:buChar char="•"/>
        <a:defRPr kumimoji="1" sz="2761" kern="1200">
          <a:solidFill>
            <a:schemeClr val="tx1"/>
          </a:solidFill>
          <a:latin typeface="+mn-lt"/>
          <a:ea typeface="+mn-ea"/>
          <a:cs typeface="+mn-cs"/>
        </a:defRPr>
      </a:lvl1pPr>
      <a:lvl2pPr marL="676336" indent="-225445" algn="l" defTabSz="901781" rtl="0" eaLnBrk="1" latinLnBrk="0" hangingPunct="1">
        <a:lnSpc>
          <a:spcPct val="90000"/>
        </a:lnSpc>
        <a:spcBef>
          <a:spcPts val="493"/>
        </a:spcBef>
        <a:buFont typeface="Arial" panose="020B0604020202020204" pitchFamily="34" charset="0"/>
        <a:buChar char="•"/>
        <a:defRPr kumimoji="1" sz="2367" kern="1200">
          <a:solidFill>
            <a:schemeClr val="tx1"/>
          </a:solidFill>
          <a:latin typeface="+mn-lt"/>
          <a:ea typeface="+mn-ea"/>
          <a:cs typeface="+mn-cs"/>
        </a:defRPr>
      </a:lvl2pPr>
      <a:lvl3pPr marL="1127227" indent="-225445" algn="l" defTabSz="901781" rtl="0" eaLnBrk="1" latinLnBrk="0" hangingPunct="1">
        <a:lnSpc>
          <a:spcPct val="90000"/>
        </a:lnSpc>
        <a:spcBef>
          <a:spcPts val="493"/>
        </a:spcBef>
        <a:buFont typeface="Arial" panose="020B0604020202020204" pitchFamily="34" charset="0"/>
        <a:buChar char="•"/>
        <a:defRPr kumimoji="1" sz="1972" kern="1200">
          <a:solidFill>
            <a:schemeClr val="tx1"/>
          </a:solidFill>
          <a:latin typeface="+mn-lt"/>
          <a:ea typeface="+mn-ea"/>
          <a:cs typeface="+mn-cs"/>
        </a:defRPr>
      </a:lvl3pPr>
      <a:lvl4pPr marL="1578117" indent="-225445" algn="l" defTabSz="901781" rtl="0" eaLnBrk="1" latinLnBrk="0" hangingPunct="1">
        <a:lnSpc>
          <a:spcPct val="90000"/>
        </a:lnSpc>
        <a:spcBef>
          <a:spcPts val="493"/>
        </a:spcBef>
        <a:buFont typeface="Arial" panose="020B0604020202020204" pitchFamily="34" charset="0"/>
        <a:buChar char="•"/>
        <a:defRPr kumimoji="1" sz="1775" kern="1200">
          <a:solidFill>
            <a:schemeClr val="tx1"/>
          </a:solidFill>
          <a:latin typeface="+mn-lt"/>
          <a:ea typeface="+mn-ea"/>
          <a:cs typeface="+mn-cs"/>
        </a:defRPr>
      </a:lvl4pPr>
      <a:lvl5pPr marL="2029008" indent="-225445" algn="l" defTabSz="901781" rtl="0" eaLnBrk="1" latinLnBrk="0" hangingPunct="1">
        <a:lnSpc>
          <a:spcPct val="90000"/>
        </a:lnSpc>
        <a:spcBef>
          <a:spcPts val="493"/>
        </a:spcBef>
        <a:buFont typeface="Arial" panose="020B0604020202020204" pitchFamily="34" charset="0"/>
        <a:buChar char="•"/>
        <a:defRPr kumimoji="1" sz="1775" kern="1200">
          <a:solidFill>
            <a:schemeClr val="tx1"/>
          </a:solidFill>
          <a:latin typeface="+mn-lt"/>
          <a:ea typeface="+mn-ea"/>
          <a:cs typeface="+mn-cs"/>
        </a:defRPr>
      </a:lvl5pPr>
      <a:lvl6pPr marL="2479899" indent="-225445" algn="l" defTabSz="901781" rtl="0" eaLnBrk="1" latinLnBrk="0" hangingPunct="1">
        <a:lnSpc>
          <a:spcPct val="90000"/>
        </a:lnSpc>
        <a:spcBef>
          <a:spcPts val="493"/>
        </a:spcBef>
        <a:buFont typeface="Arial" panose="020B0604020202020204" pitchFamily="34" charset="0"/>
        <a:buChar char="•"/>
        <a:defRPr kumimoji="1" sz="1775" kern="1200">
          <a:solidFill>
            <a:schemeClr val="tx1"/>
          </a:solidFill>
          <a:latin typeface="+mn-lt"/>
          <a:ea typeface="+mn-ea"/>
          <a:cs typeface="+mn-cs"/>
        </a:defRPr>
      </a:lvl6pPr>
      <a:lvl7pPr marL="2930789" indent="-225445" algn="l" defTabSz="901781" rtl="0" eaLnBrk="1" latinLnBrk="0" hangingPunct="1">
        <a:lnSpc>
          <a:spcPct val="90000"/>
        </a:lnSpc>
        <a:spcBef>
          <a:spcPts val="493"/>
        </a:spcBef>
        <a:buFont typeface="Arial" panose="020B0604020202020204" pitchFamily="34" charset="0"/>
        <a:buChar char="•"/>
        <a:defRPr kumimoji="1" sz="1775" kern="1200">
          <a:solidFill>
            <a:schemeClr val="tx1"/>
          </a:solidFill>
          <a:latin typeface="+mn-lt"/>
          <a:ea typeface="+mn-ea"/>
          <a:cs typeface="+mn-cs"/>
        </a:defRPr>
      </a:lvl7pPr>
      <a:lvl8pPr marL="3381680" indent="-225445" algn="l" defTabSz="901781" rtl="0" eaLnBrk="1" latinLnBrk="0" hangingPunct="1">
        <a:lnSpc>
          <a:spcPct val="90000"/>
        </a:lnSpc>
        <a:spcBef>
          <a:spcPts val="493"/>
        </a:spcBef>
        <a:buFont typeface="Arial" panose="020B0604020202020204" pitchFamily="34" charset="0"/>
        <a:buChar char="•"/>
        <a:defRPr kumimoji="1" sz="1775" kern="1200">
          <a:solidFill>
            <a:schemeClr val="tx1"/>
          </a:solidFill>
          <a:latin typeface="+mn-lt"/>
          <a:ea typeface="+mn-ea"/>
          <a:cs typeface="+mn-cs"/>
        </a:defRPr>
      </a:lvl8pPr>
      <a:lvl9pPr marL="3832570" indent="-225445" algn="l" defTabSz="901781" rtl="0" eaLnBrk="1" latinLnBrk="0" hangingPunct="1">
        <a:lnSpc>
          <a:spcPct val="90000"/>
        </a:lnSpc>
        <a:spcBef>
          <a:spcPts val="493"/>
        </a:spcBef>
        <a:buFont typeface="Arial" panose="020B0604020202020204" pitchFamily="34" charset="0"/>
        <a:buChar char="•"/>
        <a:defRPr kumimoji="1" sz="1775" kern="1200">
          <a:solidFill>
            <a:schemeClr val="tx1"/>
          </a:solidFill>
          <a:latin typeface="+mn-lt"/>
          <a:ea typeface="+mn-ea"/>
          <a:cs typeface="+mn-cs"/>
        </a:defRPr>
      </a:lvl9pPr>
    </p:bodyStyle>
    <p:otherStyle>
      <a:defPPr>
        <a:defRPr lang="en-US"/>
      </a:defPPr>
      <a:lvl1pPr marL="0" algn="l" defTabSz="901781" rtl="0" eaLnBrk="1" latinLnBrk="0" hangingPunct="1">
        <a:defRPr kumimoji="1" sz="1775" kern="1200">
          <a:solidFill>
            <a:schemeClr val="tx1"/>
          </a:solidFill>
          <a:latin typeface="+mn-lt"/>
          <a:ea typeface="+mn-ea"/>
          <a:cs typeface="+mn-cs"/>
        </a:defRPr>
      </a:lvl1pPr>
      <a:lvl2pPr marL="450891" algn="l" defTabSz="901781" rtl="0" eaLnBrk="1" latinLnBrk="0" hangingPunct="1">
        <a:defRPr kumimoji="1" sz="1775" kern="1200">
          <a:solidFill>
            <a:schemeClr val="tx1"/>
          </a:solidFill>
          <a:latin typeface="+mn-lt"/>
          <a:ea typeface="+mn-ea"/>
          <a:cs typeface="+mn-cs"/>
        </a:defRPr>
      </a:lvl2pPr>
      <a:lvl3pPr marL="901781" algn="l" defTabSz="901781" rtl="0" eaLnBrk="1" latinLnBrk="0" hangingPunct="1">
        <a:defRPr kumimoji="1" sz="1775" kern="1200">
          <a:solidFill>
            <a:schemeClr val="tx1"/>
          </a:solidFill>
          <a:latin typeface="+mn-lt"/>
          <a:ea typeface="+mn-ea"/>
          <a:cs typeface="+mn-cs"/>
        </a:defRPr>
      </a:lvl3pPr>
      <a:lvl4pPr marL="1352672" algn="l" defTabSz="901781" rtl="0" eaLnBrk="1" latinLnBrk="0" hangingPunct="1">
        <a:defRPr kumimoji="1" sz="1775" kern="1200">
          <a:solidFill>
            <a:schemeClr val="tx1"/>
          </a:solidFill>
          <a:latin typeface="+mn-lt"/>
          <a:ea typeface="+mn-ea"/>
          <a:cs typeface="+mn-cs"/>
        </a:defRPr>
      </a:lvl4pPr>
      <a:lvl5pPr marL="1803563" algn="l" defTabSz="901781" rtl="0" eaLnBrk="1" latinLnBrk="0" hangingPunct="1">
        <a:defRPr kumimoji="1" sz="1775" kern="1200">
          <a:solidFill>
            <a:schemeClr val="tx1"/>
          </a:solidFill>
          <a:latin typeface="+mn-lt"/>
          <a:ea typeface="+mn-ea"/>
          <a:cs typeface="+mn-cs"/>
        </a:defRPr>
      </a:lvl5pPr>
      <a:lvl6pPr marL="2254453" algn="l" defTabSz="901781" rtl="0" eaLnBrk="1" latinLnBrk="0" hangingPunct="1">
        <a:defRPr kumimoji="1" sz="1775" kern="1200">
          <a:solidFill>
            <a:schemeClr val="tx1"/>
          </a:solidFill>
          <a:latin typeface="+mn-lt"/>
          <a:ea typeface="+mn-ea"/>
          <a:cs typeface="+mn-cs"/>
        </a:defRPr>
      </a:lvl6pPr>
      <a:lvl7pPr marL="2705344" algn="l" defTabSz="901781" rtl="0" eaLnBrk="1" latinLnBrk="0" hangingPunct="1">
        <a:defRPr kumimoji="1" sz="1775" kern="1200">
          <a:solidFill>
            <a:schemeClr val="tx1"/>
          </a:solidFill>
          <a:latin typeface="+mn-lt"/>
          <a:ea typeface="+mn-ea"/>
          <a:cs typeface="+mn-cs"/>
        </a:defRPr>
      </a:lvl7pPr>
      <a:lvl8pPr marL="3156234" algn="l" defTabSz="901781" rtl="0" eaLnBrk="1" latinLnBrk="0" hangingPunct="1">
        <a:defRPr kumimoji="1" sz="1775" kern="1200">
          <a:solidFill>
            <a:schemeClr val="tx1"/>
          </a:solidFill>
          <a:latin typeface="+mn-lt"/>
          <a:ea typeface="+mn-ea"/>
          <a:cs typeface="+mn-cs"/>
        </a:defRPr>
      </a:lvl8pPr>
      <a:lvl9pPr marL="3607125" algn="l" defTabSz="901781" rtl="0" eaLnBrk="1" latinLnBrk="0" hangingPunct="1">
        <a:defRPr kumimoji="1" sz="177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1" y="274638"/>
            <a:ext cx="8915400" cy="1143000"/>
          </a:xfrm>
          <a:prstGeom prst="rect">
            <a:avLst/>
          </a:prstGeom>
        </p:spPr>
        <p:txBody>
          <a:bodyPr vert="horz" lIns="91427" tIns="45714" rIns="91427" bIns="45714"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1" y="1600202"/>
            <a:ext cx="8915400" cy="4525963"/>
          </a:xfrm>
          <a:prstGeom prst="rect">
            <a:avLst/>
          </a:prstGeom>
        </p:spPr>
        <p:txBody>
          <a:bodyPr vert="horz" lIns="91427" tIns="45714" rIns="91427" bIns="45714"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2"/>
            <a:ext cx="2311400" cy="365125"/>
          </a:xfrm>
          <a:prstGeom prst="rect">
            <a:avLst/>
          </a:prstGeom>
        </p:spPr>
        <p:txBody>
          <a:bodyPr vert="horz" lIns="91427" tIns="45714" rIns="91427" bIns="45714" rtlCol="0" anchor="ctr"/>
          <a:lstStyle>
            <a:lvl1pPr algn="l">
              <a:defRPr sz="1200">
                <a:solidFill>
                  <a:schemeClr val="tx1">
                    <a:tint val="75000"/>
                  </a:schemeClr>
                </a:solidFill>
              </a:defRPr>
            </a:lvl1pPr>
          </a:lstStyle>
          <a:p>
            <a:pPr defTabSz="914278" fontAlgn="auto">
              <a:spcBef>
                <a:spcPts val="0"/>
              </a:spcBef>
              <a:spcAft>
                <a:spcPts val="0"/>
              </a:spcAft>
            </a:pPr>
            <a:fld id="{5A15B855-16D8-45B4-BB6C-984D52E9A0F0}" type="datetime1">
              <a:rPr lang="ja-JP" altLang="en-US" smtClean="0">
                <a:solidFill>
                  <a:prstClr val="black">
                    <a:tint val="75000"/>
                  </a:prstClr>
                </a:solidFill>
                <a:latin typeface="Calibri"/>
                <a:ea typeface="ＭＳ Ｐゴシック"/>
              </a:rPr>
              <a:pPr defTabSz="914278" fontAlgn="auto">
                <a:spcBef>
                  <a:spcPts val="0"/>
                </a:spcBef>
                <a:spcAft>
                  <a:spcPts val="0"/>
                </a:spcAft>
              </a:pPr>
              <a:t>2024/10/11</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384551" y="6356352"/>
            <a:ext cx="3136900" cy="365125"/>
          </a:xfrm>
          <a:prstGeom prst="rect">
            <a:avLst/>
          </a:prstGeom>
        </p:spPr>
        <p:txBody>
          <a:bodyPr vert="horz" lIns="91427" tIns="45714" rIns="91427" bIns="45714" rtlCol="0" anchor="ctr"/>
          <a:lstStyle>
            <a:lvl1pPr algn="ctr">
              <a:defRPr sz="1200">
                <a:solidFill>
                  <a:schemeClr val="tx1">
                    <a:tint val="75000"/>
                  </a:schemeClr>
                </a:solidFill>
              </a:defRPr>
            </a:lvl1pPr>
          </a:lstStyle>
          <a:p>
            <a:pPr defTabSz="914278"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7099301" y="6356352"/>
            <a:ext cx="2311400" cy="365125"/>
          </a:xfrm>
          <a:prstGeom prst="rect">
            <a:avLst/>
          </a:prstGeom>
        </p:spPr>
        <p:txBody>
          <a:bodyPr vert="horz" lIns="91427" tIns="45714" rIns="91427" bIns="45714" rtlCol="0" anchor="ctr"/>
          <a:lstStyle>
            <a:lvl1pPr algn="r">
              <a:defRPr sz="1200">
                <a:solidFill>
                  <a:schemeClr val="tx1">
                    <a:tint val="75000"/>
                  </a:schemeClr>
                </a:solidFill>
              </a:defRPr>
            </a:lvl1pPr>
          </a:lstStyle>
          <a:p>
            <a:pPr defTabSz="914278" fontAlgn="auto">
              <a:spcBef>
                <a:spcPts val="0"/>
              </a:spcBef>
              <a:spcAft>
                <a:spcPts val="0"/>
              </a:spcAft>
            </a:pPr>
            <a:fld id="{24DDE44F-7F92-47E0-BD41-7FC7DE2E3163}" type="slidenum">
              <a:rPr lang="ja-JP" altLang="en-US" smtClean="0">
                <a:solidFill>
                  <a:prstClr val="black">
                    <a:tint val="75000"/>
                  </a:prstClr>
                </a:solidFill>
                <a:latin typeface="Calibri"/>
                <a:ea typeface="ＭＳ Ｐゴシック"/>
              </a:rPr>
              <a:pPr defTabSz="914278"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29743622"/>
      </p:ext>
    </p:extLst>
  </p:cSld>
  <p:clrMap bg1="lt1" tx1="dk1" bg2="lt2" tx2="dk2" accent1="accent1" accent2="accent2" accent3="accent3" accent4="accent4" accent5="accent5" accent6="accent6" hlink="hlink" folHlink="folHlink"/>
  <p:sldLayoutIdLst>
    <p:sldLayoutId id="2147486140" r:id="rId1"/>
    <p:sldLayoutId id="2147486141" r:id="rId2"/>
    <p:sldLayoutId id="2147486142" r:id="rId3"/>
    <p:sldLayoutId id="2147486143" r:id="rId4"/>
    <p:sldLayoutId id="2147486144" r:id="rId5"/>
    <p:sldLayoutId id="2147486145" r:id="rId6"/>
    <p:sldLayoutId id="2147486146" r:id="rId7"/>
    <p:sldLayoutId id="2147486147" r:id="rId8"/>
    <p:sldLayoutId id="2147486148" r:id="rId9"/>
    <p:sldLayoutId id="2147486149" r:id="rId10"/>
    <p:sldLayoutId id="2147486150" r:id="rId11"/>
  </p:sldLayoutIdLst>
  <p:hf hdr="0" ftr="0" dt="0"/>
  <p:txStyles>
    <p:titleStyle>
      <a:lvl1pPr algn="ctr" defTabSz="914278" rtl="0" eaLnBrk="1" latinLnBrk="0" hangingPunct="1">
        <a:spcBef>
          <a:spcPct val="0"/>
        </a:spcBef>
        <a:buNone/>
        <a:defRPr kumimoji="1" sz="4400" kern="1200">
          <a:solidFill>
            <a:schemeClr val="tx1"/>
          </a:solidFill>
          <a:latin typeface="+mj-lt"/>
          <a:ea typeface="+mj-ea"/>
          <a:cs typeface="+mj-cs"/>
        </a:defRPr>
      </a:lvl1pPr>
    </p:titleStyle>
    <p:bodyStyle>
      <a:lvl1pPr marL="342854" indent="-342854" algn="l" defTabSz="914278"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851" indent="-285712" algn="l" defTabSz="914278"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848" indent="-228569" algn="l" defTabSz="914278"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986" indent="-228569" algn="l" defTabSz="914278"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126" indent="-228569" algn="l" defTabSz="914278"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265" indent="-228569" algn="l" defTabSz="914278"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403" indent="-228569" algn="l" defTabSz="914278"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543" indent="-228569" algn="l" defTabSz="914278"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681" indent="-228569" algn="l" defTabSz="914278"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278" rtl="0" eaLnBrk="1" latinLnBrk="0" hangingPunct="1">
        <a:defRPr kumimoji="1" sz="1800" kern="1200">
          <a:solidFill>
            <a:schemeClr val="tx1"/>
          </a:solidFill>
          <a:latin typeface="+mn-lt"/>
          <a:ea typeface="+mn-ea"/>
          <a:cs typeface="+mn-cs"/>
        </a:defRPr>
      </a:lvl1pPr>
      <a:lvl2pPr marL="457139" algn="l" defTabSz="914278" rtl="0" eaLnBrk="1" latinLnBrk="0" hangingPunct="1">
        <a:defRPr kumimoji="1" sz="1800" kern="1200">
          <a:solidFill>
            <a:schemeClr val="tx1"/>
          </a:solidFill>
          <a:latin typeface="+mn-lt"/>
          <a:ea typeface="+mn-ea"/>
          <a:cs typeface="+mn-cs"/>
        </a:defRPr>
      </a:lvl2pPr>
      <a:lvl3pPr marL="914278" algn="l" defTabSz="914278" rtl="0" eaLnBrk="1" latinLnBrk="0" hangingPunct="1">
        <a:defRPr kumimoji="1" sz="1800" kern="1200">
          <a:solidFill>
            <a:schemeClr val="tx1"/>
          </a:solidFill>
          <a:latin typeface="+mn-lt"/>
          <a:ea typeface="+mn-ea"/>
          <a:cs typeface="+mn-cs"/>
        </a:defRPr>
      </a:lvl3pPr>
      <a:lvl4pPr marL="1371417" algn="l" defTabSz="914278" rtl="0" eaLnBrk="1" latinLnBrk="0" hangingPunct="1">
        <a:defRPr kumimoji="1" sz="1800" kern="1200">
          <a:solidFill>
            <a:schemeClr val="tx1"/>
          </a:solidFill>
          <a:latin typeface="+mn-lt"/>
          <a:ea typeface="+mn-ea"/>
          <a:cs typeface="+mn-cs"/>
        </a:defRPr>
      </a:lvl4pPr>
      <a:lvl5pPr marL="1828556" algn="l" defTabSz="914278" rtl="0" eaLnBrk="1" latinLnBrk="0" hangingPunct="1">
        <a:defRPr kumimoji="1" sz="1800" kern="1200">
          <a:solidFill>
            <a:schemeClr val="tx1"/>
          </a:solidFill>
          <a:latin typeface="+mn-lt"/>
          <a:ea typeface="+mn-ea"/>
          <a:cs typeface="+mn-cs"/>
        </a:defRPr>
      </a:lvl5pPr>
      <a:lvl6pPr marL="2285695" algn="l" defTabSz="914278" rtl="0" eaLnBrk="1" latinLnBrk="0" hangingPunct="1">
        <a:defRPr kumimoji="1" sz="1800" kern="1200">
          <a:solidFill>
            <a:schemeClr val="tx1"/>
          </a:solidFill>
          <a:latin typeface="+mn-lt"/>
          <a:ea typeface="+mn-ea"/>
          <a:cs typeface="+mn-cs"/>
        </a:defRPr>
      </a:lvl6pPr>
      <a:lvl7pPr marL="2742834" algn="l" defTabSz="914278" rtl="0" eaLnBrk="1" latinLnBrk="0" hangingPunct="1">
        <a:defRPr kumimoji="1" sz="1800" kern="1200">
          <a:solidFill>
            <a:schemeClr val="tx1"/>
          </a:solidFill>
          <a:latin typeface="+mn-lt"/>
          <a:ea typeface="+mn-ea"/>
          <a:cs typeface="+mn-cs"/>
        </a:defRPr>
      </a:lvl7pPr>
      <a:lvl8pPr marL="3199972" algn="l" defTabSz="914278" rtl="0" eaLnBrk="1" latinLnBrk="0" hangingPunct="1">
        <a:defRPr kumimoji="1" sz="1800" kern="1200">
          <a:solidFill>
            <a:schemeClr val="tx1"/>
          </a:solidFill>
          <a:latin typeface="+mn-lt"/>
          <a:ea typeface="+mn-ea"/>
          <a:cs typeface="+mn-cs"/>
        </a:defRPr>
      </a:lvl8pPr>
      <a:lvl9pPr marL="3657112" algn="l" defTabSz="914278"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12.tmp"/><Relationship Id="rId5" Type="http://schemas.openxmlformats.org/officeDocument/2006/relationships/image" Target="../media/image11.tmp"/><Relationship Id="rId4" Type="http://schemas.openxmlformats.org/officeDocument/2006/relationships/image" Target="../media/image10.tmp"/></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https://www.soumu.go.jp/main_content/000804851.pdf"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chart" Target="../charts/chart10.xml"/></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63.xml"/><Relationship Id="rId4" Type="http://schemas.openxmlformats.org/officeDocument/2006/relationships/chart" Target="../charts/chart12.xml"/></Relationships>
</file>

<file path=ppt/slides/_rels/slide2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64.xml"/><Relationship Id="rId4" Type="http://schemas.openxmlformats.org/officeDocument/2006/relationships/chart" Target="../charts/chart15.xml"/></Relationships>
</file>

<file path=ppt/slides/_rels/slide2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9.xml"/><Relationship Id="rId1" Type="http://schemas.openxmlformats.org/officeDocument/2006/relationships/slideLayout" Target="../slideLayouts/slideLayout63.xml"/><Relationship Id="rId4" Type="http://schemas.openxmlformats.org/officeDocument/2006/relationships/chart" Target="../charts/chart17.xml"/></Relationships>
</file>

<file path=ppt/slides/_rels/slide2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12.xml"/><Relationship Id="rId5" Type="http://schemas.openxmlformats.org/officeDocument/2006/relationships/chart" Target="../charts/chart25.xml"/><Relationship Id="rId4" Type="http://schemas.openxmlformats.org/officeDocument/2006/relationships/chart" Target="../charts/chart24.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12.xml"/><Relationship Id="rId5" Type="http://schemas.openxmlformats.org/officeDocument/2006/relationships/chart" Target="../charts/chart29.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12.xml"/><Relationship Id="rId5" Type="http://schemas.openxmlformats.org/officeDocument/2006/relationships/chart" Target="../charts/chart33.xml"/><Relationship Id="rId4" Type="http://schemas.openxmlformats.org/officeDocument/2006/relationships/chart" Target="../charts/chart32.xml"/></Relationships>
</file>

<file path=ppt/slides/_rels/slide33.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chart" Target="../charts/chart41.xml"/><Relationship Id="rId13" Type="http://schemas.openxmlformats.org/officeDocument/2006/relationships/chart" Target="../charts/chart46.xml"/><Relationship Id="rId3" Type="http://schemas.openxmlformats.org/officeDocument/2006/relationships/chart" Target="../charts/chart36.xml"/><Relationship Id="rId7" Type="http://schemas.openxmlformats.org/officeDocument/2006/relationships/chart" Target="../charts/chart40.xml"/><Relationship Id="rId12" Type="http://schemas.openxmlformats.org/officeDocument/2006/relationships/chart" Target="../charts/chart45.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chart" Target="../charts/chart39.xml"/><Relationship Id="rId11" Type="http://schemas.openxmlformats.org/officeDocument/2006/relationships/chart" Target="../charts/chart44.xml"/><Relationship Id="rId5" Type="http://schemas.openxmlformats.org/officeDocument/2006/relationships/chart" Target="../charts/chart38.xml"/><Relationship Id="rId10" Type="http://schemas.openxmlformats.org/officeDocument/2006/relationships/chart" Target="../charts/chart43.xml"/><Relationship Id="rId4" Type="http://schemas.openxmlformats.org/officeDocument/2006/relationships/chart" Target="../charts/chart37.xml"/><Relationship Id="rId9" Type="http://schemas.openxmlformats.org/officeDocument/2006/relationships/chart" Target="../charts/chart42.xml"/></Relationships>
</file>

<file path=ppt/slides/_rels/slide35.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chart" Target="../charts/chart47.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chart" Target="../charts/chart5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6.jpeg"/><Relationship Id="rId5" Type="http://schemas.microsoft.com/office/2007/relationships/hdphoto" Target="../media/hdphoto1.wdp"/><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30.emf"/></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5.xml"/></Relationships>
</file>

<file path=ppt/slides/_rels/slide48.xml.rels><?xml version="1.0" encoding="UTF-8" standalone="yes"?>
<Relationships xmlns="http://schemas.openxmlformats.org/package/2006/relationships"><Relationship Id="rId3" Type="http://schemas.openxmlformats.org/officeDocument/2006/relationships/hyperlink" Target="https://www.city.fukuoka.lg.jp/data/open/cnt/3/48171/1/shiteikannri.pdf?20230926135509" TargetMode="External"/><Relationship Id="rId2" Type="http://schemas.openxmlformats.org/officeDocument/2006/relationships/notesSlide" Target="../notesSlides/notesSlide29.xml"/><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3" Type="http://schemas.openxmlformats.org/officeDocument/2006/relationships/hyperlink" Target="https://www.city.yokohama.lg.jp/business/kyoso/public-facility/shiteikanri/shiteikanrishaseido.files/0065_20240401.pdf" TargetMode="External"/><Relationship Id="rId2" Type="http://schemas.openxmlformats.org/officeDocument/2006/relationships/notesSlide" Target="../notesSlides/notesSlide30.xml"/><Relationship Id="rId1" Type="http://schemas.openxmlformats.org/officeDocument/2006/relationships/slideLayout" Target="../slideLayouts/slideLayout79.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openxmlformats.org/officeDocument/2006/relationships/hyperlink" Target="https://www.city.sapporo.jp/keizai/koyo/koyo/documents/02_siryo.pdf" TargetMode="External"/><Relationship Id="rId2" Type="http://schemas.openxmlformats.org/officeDocument/2006/relationships/notesSlide" Target="../notesSlides/notesSlide31.xml"/><Relationship Id="rId1" Type="http://schemas.openxmlformats.org/officeDocument/2006/relationships/slideLayout" Target="../slideLayouts/slideLayout79.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49.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57.xml"/><Relationship Id="rId5" Type="http://schemas.openxmlformats.org/officeDocument/2006/relationships/chart" Target="../charts/chart8.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5.xml"/><Relationship Id="rId1" Type="http://schemas.openxmlformats.org/officeDocument/2006/relationships/slideLayout" Target="../slideLayouts/slideLayout53.xml"/><Relationship Id="rId5" Type="http://schemas.openxmlformats.org/officeDocument/2006/relationships/image" Target="../media/image8.tmp"/><Relationship Id="rId4" Type="http://schemas.openxmlformats.org/officeDocument/2006/relationships/image" Target="../media/image7.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3595706" y="3838216"/>
            <a:ext cx="4785020" cy="896527"/>
          </a:xfrm>
          <a:prstGeom prst="rect">
            <a:avLst/>
          </a:prstGeom>
        </p:spPr>
        <p:txBody>
          <a:bodyPr vert="horz" lIns="91110" tIns="45558" rIns="91110" bIns="45558" rtlCol="0">
            <a:normAutofit/>
          </a:bodyPr>
          <a:lstStyle/>
          <a:p>
            <a:pPr marL="341679" indent="-341679" algn="ctr">
              <a:lnSpc>
                <a:spcPct val="80000"/>
              </a:lnSpc>
              <a:spcBef>
                <a:spcPct val="20000"/>
              </a:spcBef>
              <a:defRPr/>
            </a:pPr>
            <a:endParaRPr lang="en-US" altLang="ja-JP" sz="2000" dirty="0">
              <a:solidFill>
                <a:prstClr val="black"/>
              </a:solidFill>
              <a:latin typeface="ＭＳ ゴシック" panose="020B0609070205080204" pitchFamily="49" charset="-128"/>
              <a:ea typeface="ＭＳ ゴシック" pitchFamily="49" charset="-128"/>
            </a:endParaRPr>
          </a:p>
        </p:txBody>
      </p:sp>
      <p:sp>
        <p:nvSpPr>
          <p:cNvPr id="7" name="Rectangle 2"/>
          <p:cNvSpPr txBox="1">
            <a:spLocks noChangeArrowheads="1"/>
          </p:cNvSpPr>
          <p:nvPr/>
        </p:nvSpPr>
        <p:spPr>
          <a:xfrm>
            <a:off x="0" y="1285890"/>
            <a:ext cx="9906000" cy="1571625"/>
          </a:xfrm>
          <a:prstGeom prst="rect">
            <a:avLst/>
          </a:prstGeom>
        </p:spPr>
        <p:txBody>
          <a:bodyPr vert="horz" lIns="91110" tIns="45558" rIns="91110" bIns="45558" rtlCol="0" anchor="ctr">
            <a:noAutofit/>
          </a:bodyPr>
          <a:lstStyle/>
          <a:p>
            <a:pPr algn="ctr">
              <a:defRPr/>
            </a:pPr>
            <a:r>
              <a:rPr lang="ja-JP" altLang="en-US" sz="3200" dirty="0">
                <a:solidFill>
                  <a:prstClr val="black"/>
                </a:solidFill>
                <a:latin typeface="ＭＳ ゴシック" panose="020B0609070205080204" pitchFamily="49" charset="-128"/>
                <a:ea typeface="ＭＳ ゴシック" panose="020B0609070205080204" pitchFamily="49" charset="-128"/>
              </a:rPr>
              <a:t>指定管理者制度について</a:t>
            </a:r>
          </a:p>
        </p:txBody>
      </p:sp>
      <p:sp>
        <p:nvSpPr>
          <p:cNvPr id="8" name="Line 13"/>
          <p:cNvSpPr>
            <a:spLocks noChangeShapeType="1"/>
          </p:cNvSpPr>
          <p:nvPr/>
        </p:nvSpPr>
        <p:spPr bwMode="auto">
          <a:xfrm>
            <a:off x="214362" y="3429000"/>
            <a:ext cx="9691687" cy="0"/>
          </a:xfrm>
          <a:prstGeom prst="line">
            <a:avLst/>
          </a:prstGeom>
          <a:noFill/>
          <a:ln w="63500" cmpd="thinThick">
            <a:solidFill>
              <a:srgbClr val="FF6600"/>
            </a:solidFill>
            <a:round/>
            <a:headEnd/>
            <a:tailEnd/>
          </a:ln>
        </p:spPr>
        <p:txBody>
          <a:bodyPr lIns="91110" tIns="45558" rIns="91110" bIns="45558"/>
          <a:lstStyle/>
          <a:p>
            <a:endParaRPr lang="ja-JP" altLang="en-US">
              <a:solidFill>
                <a:prstClr val="black"/>
              </a:solidFill>
              <a:latin typeface="Arial" charset="0"/>
            </a:endParaRPr>
          </a:p>
        </p:txBody>
      </p:sp>
      <p:sp>
        <p:nvSpPr>
          <p:cNvPr id="9" name="Line 21"/>
          <p:cNvSpPr>
            <a:spLocks noChangeShapeType="1"/>
          </p:cNvSpPr>
          <p:nvPr/>
        </p:nvSpPr>
        <p:spPr bwMode="auto">
          <a:xfrm>
            <a:off x="3595678" y="3429053"/>
            <a:ext cx="0" cy="2879725"/>
          </a:xfrm>
          <a:prstGeom prst="line">
            <a:avLst/>
          </a:prstGeom>
          <a:noFill/>
          <a:ln w="9525">
            <a:solidFill>
              <a:srgbClr val="FF6600"/>
            </a:solidFill>
            <a:round/>
            <a:headEnd/>
            <a:tailEnd/>
          </a:ln>
        </p:spPr>
        <p:txBody>
          <a:bodyPr lIns="91110" tIns="45558" rIns="91110" bIns="45558"/>
          <a:lstStyle/>
          <a:p>
            <a:endParaRPr lang="ja-JP" altLang="en-US">
              <a:solidFill>
                <a:prstClr val="black"/>
              </a:solidFill>
              <a:latin typeface="Arial" charset="0"/>
            </a:endParaRPr>
          </a:p>
        </p:txBody>
      </p:sp>
      <p:pic>
        <p:nvPicPr>
          <p:cNvPr id="10" name="Picture 1"/>
          <p:cNvPicPr>
            <a:picLocks noChangeAspect="1" noChangeArrowheads="1"/>
          </p:cNvPicPr>
          <p:nvPr/>
        </p:nvPicPr>
        <p:blipFill>
          <a:blip r:embed="rId3" cstate="print"/>
          <a:srcRect/>
          <a:stretch>
            <a:fillRect/>
          </a:stretch>
        </p:blipFill>
        <p:spPr bwMode="auto">
          <a:xfrm>
            <a:off x="1143036" y="4286513"/>
            <a:ext cx="1221869" cy="1400167"/>
          </a:xfrm>
          <a:prstGeom prst="rect">
            <a:avLst/>
          </a:prstGeom>
          <a:noFill/>
          <a:ln w="9525">
            <a:noFill/>
            <a:miter lim="800000"/>
            <a:headEnd/>
            <a:tailEnd/>
          </a:ln>
        </p:spPr>
      </p:pic>
      <p:sp>
        <p:nvSpPr>
          <p:cNvPr id="11" name="Rectangle 3"/>
          <p:cNvSpPr txBox="1">
            <a:spLocks noChangeArrowheads="1"/>
          </p:cNvSpPr>
          <p:nvPr/>
        </p:nvSpPr>
        <p:spPr>
          <a:xfrm>
            <a:off x="4232920" y="4318454"/>
            <a:ext cx="5256584" cy="1368152"/>
          </a:xfrm>
          <a:prstGeom prst="rect">
            <a:avLst/>
          </a:prstGeom>
        </p:spPr>
        <p:txBody>
          <a:bodyPr vert="horz" lIns="91110" tIns="45558" rIns="91110" bIns="45558" rtlCol="0">
            <a:normAutofit fontScale="77500" lnSpcReduction="20000"/>
          </a:bodyPr>
          <a:lstStyle/>
          <a:p>
            <a:pPr marL="341679" indent="-341679" algn="r">
              <a:lnSpc>
                <a:spcPct val="80000"/>
              </a:lnSpc>
              <a:spcBef>
                <a:spcPct val="20000"/>
              </a:spcBef>
              <a:defRPr/>
            </a:pPr>
            <a:endParaRPr lang="en-US" altLang="ja-JP" sz="2000" dirty="0">
              <a:solidFill>
                <a:prstClr val="black"/>
              </a:solidFill>
              <a:latin typeface="ＭＳ ゴシック" panose="020B0609070205080204" pitchFamily="49" charset="-128"/>
              <a:ea typeface="ＭＳ ゴシック" pitchFamily="49" charset="-128"/>
            </a:endParaRPr>
          </a:p>
          <a:p>
            <a:pPr marL="341679" indent="-341679">
              <a:lnSpc>
                <a:spcPct val="80000"/>
              </a:lnSpc>
              <a:spcBef>
                <a:spcPct val="20000"/>
              </a:spcBef>
              <a:spcAft>
                <a:spcPts val="1200"/>
              </a:spcAft>
              <a:defRPr/>
            </a:pPr>
            <a:r>
              <a:rPr lang="ja-JP" altLang="en-US" sz="2800" dirty="0">
                <a:solidFill>
                  <a:prstClr val="black"/>
                </a:solidFill>
                <a:latin typeface="ＭＳ ゴシック" panose="020B0609070205080204" pitchFamily="49" charset="-128"/>
                <a:ea typeface="ＭＳ ゴシック" pitchFamily="49" charset="-128"/>
              </a:rPr>
              <a:t>令和６年１０月１６日（水）</a:t>
            </a:r>
          </a:p>
          <a:p>
            <a:pPr marL="341679" indent="-341679">
              <a:lnSpc>
                <a:spcPct val="80000"/>
              </a:lnSpc>
              <a:spcBef>
                <a:spcPct val="20000"/>
              </a:spcBef>
              <a:spcAft>
                <a:spcPts val="1200"/>
              </a:spcAft>
              <a:defRPr/>
            </a:pPr>
            <a:r>
              <a:rPr lang="ja-JP" altLang="en-US" sz="2800" dirty="0">
                <a:solidFill>
                  <a:prstClr val="black"/>
                </a:solidFill>
                <a:latin typeface="ＭＳ ゴシック" panose="020B0609070205080204" pitchFamily="49" charset="-128"/>
                <a:ea typeface="ＭＳ ゴシック" pitchFamily="49" charset="-128"/>
              </a:rPr>
              <a:t>総務省自治行政局行政経営支援室</a:t>
            </a:r>
            <a:endParaRPr lang="en-US" altLang="ja-JP" sz="2800" dirty="0">
              <a:solidFill>
                <a:prstClr val="black"/>
              </a:solidFill>
              <a:latin typeface="ＭＳ ゴシック" panose="020B0609070205080204" pitchFamily="49" charset="-128"/>
              <a:ea typeface="ＭＳ ゴシック" pitchFamily="49" charset="-128"/>
            </a:endParaRPr>
          </a:p>
          <a:p>
            <a:pPr marL="341679" indent="-341679">
              <a:lnSpc>
                <a:spcPct val="80000"/>
              </a:lnSpc>
              <a:spcBef>
                <a:spcPct val="20000"/>
              </a:spcBef>
              <a:spcAft>
                <a:spcPts val="1200"/>
              </a:spcAft>
              <a:defRPr/>
            </a:pPr>
            <a:r>
              <a:rPr lang="ja-JP" altLang="en-US" sz="2800" dirty="0">
                <a:solidFill>
                  <a:prstClr val="black"/>
                </a:solidFill>
                <a:latin typeface="ＭＳ ゴシック" panose="020B0609070205080204" pitchFamily="49" charset="-128"/>
                <a:ea typeface="ＭＳ ゴシック" pitchFamily="49" charset="-128"/>
              </a:rPr>
              <a:t>　課長補佐　稲垣 嘉一</a:t>
            </a:r>
          </a:p>
        </p:txBody>
      </p:sp>
      <p:sp>
        <p:nvSpPr>
          <p:cNvPr id="2" name="テキスト ボックス 1"/>
          <p:cNvSpPr txBox="1"/>
          <p:nvPr/>
        </p:nvSpPr>
        <p:spPr>
          <a:xfrm>
            <a:off x="214362" y="116632"/>
            <a:ext cx="5530726" cy="369332"/>
          </a:xfrm>
          <a:prstGeom prst="rect">
            <a:avLst/>
          </a:prstGeom>
          <a:noFill/>
          <a:ln>
            <a:solidFill>
              <a:schemeClr val="tx1"/>
            </a:solidFill>
          </a:ln>
        </p:spPr>
        <p:txBody>
          <a:bodyPr wrap="square" rtlCol="0">
            <a:spAutoFit/>
          </a:bodyPr>
          <a:lstStyle/>
          <a:p>
            <a:pPr algn="ctr"/>
            <a:r>
              <a:rPr kumimoji="1" lang="ja-JP" altLang="en-US" dirty="0"/>
              <a:t>一般社団法人指定管理者協会　令和６年度研究報告会</a:t>
            </a:r>
          </a:p>
        </p:txBody>
      </p:sp>
    </p:spTree>
    <p:extLst>
      <p:ext uri="{BB962C8B-B14F-4D97-AF65-F5344CB8AC3E}">
        <p14:creationId xmlns:p14="http://schemas.microsoft.com/office/powerpoint/2010/main" val="3364142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a:spLocks noGrp="1"/>
          </p:cNvSpPr>
          <p:nvPr>
            <p:ph type="title"/>
          </p:nvPr>
        </p:nvSpPr>
        <p:spPr>
          <a:xfrm>
            <a:off x="6045" y="2345"/>
            <a:ext cx="9899955" cy="457081"/>
          </a:xfrm>
        </p:spPr>
        <p:txBody>
          <a:bodyPr>
            <a:normAutofit/>
          </a:bodyPr>
          <a:lstStyle/>
          <a:p>
            <a:pPr marL="199390" algn="ctr"/>
            <a:r>
              <a:rPr lang="ja-JP" altLang="en-US" sz="2000" dirty="0"/>
              <a:t>ライフスタイルの変化</a:t>
            </a:r>
          </a:p>
        </p:txBody>
      </p:sp>
      <p:sp>
        <p:nvSpPr>
          <p:cNvPr id="34" name="テキスト ボックス 33">
            <a:extLst>
              <a:ext uri="{FF2B5EF4-FFF2-40B4-BE49-F238E27FC236}">
                <a16:creationId xmlns:a16="http://schemas.microsoft.com/office/drawing/2014/main" id="{4F7ED2F6-6763-4405-BB70-6F4F097414E7}"/>
              </a:ext>
            </a:extLst>
          </p:cNvPr>
          <p:cNvSpPr txBox="1"/>
          <p:nvPr/>
        </p:nvSpPr>
        <p:spPr>
          <a:xfrm>
            <a:off x="194466" y="6249289"/>
            <a:ext cx="3030594" cy="307777"/>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出典：総務省「平成</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30</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年版情報通信白書」</a:t>
            </a:r>
            <a:endParaRPr kumimoji="1" lang="ja-JP"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5" name="テキスト ボックス 34">
            <a:extLst>
              <a:ext uri="{FF2B5EF4-FFF2-40B4-BE49-F238E27FC236}">
                <a16:creationId xmlns:a16="http://schemas.microsoft.com/office/drawing/2014/main" id="{FC768BF1-4D7E-46E0-94BE-BC0E511DBD29}"/>
              </a:ext>
            </a:extLst>
          </p:cNvPr>
          <p:cNvSpPr txBox="1"/>
          <p:nvPr/>
        </p:nvSpPr>
        <p:spPr>
          <a:xfrm>
            <a:off x="209498" y="1384893"/>
            <a:ext cx="2908917" cy="788677"/>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世帯の変化</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一人暮らし世帯や高齢者単独世帯の増加</a:t>
            </a:r>
            <a:endParaRPr kumimoji="1" lang="ja-JP"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4" name="テキスト ボックス 23">
            <a:extLst>
              <a:ext uri="{FF2B5EF4-FFF2-40B4-BE49-F238E27FC236}">
                <a16:creationId xmlns:a16="http://schemas.microsoft.com/office/drawing/2014/main" id="{40DA639D-835E-4CBD-9C8C-D22157BDFD90}"/>
              </a:ext>
            </a:extLst>
          </p:cNvPr>
          <p:cNvSpPr txBox="1"/>
          <p:nvPr/>
        </p:nvSpPr>
        <p:spPr>
          <a:xfrm>
            <a:off x="3271208" y="1384892"/>
            <a:ext cx="2997707" cy="788677"/>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女性就業率の変化</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女性の社会進出に伴い、女性就業率が上昇</a:t>
            </a:r>
            <a:endParaRPr kumimoji="1" lang="ja-JP"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6" name="テキスト ボックス 25">
            <a:extLst>
              <a:ext uri="{FF2B5EF4-FFF2-40B4-BE49-F238E27FC236}">
                <a16:creationId xmlns:a16="http://schemas.microsoft.com/office/drawing/2014/main" id="{7BD2B431-913C-4044-B8E3-473C39DA9CD6}"/>
              </a:ext>
            </a:extLst>
          </p:cNvPr>
          <p:cNvSpPr txBox="1"/>
          <p:nvPr/>
        </p:nvSpPr>
        <p:spPr>
          <a:xfrm>
            <a:off x="3159291" y="6249288"/>
            <a:ext cx="3220890" cy="307777"/>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出典：内閣府「令和４年版男女共同参画白書」</a:t>
            </a:r>
            <a:endParaRPr kumimoji="1" lang="ja-JP"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7" name="テキスト ボックス 26">
            <a:extLst>
              <a:ext uri="{FF2B5EF4-FFF2-40B4-BE49-F238E27FC236}">
                <a16:creationId xmlns:a16="http://schemas.microsoft.com/office/drawing/2014/main" id="{BAC9F804-838A-4775-81E8-14027891D1CE}"/>
              </a:ext>
            </a:extLst>
          </p:cNvPr>
          <p:cNvSpPr txBox="1"/>
          <p:nvPr/>
        </p:nvSpPr>
        <p:spPr>
          <a:xfrm>
            <a:off x="6599985" y="1384892"/>
            <a:ext cx="3085629" cy="788677"/>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高齢者就業率の変化</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高齢者の働き方の変化に伴い、</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高齢者就業率が上昇</a:t>
            </a:r>
            <a:endParaRPr kumimoji="1" lang="ja-JP"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5" name="図 4">
            <a:extLst>
              <a:ext uri="{FF2B5EF4-FFF2-40B4-BE49-F238E27FC236}">
                <a16:creationId xmlns:a16="http://schemas.microsoft.com/office/drawing/2014/main" id="{7434AE7B-FA67-44C5-A5E3-5CBBF9874002}"/>
              </a:ext>
            </a:extLst>
          </p:cNvPr>
          <p:cNvPicPr>
            <a:picLocks noChangeAspect="1"/>
          </p:cNvPicPr>
          <p:nvPr/>
        </p:nvPicPr>
        <p:blipFill>
          <a:blip r:embed="rId3"/>
          <a:stretch>
            <a:fillRect/>
          </a:stretch>
        </p:blipFill>
        <p:spPr>
          <a:xfrm>
            <a:off x="4941425" y="3260114"/>
            <a:ext cx="23149" cy="17253"/>
          </a:xfrm>
          <a:prstGeom prst="rect">
            <a:avLst/>
          </a:prstGeom>
        </p:spPr>
      </p:pic>
      <p:sp>
        <p:nvSpPr>
          <p:cNvPr id="18" name="テキスト ボックス 17">
            <a:extLst>
              <a:ext uri="{FF2B5EF4-FFF2-40B4-BE49-F238E27FC236}">
                <a16:creationId xmlns:a16="http://schemas.microsoft.com/office/drawing/2014/main" id="{DD9B3E86-C6EF-4D6E-BF81-43635E700E51}"/>
              </a:ext>
            </a:extLst>
          </p:cNvPr>
          <p:cNvSpPr txBox="1"/>
          <p:nvPr/>
        </p:nvSpPr>
        <p:spPr>
          <a:xfrm>
            <a:off x="6422726" y="6249288"/>
            <a:ext cx="3377052" cy="307777"/>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出典：内閣府「令和４年版高齢社会白書」</a:t>
            </a:r>
            <a:endParaRPr kumimoji="1" lang="ja-JP"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6" name="図 5" descr="平成30年度情報通信白書.pdf - Adobe Acrobat Pro DC (32-bit)">
            <a:extLst>
              <a:ext uri="{FF2B5EF4-FFF2-40B4-BE49-F238E27FC236}">
                <a16:creationId xmlns:a16="http://schemas.microsoft.com/office/drawing/2014/main" id="{ABA4EC0A-0374-47A9-ACC0-9A3DD77CF5E3}"/>
              </a:ext>
            </a:extLst>
          </p:cNvPr>
          <p:cNvPicPr>
            <a:picLocks noChangeAspect="1"/>
          </p:cNvPicPr>
          <p:nvPr/>
        </p:nvPicPr>
        <p:blipFill rotWithShape="1">
          <a:blip r:embed="rId4">
            <a:extLst>
              <a:ext uri="{28A0092B-C50C-407E-A947-70E740481C1C}">
                <a14:useLocalDpi xmlns:a14="http://schemas.microsoft.com/office/drawing/2010/main" val="0"/>
              </a:ext>
            </a:extLst>
          </a:blip>
          <a:srcRect l="38731" t="41532" r="33077" b="25039"/>
          <a:stretch/>
        </p:blipFill>
        <p:spPr>
          <a:xfrm>
            <a:off x="268843" y="2514248"/>
            <a:ext cx="2723929" cy="3597699"/>
          </a:xfrm>
          <a:prstGeom prst="rect">
            <a:avLst/>
          </a:prstGeom>
        </p:spPr>
      </p:pic>
      <p:sp>
        <p:nvSpPr>
          <p:cNvPr id="28" name="テキスト ボックス 27">
            <a:extLst>
              <a:ext uri="{FF2B5EF4-FFF2-40B4-BE49-F238E27FC236}">
                <a16:creationId xmlns:a16="http://schemas.microsoft.com/office/drawing/2014/main" id="{8F0CD55F-CA40-40C2-87E9-640B0CC38263}"/>
              </a:ext>
            </a:extLst>
          </p:cNvPr>
          <p:cNvSpPr txBox="1"/>
          <p:nvPr/>
        </p:nvSpPr>
        <p:spPr>
          <a:xfrm>
            <a:off x="239271" y="674056"/>
            <a:ext cx="9560507" cy="557845"/>
          </a:xfrm>
          <a:prstGeom prst="rect">
            <a:avLst/>
          </a:prstGeom>
          <a:noFill/>
          <a:ln>
            <a:noFill/>
          </a:ln>
        </p:spPr>
        <p:txBody>
          <a:bodyPr wrap="square" rtlCol="0">
            <a:spAutoFit/>
          </a:bodyPr>
          <a:lstStyle/>
          <a:p>
            <a:pPr marL="265113" marR="0" lvl="0" indent="-265113" algn="l"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昭和→平成→令和へと時代が移り、現代ではひとり暮らしや女性・高齢者雇用の増加など、ライフスタイルの変化により、地域コミュニティに関わる機会や時間が減少していると考えられる。</a:t>
            </a:r>
          </a:p>
        </p:txBody>
      </p:sp>
      <p:sp>
        <p:nvSpPr>
          <p:cNvPr id="16" name="正方形/長方形 15">
            <a:extLst>
              <a:ext uri="{FF2B5EF4-FFF2-40B4-BE49-F238E27FC236}">
                <a16:creationId xmlns:a16="http://schemas.microsoft.com/office/drawing/2014/main" id="{030D2AA0-0959-4C1F-83CB-A86142A378D4}"/>
              </a:ext>
            </a:extLst>
          </p:cNvPr>
          <p:cNvSpPr/>
          <p:nvPr/>
        </p:nvSpPr>
        <p:spPr>
          <a:xfrm>
            <a:off x="200706" y="581221"/>
            <a:ext cx="9520973" cy="667695"/>
          </a:xfrm>
          <a:prstGeom prst="rect">
            <a:avLst/>
          </a:prstGeom>
          <a:noFill/>
          <a:ln w="12700" cmpd="sng">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solidFill>
                  <a:sysClr val="windowText" lastClr="000000"/>
                </a:solid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0" name="図 19" descr="令和４年版男女共同白書.pdf - Adobe Acrobat Pro DC (32-bit)">
            <a:extLst>
              <a:ext uri="{FF2B5EF4-FFF2-40B4-BE49-F238E27FC236}">
                <a16:creationId xmlns:a16="http://schemas.microsoft.com/office/drawing/2014/main" id="{EC6A0A72-7533-4A83-9A86-E2F54497D9C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3477" t="29678" r="27466" b="8002"/>
          <a:stretch/>
        </p:blipFill>
        <p:spPr>
          <a:xfrm>
            <a:off x="3262416" y="2467478"/>
            <a:ext cx="2908365" cy="3595492"/>
          </a:xfrm>
          <a:prstGeom prst="rect">
            <a:avLst/>
          </a:prstGeom>
        </p:spPr>
      </p:pic>
      <p:pic>
        <p:nvPicPr>
          <p:cNvPr id="21" name="図 20" descr="令和４年版高齢社会白書.pdf - Adobe Acrobat Pro DC (32-bit)">
            <a:extLst>
              <a:ext uri="{FF2B5EF4-FFF2-40B4-BE49-F238E27FC236}">
                <a16:creationId xmlns:a16="http://schemas.microsoft.com/office/drawing/2014/main" id="{90384912-55DB-48C3-93C2-A704227EF22C}"/>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9292" t="21550" r="34008" b="6647"/>
          <a:stretch/>
        </p:blipFill>
        <p:spPr>
          <a:xfrm>
            <a:off x="6380181" y="2699240"/>
            <a:ext cx="3329897" cy="2997176"/>
          </a:xfrm>
          <a:prstGeom prst="rect">
            <a:avLst/>
          </a:prstGeom>
        </p:spPr>
      </p:pic>
      <p:sp>
        <p:nvSpPr>
          <p:cNvPr id="17" name="正方形/長方形 16">
            <a:extLst>
              <a:ext uri="{FF2B5EF4-FFF2-40B4-BE49-F238E27FC236}">
                <a16:creationId xmlns:a16="http://schemas.microsoft.com/office/drawing/2014/main" id="{8172980F-1AD4-4A22-9156-F345D3EEDEFC}"/>
              </a:ext>
            </a:extLst>
          </p:cNvPr>
          <p:cNvSpPr/>
          <p:nvPr/>
        </p:nvSpPr>
        <p:spPr>
          <a:xfrm>
            <a:off x="8165805" y="34567"/>
            <a:ext cx="1667353" cy="409086"/>
          </a:xfrm>
          <a:prstGeom prst="rect">
            <a:avLst/>
          </a:prstGeom>
          <a:solidFill>
            <a:schemeClr val="bg1"/>
          </a:solidFill>
          <a:ln>
            <a:solidFill>
              <a:srgbClr val="FF0000"/>
            </a:solidFill>
          </a:ln>
        </p:spPr>
        <p:txBody>
          <a:bodyPr wrap="square" anchor="ctr">
            <a:spAutoFit/>
          </a:bodyPr>
          <a:lstStyle/>
          <a:p>
            <a:pPr marL="0" marR="0" lvl="0" indent="0" algn="ctr" defTabSz="943732" rtl="0" eaLnBrk="1" fontAlgn="base" latinLnBrk="0" hangingPunct="1">
              <a:lnSpc>
                <a:spcPct val="100000"/>
              </a:lnSpc>
              <a:spcBef>
                <a:spcPct val="0"/>
              </a:spcBef>
              <a:spcAft>
                <a:spcPct val="0"/>
              </a:spcAft>
              <a:buClrTx/>
              <a:buSzTx/>
              <a:buFontTx/>
              <a:buNone/>
              <a:tabLst/>
              <a:defRPr/>
            </a:pPr>
            <a:r>
              <a:rPr kumimoji="1" lang="ja-JP" altLang="en-US" sz="1029"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総務省「地域コミュニティに関する研究会」資料を更新</a:t>
            </a:r>
            <a:endParaRPr kumimoji="1" lang="en-US" altLang="ja-JP" sz="1029"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itchFamily="50" charset="-128"/>
              <a:cs typeface="+mn-cs"/>
            </a:endParaRPr>
          </a:p>
        </p:txBody>
      </p:sp>
      <p:sp>
        <p:nvSpPr>
          <p:cNvPr id="22" name="スライド番号プレースホルダー 1">
            <a:extLst>
              <a:ext uri="{FF2B5EF4-FFF2-40B4-BE49-F238E27FC236}">
                <a16:creationId xmlns:a16="http://schemas.microsoft.com/office/drawing/2014/main" id="{0F10523D-A747-463B-98A9-BD015EDD97E8}"/>
              </a:ext>
            </a:extLst>
          </p:cNvPr>
          <p:cNvSpPr txBox="1">
            <a:spLocks/>
          </p:cNvSpPr>
          <p:nvPr/>
        </p:nvSpPr>
        <p:spPr>
          <a:xfrm>
            <a:off x="9273479" y="6520517"/>
            <a:ext cx="632521" cy="357455"/>
          </a:xfrm>
          <a:prstGeom prst="rect">
            <a:avLst/>
          </a:prstGeom>
        </p:spPr>
        <p:txBody>
          <a:bodyPr vert="horz" lIns="91440" tIns="45720" rIns="91440" bIns="45720" rtlCol="0" anchor="ctr"/>
          <a:lstStyle>
            <a:defPPr>
              <a:defRPr lang="ja-JP"/>
            </a:defPPr>
            <a:lvl1pPr marL="0" algn="r" defTabSz="911148" rtl="0" eaLnBrk="1" latinLnBrk="0" hangingPunct="1">
              <a:defRPr kumimoji="1" sz="1400" b="1" kern="1200">
                <a:solidFill>
                  <a:schemeClr val="tx1">
                    <a:lumMod val="50000"/>
                    <a:lumOff val="50000"/>
                  </a:schemeClr>
                </a:solidFill>
                <a:latin typeface="Meiryo UI" panose="020B0604030504040204" pitchFamily="50" charset="-128"/>
                <a:ea typeface="Meiryo UI" panose="020B0604030504040204" pitchFamily="50" charset="-128"/>
                <a:cs typeface="+mn-cs"/>
              </a:defRPr>
            </a:lvl1pPr>
            <a:lvl2pPr marL="455573" algn="l" defTabSz="911148" rtl="0" eaLnBrk="1" latinLnBrk="0" hangingPunct="1">
              <a:defRPr kumimoji="1" sz="1800" kern="1200">
                <a:solidFill>
                  <a:schemeClr val="tx1"/>
                </a:solidFill>
                <a:latin typeface="+mn-lt"/>
                <a:ea typeface="+mn-ea"/>
                <a:cs typeface="+mn-cs"/>
              </a:defRPr>
            </a:lvl2pPr>
            <a:lvl3pPr marL="911148" algn="l" defTabSz="911148" rtl="0" eaLnBrk="1" latinLnBrk="0" hangingPunct="1">
              <a:defRPr kumimoji="1" sz="1800" kern="1200">
                <a:solidFill>
                  <a:schemeClr val="tx1"/>
                </a:solidFill>
                <a:latin typeface="+mn-lt"/>
                <a:ea typeface="+mn-ea"/>
                <a:cs typeface="+mn-cs"/>
              </a:defRPr>
            </a:lvl3pPr>
            <a:lvl4pPr marL="1366716" algn="l" defTabSz="911148" rtl="0" eaLnBrk="1" latinLnBrk="0" hangingPunct="1">
              <a:defRPr kumimoji="1" sz="1800" kern="1200">
                <a:solidFill>
                  <a:schemeClr val="tx1"/>
                </a:solidFill>
                <a:latin typeface="+mn-lt"/>
                <a:ea typeface="+mn-ea"/>
                <a:cs typeface="+mn-cs"/>
              </a:defRPr>
            </a:lvl4pPr>
            <a:lvl5pPr marL="1822289" algn="l" defTabSz="911148" rtl="0" eaLnBrk="1" latinLnBrk="0" hangingPunct="1">
              <a:defRPr kumimoji="1" sz="1800" kern="1200">
                <a:solidFill>
                  <a:schemeClr val="tx1"/>
                </a:solidFill>
                <a:latin typeface="+mn-lt"/>
                <a:ea typeface="+mn-ea"/>
                <a:cs typeface="+mn-cs"/>
              </a:defRPr>
            </a:lvl5pPr>
            <a:lvl6pPr marL="2277862" algn="l" defTabSz="911148" rtl="0" eaLnBrk="1" latinLnBrk="0" hangingPunct="1">
              <a:defRPr kumimoji="1" sz="1800" kern="1200">
                <a:solidFill>
                  <a:schemeClr val="tx1"/>
                </a:solidFill>
                <a:latin typeface="+mn-lt"/>
                <a:ea typeface="+mn-ea"/>
                <a:cs typeface="+mn-cs"/>
              </a:defRPr>
            </a:lvl6pPr>
            <a:lvl7pPr marL="2733440" algn="l" defTabSz="911148" rtl="0" eaLnBrk="1" latinLnBrk="0" hangingPunct="1">
              <a:defRPr kumimoji="1" sz="1800" kern="1200">
                <a:solidFill>
                  <a:schemeClr val="tx1"/>
                </a:solidFill>
                <a:latin typeface="+mn-lt"/>
                <a:ea typeface="+mn-ea"/>
                <a:cs typeface="+mn-cs"/>
              </a:defRPr>
            </a:lvl7pPr>
            <a:lvl8pPr marL="3189003" algn="l" defTabSz="911148" rtl="0" eaLnBrk="1" latinLnBrk="0" hangingPunct="1">
              <a:defRPr kumimoji="1" sz="1800" kern="1200">
                <a:solidFill>
                  <a:schemeClr val="tx1"/>
                </a:solidFill>
                <a:latin typeface="+mn-lt"/>
                <a:ea typeface="+mn-ea"/>
                <a:cs typeface="+mn-cs"/>
              </a:defRPr>
            </a:lvl8pPr>
            <a:lvl9pPr marL="3644578" algn="l" defTabSz="911148" rtl="0" eaLnBrk="1" latinLnBrk="0" hangingPunct="1">
              <a:defRPr kumimoji="1" sz="1800" kern="1200">
                <a:solidFill>
                  <a:schemeClr val="tx1"/>
                </a:solidFill>
                <a:latin typeface="+mn-lt"/>
                <a:ea typeface="+mn-ea"/>
                <a:cs typeface="+mn-cs"/>
              </a:defRPr>
            </a:lvl9pPr>
          </a:lstStyle>
          <a:p>
            <a:pPr marL="0" marR="0" lvl="0" indent="0" algn="r" defTabSz="894846"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371" b="1" i="0" u="none" strike="noStrike" kern="1200" cap="none" spc="0" normalizeH="0" baseline="0" noProof="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Arial" panose="020B0604020202020204" pitchFamily="34" charset="0"/>
              </a:rPr>
              <a:pPr marL="0" marR="0" lvl="0" indent="0" algn="r" defTabSz="894846" rtl="0" eaLnBrk="1" fontAlgn="auto" latinLnBrk="0" hangingPunct="1">
                <a:lnSpc>
                  <a:spcPct val="100000"/>
                </a:lnSpc>
                <a:spcBef>
                  <a:spcPts val="0"/>
                </a:spcBef>
                <a:spcAft>
                  <a:spcPts val="0"/>
                </a:spcAft>
                <a:buClrTx/>
                <a:buSzTx/>
                <a:buFontTx/>
                <a:buNone/>
                <a:tabLst/>
                <a:defRPr/>
              </a:pPr>
              <a:t>9</a:t>
            </a:fld>
            <a:endParaRPr kumimoji="1" lang="ja-JP" altLang="en-US" sz="1371"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Arial" panose="020B0604020202020204" pitchFamily="34" charset="0"/>
            </a:endParaRPr>
          </a:p>
        </p:txBody>
      </p:sp>
    </p:spTree>
    <p:extLst>
      <p:ext uri="{BB962C8B-B14F-4D97-AF65-F5344CB8AC3E}">
        <p14:creationId xmlns:p14="http://schemas.microsoft.com/office/powerpoint/2010/main" val="3992847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9CF5F4-1292-4B9E-8359-1385AFADBD7C}"/>
              </a:ext>
            </a:extLst>
          </p:cNvPr>
          <p:cNvSpPr>
            <a:spLocks noGrp="1"/>
          </p:cNvSpPr>
          <p:nvPr>
            <p:ph type="title"/>
          </p:nvPr>
        </p:nvSpPr>
        <p:spPr/>
        <p:txBody>
          <a:bodyPr>
            <a:normAutofit/>
          </a:bodyPr>
          <a:lstStyle/>
          <a:p>
            <a:r>
              <a:rPr lang="ja-JP" altLang="en-US" dirty="0"/>
              <a:t>地方行革の推進の経緯について</a:t>
            </a:r>
            <a:endParaRPr kumimoji="1" lang="ja-JP" altLang="en-US" dirty="0"/>
          </a:p>
        </p:txBody>
      </p:sp>
      <p:sp>
        <p:nvSpPr>
          <p:cNvPr id="46" name="角丸四角形 42">
            <a:extLst>
              <a:ext uri="{FF2B5EF4-FFF2-40B4-BE49-F238E27FC236}">
                <a16:creationId xmlns:a16="http://schemas.microsoft.com/office/drawing/2014/main" id="{95C289A7-F8D7-4CDA-8B08-064EFD8F7A13}"/>
              </a:ext>
            </a:extLst>
          </p:cNvPr>
          <p:cNvSpPr/>
          <p:nvPr/>
        </p:nvSpPr>
        <p:spPr>
          <a:xfrm>
            <a:off x="964864" y="543140"/>
            <a:ext cx="8102934" cy="1341443"/>
          </a:xfrm>
          <a:prstGeom prst="roundRect">
            <a:avLst>
              <a:gd name="adj" fmla="val 4536"/>
            </a:avLst>
          </a:prstGeom>
          <a:noFill/>
          <a:ln>
            <a:noFill/>
          </a:ln>
        </p:spPr>
        <p:style>
          <a:lnRef idx="2">
            <a:schemeClr val="dk1"/>
          </a:lnRef>
          <a:fillRef idx="1">
            <a:schemeClr val="lt1"/>
          </a:fillRef>
          <a:effectRef idx="0">
            <a:schemeClr val="dk1"/>
          </a:effectRef>
          <a:fontRef idx="minor">
            <a:schemeClr val="dk1"/>
          </a:fontRef>
        </p:style>
        <p:txBody>
          <a:bodyPr lIns="0" tIns="30141" rIns="0" bIns="0" rtlCol="0" anchor="t" anchorCtr="0"/>
          <a:lstStyle/>
          <a:p>
            <a:pPr marL="0" marR="0" lvl="0" indent="0" algn="l" defTabSz="765639" rtl="0" eaLnBrk="1" fontAlgn="base" latinLnBrk="0" hangingPunct="1">
              <a:lnSpc>
                <a:spcPct val="100000"/>
              </a:lnSpc>
              <a:spcBef>
                <a:spcPct val="0"/>
              </a:spcBef>
              <a:spcAft>
                <a:spcPct val="0"/>
              </a:spcAft>
              <a:buClrTx/>
              <a:buSzTx/>
              <a:buFontTx/>
              <a:buNone/>
              <a:tabLst/>
              <a:defRPr/>
            </a:pPr>
            <a:r>
              <a:rPr kumimoji="1" lang="en-US" altLang="ja-JP" sz="129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a:t>
            </a:r>
            <a:r>
              <a:rPr kumimoji="1" lang="ja-JP" altLang="en-US" sz="129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平成</a:t>
            </a:r>
            <a:r>
              <a:rPr kumimoji="1" lang="en-US" altLang="ja-JP" sz="129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17</a:t>
            </a:r>
            <a:r>
              <a:rPr kumimoji="1" lang="ja-JP" altLang="en-US" sz="129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a:t>
            </a:r>
            <a:r>
              <a:rPr kumimoji="1" lang="en-US" altLang="ja-JP" sz="129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21</a:t>
            </a:r>
            <a:r>
              <a:rPr kumimoji="1" lang="ja-JP" altLang="en-US" sz="129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年度</a:t>
            </a:r>
            <a:r>
              <a:rPr kumimoji="1" lang="en-US" altLang="ja-JP" sz="129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a:t>
            </a:r>
            <a:r>
              <a:rPr kumimoji="1" lang="ja-JP" altLang="en-US" sz="129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a:t>
            </a:r>
            <a:r>
              <a:rPr kumimoji="1" lang="ja-JP" altLang="en-US" sz="166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＜集中改革プランの実施＞</a:t>
            </a:r>
            <a:endParaRPr kumimoji="1" lang="en-US" altLang="ja-JP" sz="166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223311" marR="0" lvl="0" indent="-151533" algn="l" defTabSz="765639"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○閣議決定や法律により、数値目標を含めて方針を決定</a:t>
            </a:r>
            <a:endPar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223311" marR="0" lvl="0" indent="-151533" algn="l" defTabSz="765639"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「今後の行革指針（</a:t>
            </a:r>
            <a:r>
              <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H16.12)</a:t>
            </a: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」「行革推進法（</a:t>
            </a:r>
            <a:r>
              <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H18.6</a:t>
            </a: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）」等</a:t>
            </a:r>
            <a:endPar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223311" marR="0" lvl="0" indent="-151533" algn="l" defTabSz="765639"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○総務省から地方自治体に方針に基づく取組を要請</a:t>
            </a:r>
            <a:endPar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223311" marR="0" lvl="0" indent="-151533" algn="l" defTabSz="765639"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「新地方行革指針」（</a:t>
            </a:r>
            <a:r>
              <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H17.3</a:t>
            </a: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223311" marR="0" lvl="0" indent="-151533" algn="l" defTabSz="765639"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（集中改革プランの作成・公表の要請）　</a:t>
            </a:r>
            <a:endPar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223311" marR="0" lvl="0" indent="-151533" algn="l" defTabSz="765639"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「地方行革新指針」（</a:t>
            </a:r>
            <a:r>
              <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H18.8</a:t>
            </a: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a:t>
            </a:r>
            <a:endPar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223311" marR="0" lvl="0" indent="-151533" algn="l" defTabSz="765639"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（更なる定員の純減、公会計整備等）</a:t>
            </a:r>
            <a:endPar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p:txBody>
      </p:sp>
      <p:sp>
        <p:nvSpPr>
          <p:cNvPr id="49" name="角丸四角形 46">
            <a:extLst>
              <a:ext uri="{FF2B5EF4-FFF2-40B4-BE49-F238E27FC236}">
                <a16:creationId xmlns:a16="http://schemas.microsoft.com/office/drawing/2014/main" id="{38E29CE6-F8A2-4BBE-A08D-016B4CC72C39}"/>
              </a:ext>
            </a:extLst>
          </p:cNvPr>
          <p:cNvSpPr/>
          <p:nvPr/>
        </p:nvSpPr>
        <p:spPr>
          <a:xfrm>
            <a:off x="949740" y="2636912"/>
            <a:ext cx="8118056" cy="1145496"/>
          </a:xfrm>
          <a:prstGeom prst="roundRect">
            <a:avLst>
              <a:gd name="adj" fmla="val 4536"/>
            </a:avLst>
          </a:prstGeom>
          <a:noFill/>
          <a:ln>
            <a:noFill/>
          </a:ln>
        </p:spPr>
        <p:style>
          <a:lnRef idx="2">
            <a:schemeClr val="dk1"/>
          </a:lnRef>
          <a:fillRef idx="1">
            <a:schemeClr val="lt1"/>
          </a:fillRef>
          <a:effectRef idx="0">
            <a:schemeClr val="dk1"/>
          </a:effectRef>
          <a:fontRef idx="minor">
            <a:schemeClr val="dk1"/>
          </a:fontRef>
        </p:style>
        <p:txBody>
          <a:bodyPr lIns="0" tIns="30141" rIns="0" bIns="0" rtlCol="0" anchor="t" anchorCtr="0"/>
          <a:lstStyle/>
          <a:p>
            <a:pPr marL="301736" marR="0" lvl="0" indent="-229958" algn="l" defTabSz="765639" rtl="0" eaLnBrk="1" fontAlgn="base" latinLnBrk="0" hangingPunct="1">
              <a:lnSpc>
                <a:spcPct val="100000"/>
              </a:lnSpc>
              <a:spcBef>
                <a:spcPct val="0"/>
              </a:spcBef>
              <a:spcAft>
                <a:spcPct val="0"/>
              </a:spcAft>
              <a:buClrTx/>
              <a:buSzTx/>
              <a:buFontTx/>
              <a:buNone/>
              <a:tabLst/>
              <a:defRPr/>
            </a:pPr>
            <a:r>
              <a:rPr kumimoji="1" lang="en-US" altLang="ja-JP" sz="12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12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22</a:t>
            </a:r>
            <a:r>
              <a:rPr kumimoji="1" lang="ja-JP" altLang="en-US" sz="12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a:t>
            </a:r>
            <a:r>
              <a:rPr kumimoji="1" lang="en-US" altLang="ja-JP" sz="12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66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＜自主的･主体的な行革の推進＞</a:t>
            </a:r>
            <a:endParaRPr kumimoji="1" lang="en-US" altLang="ja-JP" sz="1506"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52863" marR="0" lvl="0" indent="-81084" algn="l" defTabSz="765639"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○各地方自治体において自主的・主体的な行政改革を推進</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765639"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・行政改革にかかる計画・方針を策定している地方公共団体の状況</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765639"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都道府県</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47</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団体（</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100%</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）、政令指定都市</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団体（</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95%</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）、市区町村</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1,432</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団体（</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83%</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）が策定（平成</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26</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日時点）</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24640" marR="0" lvl="0" indent="-224640" algn="l" defTabSz="765639" rtl="0" eaLnBrk="1" fontAlgn="base" latinLnBrk="0" hangingPunct="1">
              <a:lnSpc>
                <a:spcPct val="100000"/>
              </a:lnSpc>
              <a:spcBef>
                <a:spcPct val="0"/>
              </a:spcBef>
              <a:spcAft>
                <a:spcPct val="0"/>
              </a:spcAft>
              <a:buClrTx/>
              <a:buSzTx/>
              <a:buFontTx/>
              <a:buNone/>
              <a:tabLst/>
              <a:defRPr/>
            </a:pPr>
            <a:endParaRPr kumimoji="1" lang="en-US" altLang="ja-JP" sz="921"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24640" marR="0" lvl="0" indent="-224640" algn="l" defTabSz="765639" rtl="0" eaLnBrk="1" fontAlgn="base" latinLnBrk="0" hangingPunct="1">
              <a:lnSpc>
                <a:spcPct val="100000"/>
              </a:lnSpc>
              <a:spcBef>
                <a:spcPct val="0"/>
              </a:spcBef>
              <a:spcAft>
                <a:spcPct val="0"/>
              </a:spcAft>
              <a:buClrTx/>
              <a:buSzTx/>
              <a:buFontTx/>
              <a:buNone/>
              <a:tabLst/>
              <a:defRPr/>
            </a:pPr>
            <a:endParaRPr kumimoji="1" lang="ja-JP" altLang="en-US" sz="100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5" name="ホームベース 12">
            <a:extLst>
              <a:ext uri="{FF2B5EF4-FFF2-40B4-BE49-F238E27FC236}">
                <a16:creationId xmlns:a16="http://schemas.microsoft.com/office/drawing/2014/main" id="{63CC37F1-EA27-42C2-B3E3-8AD3CC6BFEEB}"/>
              </a:ext>
            </a:extLst>
          </p:cNvPr>
          <p:cNvSpPr/>
          <p:nvPr/>
        </p:nvSpPr>
        <p:spPr>
          <a:xfrm rot="5400000">
            <a:off x="3928270" y="-2613398"/>
            <a:ext cx="2049460" cy="8229600"/>
          </a:xfrm>
          <a:custGeom>
            <a:avLst/>
            <a:gdLst>
              <a:gd name="connsiteX0" fmla="*/ 0 w 3146391"/>
              <a:gd name="connsiteY0" fmla="*/ 0 h 4302225"/>
              <a:gd name="connsiteX1" fmla="*/ 1573196 w 3146391"/>
              <a:gd name="connsiteY1" fmla="*/ 0 h 4302225"/>
              <a:gd name="connsiteX2" fmla="*/ 3146391 w 3146391"/>
              <a:gd name="connsiteY2" fmla="*/ 2151113 h 4302225"/>
              <a:gd name="connsiteX3" fmla="*/ 1573196 w 3146391"/>
              <a:gd name="connsiteY3" fmla="*/ 4302225 h 4302225"/>
              <a:gd name="connsiteX4" fmla="*/ 0 w 3146391"/>
              <a:gd name="connsiteY4" fmla="*/ 4302225 h 4302225"/>
              <a:gd name="connsiteX5" fmla="*/ 0 w 3146391"/>
              <a:gd name="connsiteY5" fmla="*/ 0 h 4302225"/>
              <a:gd name="connsiteX0" fmla="*/ 0 w 3146391"/>
              <a:gd name="connsiteY0" fmla="*/ 4762 h 4306987"/>
              <a:gd name="connsiteX1" fmla="*/ 2820971 w 3146391"/>
              <a:gd name="connsiteY1" fmla="*/ 0 h 4306987"/>
              <a:gd name="connsiteX2" fmla="*/ 3146391 w 3146391"/>
              <a:gd name="connsiteY2" fmla="*/ 2155875 h 4306987"/>
              <a:gd name="connsiteX3" fmla="*/ 1573196 w 3146391"/>
              <a:gd name="connsiteY3" fmla="*/ 4306987 h 4306987"/>
              <a:gd name="connsiteX4" fmla="*/ 0 w 3146391"/>
              <a:gd name="connsiteY4" fmla="*/ 4306987 h 4306987"/>
              <a:gd name="connsiteX5" fmla="*/ 0 w 3146391"/>
              <a:gd name="connsiteY5" fmla="*/ 4762 h 4306987"/>
              <a:gd name="connsiteX0" fmla="*/ 0 w 3146391"/>
              <a:gd name="connsiteY0" fmla="*/ 4762 h 4316512"/>
              <a:gd name="connsiteX1" fmla="*/ 2820971 w 3146391"/>
              <a:gd name="connsiteY1" fmla="*/ 0 h 4316512"/>
              <a:gd name="connsiteX2" fmla="*/ 3146391 w 3146391"/>
              <a:gd name="connsiteY2" fmla="*/ 2155875 h 4316512"/>
              <a:gd name="connsiteX3" fmla="*/ 2811446 w 3146391"/>
              <a:gd name="connsiteY3" fmla="*/ 4316512 h 4316512"/>
              <a:gd name="connsiteX4" fmla="*/ 0 w 3146391"/>
              <a:gd name="connsiteY4" fmla="*/ 4306987 h 4316512"/>
              <a:gd name="connsiteX5" fmla="*/ 0 w 3146391"/>
              <a:gd name="connsiteY5" fmla="*/ 4762 h 4316512"/>
              <a:gd name="connsiteX0" fmla="*/ 0 w 3146391"/>
              <a:gd name="connsiteY0" fmla="*/ 0 h 4311750"/>
              <a:gd name="connsiteX1" fmla="*/ 2763824 w 3146391"/>
              <a:gd name="connsiteY1" fmla="*/ 0 h 4311750"/>
              <a:gd name="connsiteX2" fmla="*/ 3146391 w 3146391"/>
              <a:gd name="connsiteY2" fmla="*/ 2151113 h 4311750"/>
              <a:gd name="connsiteX3" fmla="*/ 2811446 w 3146391"/>
              <a:gd name="connsiteY3" fmla="*/ 4311750 h 4311750"/>
              <a:gd name="connsiteX4" fmla="*/ 0 w 3146391"/>
              <a:gd name="connsiteY4" fmla="*/ 4302225 h 4311750"/>
              <a:gd name="connsiteX5" fmla="*/ 0 w 3146391"/>
              <a:gd name="connsiteY5" fmla="*/ 0 h 4311750"/>
              <a:gd name="connsiteX0" fmla="*/ 0 w 3146391"/>
              <a:gd name="connsiteY0" fmla="*/ 0 h 4302225"/>
              <a:gd name="connsiteX1" fmla="*/ 2763824 w 3146391"/>
              <a:gd name="connsiteY1" fmla="*/ 0 h 4302225"/>
              <a:gd name="connsiteX2" fmla="*/ 3146391 w 3146391"/>
              <a:gd name="connsiteY2" fmla="*/ 2151113 h 4302225"/>
              <a:gd name="connsiteX3" fmla="*/ 2792399 w 3146391"/>
              <a:gd name="connsiteY3" fmla="*/ 4302225 h 4302225"/>
              <a:gd name="connsiteX4" fmla="*/ 0 w 3146391"/>
              <a:gd name="connsiteY4" fmla="*/ 4302225 h 4302225"/>
              <a:gd name="connsiteX5" fmla="*/ 0 w 3146391"/>
              <a:gd name="connsiteY5" fmla="*/ 0 h 4302225"/>
              <a:gd name="connsiteX0" fmla="*/ 0 w 3146391"/>
              <a:gd name="connsiteY0" fmla="*/ 0 h 4302225"/>
              <a:gd name="connsiteX1" fmla="*/ 2763824 w 3146391"/>
              <a:gd name="connsiteY1" fmla="*/ 0 h 4302225"/>
              <a:gd name="connsiteX2" fmla="*/ 3146391 w 3146391"/>
              <a:gd name="connsiteY2" fmla="*/ 2151113 h 4302225"/>
              <a:gd name="connsiteX3" fmla="*/ 2875643 w 3146391"/>
              <a:gd name="connsiteY3" fmla="*/ 4302225 h 4302225"/>
              <a:gd name="connsiteX4" fmla="*/ 0 w 3146391"/>
              <a:gd name="connsiteY4" fmla="*/ 4302225 h 4302225"/>
              <a:gd name="connsiteX5" fmla="*/ 0 w 3146391"/>
              <a:gd name="connsiteY5" fmla="*/ 0 h 4302225"/>
              <a:gd name="connsiteX0" fmla="*/ 0 w 3146391"/>
              <a:gd name="connsiteY0" fmla="*/ 0 h 4302225"/>
              <a:gd name="connsiteX1" fmla="*/ 2847068 w 3146391"/>
              <a:gd name="connsiteY1" fmla="*/ 8570 h 4302225"/>
              <a:gd name="connsiteX2" fmla="*/ 3146391 w 3146391"/>
              <a:gd name="connsiteY2" fmla="*/ 2151113 h 4302225"/>
              <a:gd name="connsiteX3" fmla="*/ 2875643 w 3146391"/>
              <a:gd name="connsiteY3" fmla="*/ 4302225 h 4302225"/>
              <a:gd name="connsiteX4" fmla="*/ 0 w 3146391"/>
              <a:gd name="connsiteY4" fmla="*/ 4302225 h 4302225"/>
              <a:gd name="connsiteX5" fmla="*/ 0 w 3146391"/>
              <a:gd name="connsiteY5" fmla="*/ 0 h 430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391" h="4302225">
                <a:moveTo>
                  <a:pt x="0" y="0"/>
                </a:moveTo>
                <a:lnTo>
                  <a:pt x="2847068" y="8570"/>
                </a:lnTo>
                <a:lnTo>
                  <a:pt x="3146391" y="2151113"/>
                </a:lnTo>
                <a:lnTo>
                  <a:pt x="2875643" y="4302225"/>
                </a:lnTo>
                <a:lnTo>
                  <a:pt x="0" y="4302225"/>
                </a:lnTo>
                <a:lnTo>
                  <a:pt x="0" y="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lIns="30141" tIns="0" rIns="30141" bIns="0" rtlCol="0" anchor="ctr" anchorCtr="0"/>
          <a:lstStyle/>
          <a:p>
            <a:pPr marL="0" marR="0" lvl="0" indent="0" algn="l" defTabSz="765639" rtl="0" eaLnBrk="1" fontAlgn="base" latinLnBrk="0" hangingPunct="1">
              <a:lnSpc>
                <a:spcPct val="100000"/>
              </a:lnSpc>
              <a:spcBef>
                <a:spcPct val="0"/>
              </a:spcBef>
              <a:spcAft>
                <a:spcPct val="0"/>
              </a:spcAft>
              <a:buClrTx/>
              <a:buSzTx/>
              <a:buFontTx/>
              <a:buNone/>
              <a:tabLst/>
              <a:defRPr/>
            </a:pPr>
            <a:endParaRPr kumimoji="1" lang="en-US" altLang="ja-JP" sz="117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0" marR="0" lvl="0" indent="0" algn="l" defTabSz="765639" rtl="0" eaLnBrk="1" fontAlgn="base" latinLnBrk="0" hangingPunct="1">
              <a:lnSpc>
                <a:spcPct val="100000"/>
              </a:lnSpc>
              <a:spcBef>
                <a:spcPct val="0"/>
              </a:spcBef>
              <a:spcAft>
                <a:spcPct val="0"/>
              </a:spcAft>
              <a:buClrTx/>
              <a:buSzTx/>
              <a:buFontTx/>
              <a:buNone/>
              <a:tabLst/>
              <a:defRPr/>
            </a:pPr>
            <a:endParaRPr kumimoji="1" lang="en-US" altLang="ja-JP" sz="921"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p:txBody>
      </p:sp>
      <p:sp>
        <p:nvSpPr>
          <p:cNvPr id="57" name="大かっこ 56">
            <a:extLst>
              <a:ext uri="{FF2B5EF4-FFF2-40B4-BE49-F238E27FC236}">
                <a16:creationId xmlns:a16="http://schemas.microsoft.com/office/drawing/2014/main" id="{E5946C37-240B-409A-8A1F-AB14A6C5259C}"/>
              </a:ext>
            </a:extLst>
          </p:cNvPr>
          <p:cNvSpPr/>
          <p:nvPr/>
        </p:nvSpPr>
        <p:spPr>
          <a:xfrm>
            <a:off x="1164272" y="3200805"/>
            <a:ext cx="7781597" cy="392495"/>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65639" rtl="0" eaLnBrk="1" fontAlgn="base" latinLnBrk="0" hangingPunct="1">
              <a:lnSpc>
                <a:spcPct val="100000"/>
              </a:lnSpc>
              <a:spcBef>
                <a:spcPct val="0"/>
              </a:spcBef>
              <a:spcAft>
                <a:spcPct val="0"/>
              </a:spcAft>
              <a:buClrTx/>
              <a:buSzTx/>
              <a:buFontTx/>
              <a:buNone/>
              <a:tabLst/>
              <a:defRPr/>
            </a:pPr>
            <a:endParaRPr kumimoji="1" lang="ja-JP" altLang="en-US" sz="150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5" name="ホームベース 12">
            <a:extLst>
              <a:ext uri="{FF2B5EF4-FFF2-40B4-BE49-F238E27FC236}">
                <a16:creationId xmlns:a16="http://schemas.microsoft.com/office/drawing/2014/main" id="{B84DE072-2948-4335-9DD3-64B5996B393B}"/>
              </a:ext>
            </a:extLst>
          </p:cNvPr>
          <p:cNvSpPr/>
          <p:nvPr/>
        </p:nvSpPr>
        <p:spPr>
          <a:xfrm rot="5400000">
            <a:off x="4380247" y="-881252"/>
            <a:ext cx="1145495" cy="8229601"/>
          </a:xfrm>
          <a:custGeom>
            <a:avLst/>
            <a:gdLst>
              <a:gd name="connsiteX0" fmla="*/ 0 w 3146391"/>
              <a:gd name="connsiteY0" fmla="*/ 0 h 4302225"/>
              <a:gd name="connsiteX1" fmla="*/ 1573196 w 3146391"/>
              <a:gd name="connsiteY1" fmla="*/ 0 h 4302225"/>
              <a:gd name="connsiteX2" fmla="*/ 3146391 w 3146391"/>
              <a:gd name="connsiteY2" fmla="*/ 2151113 h 4302225"/>
              <a:gd name="connsiteX3" fmla="*/ 1573196 w 3146391"/>
              <a:gd name="connsiteY3" fmla="*/ 4302225 h 4302225"/>
              <a:gd name="connsiteX4" fmla="*/ 0 w 3146391"/>
              <a:gd name="connsiteY4" fmla="*/ 4302225 h 4302225"/>
              <a:gd name="connsiteX5" fmla="*/ 0 w 3146391"/>
              <a:gd name="connsiteY5" fmla="*/ 0 h 4302225"/>
              <a:gd name="connsiteX0" fmla="*/ 0 w 3146391"/>
              <a:gd name="connsiteY0" fmla="*/ 4762 h 4306987"/>
              <a:gd name="connsiteX1" fmla="*/ 2820971 w 3146391"/>
              <a:gd name="connsiteY1" fmla="*/ 0 h 4306987"/>
              <a:gd name="connsiteX2" fmla="*/ 3146391 w 3146391"/>
              <a:gd name="connsiteY2" fmla="*/ 2155875 h 4306987"/>
              <a:gd name="connsiteX3" fmla="*/ 1573196 w 3146391"/>
              <a:gd name="connsiteY3" fmla="*/ 4306987 h 4306987"/>
              <a:gd name="connsiteX4" fmla="*/ 0 w 3146391"/>
              <a:gd name="connsiteY4" fmla="*/ 4306987 h 4306987"/>
              <a:gd name="connsiteX5" fmla="*/ 0 w 3146391"/>
              <a:gd name="connsiteY5" fmla="*/ 4762 h 4306987"/>
              <a:gd name="connsiteX0" fmla="*/ 0 w 3146391"/>
              <a:gd name="connsiteY0" fmla="*/ 4762 h 4316512"/>
              <a:gd name="connsiteX1" fmla="*/ 2820971 w 3146391"/>
              <a:gd name="connsiteY1" fmla="*/ 0 h 4316512"/>
              <a:gd name="connsiteX2" fmla="*/ 3146391 w 3146391"/>
              <a:gd name="connsiteY2" fmla="*/ 2155875 h 4316512"/>
              <a:gd name="connsiteX3" fmla="*/ 2811446 w 3146391"/>
              <a:gd name="connsiteY3" fmla="*/ 4316512 h 4316512"/>
              <a:gd name="connsiteX4" fmla="*/ 0 w 3146391"/>
              <a:gd name="connsiteY4" fmla="*/ 4306987 h 4316512"/>
              <a:gd name="connsiteX5" fmla="*/ 0 w 3146391"/>
              <a:gd name="connsiteY5" fmla="*/ 4762 h 4316512"/>
              <a:gd name="connsiteX0" fmla="*/ 0 w 3146391"/>
              <a:gd name="connsiteY0" fmla="*/ 0 h 4311750"/>
              <a:gd name="connsiteX1" fmla="*/ 2763824 w 3146391"/>
              <a:gd name="connsiteY1" fmla="*/ 0 h 4311750"/>
              <a:gd name="connsiteX2" fmla="*/ 3146391 w 3146391"/>
              <a:gd name="connsiteY2" fmla="*/ 2151113 h 4311750"/>
              <a:gd name="connsiteX3" fmla="*/ 2811446 w 3146391"/>
              <a:gd name="connsiteY3" fmla="*/ 4311750 h 4311750"/>
              <a:gd name="connsiteX4" fmla="*/ 0 w 3146391"/>
              <a:gd name="connsiteY4" fmla="*/ 4302225 h 4311750"/>
              <a:gd name="connsiteX5" fmla="*/ 0 w 3146391"/>
              <a:gd name="connsiteY5" fmla="*/ 0 h 4311750"/>
              <a:gd name="connsiteX0" fmla="*/ 0 w 3146391"/>
              <a:gd name="connsiteY0" fmla="*/ 0 h 4302225"/>
              <a:gd name="connsiteX1" fmla="*/ 2763824 w 3146391"/>
              <a:gd name="connsiteY1" fmla="*/ 0 h 4302225"/>
              <a:gd name="connsiteX2" fmla="*/ 3146391 w 3146391"/>
              <a:gd name="connsiteY2" fmla="*/ 2151113 h 4302225"/>
              <a:gd name="connsiteX3" fmla="*/ 2792399 w 3146391"/>
              <a:gd name="connsiteY3" fmla="*/ 4302225 h 4302225"/>
              <a:gd name="connsiteX4" fmla="*/ 0 w 3146391"/>
              <a:gd name="connsiteY4" fmla="*/ 4302225 h 4302225"/>
              <a:gd name="connsiteX5" fmla="*/ 0 w 3146391"/>
              <a:gd name="connsiteY5" fmla="*/ 0 h 430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391" h="4302225">
                <a:moveTo>
                  <a:pt x="0" y="0"/>
                </a:moveTo>
                <a:lnTo>
                  <a:pt x="2763824" y="0"/>
                </a:lnTo>
                <a:lnTo>
                  <a:pt x="3146391" y="2151113"/>
                </a:lnTo>
                <a:lnTo>
                  <a:pt x="2792399" y="4302225"/>
                </a:lnTo>
                <a:lnTo>
                  <a:pt x="0" y="4302225"/>
                </a:lnTo>
                <a:lnTo>
                  <a:pt x="0"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vert270" lIns="30141" tIns="0" rIns="30141" bIns="0" rtlCol="0" anchor="ctr" anchorCtr="0"/>
          <a:lstStyle/>
          <a:p>
            <a:pPr marL="0" marR="0" lvl="0" indent="0" algn="l" defTabSz="765639" rtl="0" eaLnBrk="1" fontAlgn="base" latinLnBrk="0" hangingPunct="1">
              <a:lnSpc>
                <a:spcPct val="100000"/>
              </a:lnSpc>
              <a:spcBef>
                <a:spcPct val="0"/>
              </a:spcBef>
              <a:spcAft>
                <a:spcPct val="0"/>
              </a:spcAft>
              <a:buClrTx/>
              <a:buSzTx/>
              <a:buFontTx/>
              <a:buNone/>
              <a:tabLst/>
              <a:defRPr/>
            </a:pPr>
            <a:endParaRPr kumimoji="1" lang="en-US" altLang="ja-JP" sz="117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0" marR="0" lvl="0" indent="0" algn="l" defTabSz="765639" rtl="0" eaLnBrk="1" fontAlgn="base" latinLnBrk="0" hangingPunct="1">
              <a:lnSpc>
                <a:spcPct val="100000"/>
              </a:lnSpc>
              <a:spcBef>
                <a:spcPct val="0"/>
              </a:spcBef>
              <a:spcAft>
                <a:spcPct val="0"/>
              </a:spcAft>
              <a:buClrTx/>
              <a:buSzTx/>
              <a:buFontTx/>
              <a:buNone/>
              <a:tabLst/>
              <a:defRPr/>
            </a:pPr>
            <a:endParaRPr kumimoji="1" lang="en-US" altLang="ja-JP" sz="921"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p:txBody>
      </p:sp>
      <p:sp>
        <p:nvSpPr>
          <p:cNvPr id="66" name="ホームベース 12">
            <a:extLst>
              <a:ext uri="{FF2B5EF4-FFF2-40B4-BE49-F238E27FC236}">
                <a16:creationId xmlns:a16="http://schemas.microsoft.com/office/drawing/2014/main" id="{FED321ED-E65F-4AD6-816D-989EE7C18253}"/>
              </a:ext>
            </a:extLst>
          </p:cNvPr>
          <p:cNvSpPr/>
          <p:nvPr/>
        </p:nvSpPr>
        <p:spPr>
          <a:xfrm rot="5400000">
            <a:off x="3548088" y="1223155"/>
            <a:ext cx="2808312" cy="8228115"/>
          </a:xfrm>
          <a:custGeom>
            <a:avLst/>
            <a:gdLst>
              <a:gd name="connsiteX0" fmla="*/ 0 w 3146391"/>
              <a:gd name="connsiteY0" fmla="*/ 0 h 4302225"/>
              <a:gd name="connsiteX1" fmla="*/ 1573196 w 3146391"/>
              <a:gd name="connsiteY1" fmla="*/ 0 h 4302225"/>
              <a:gd name="connsiteX2" fmla="*/ 3146391 w 3146391"/>
              <a:gd name="connsiteY2" fmla="*/ 2151113 h 4302225"/>
              <a:gd name="connsiteX3" fmla="*/ 1573196 w 3146391"/>
              <a:gd name="connsiteY3" fmla="*/ 4302225 h 4302225"/>
              <a:gd name="connsiteX4" fmla="*/ 0 w 3146391"/>
              <a:gd name="connsiteY4" fmla="*/ 4302225 h 4302225"/>
              <a:gd name="connsiteX5" fmla="*/ 0 w 3146391"/>
              <a:gd name="connsiteY5" fmla="*/ 0 h 4302225"/>
              <a:gd name="connsiteX0" fmla="*/ 0 w 3146391"/>
              <a:gd name="connsiteY0" fmla="*/ 4762 h 4306987"/>
              <a:gd name="connsiteX1" fmla="*/ 2820971 w 3146391"/>
              <a:gd name="connsiteY1" fmla="*/ 0 h 4306987"/>
              <a:gd name="connsiteX2" fmla="*/ 3146391 w 3146391"/>
              <a:gd name="connsiteY2" fmla="*/ 2155875 h 4306987"/>
              <a:gd name="connsiteX3" fmla="*/ 1573196 w 3146391"/>
              <a:gd name="connsiteY3" fmla="*/ 4306987 h 4306987"/>
              <a:gd name="connsiteX4" fmla="*/ 0 w 3146391"/>
              <a:gd name="connsiteY4" fmla="*/ 4306987 h 4306987"/>
              <a:gd name="connsiteX5" fmla="*/ 0 w 3146391"/>
              <a:gd name="connsiteY5" fmla="*/ 4762 h 4306987"/>
              <a:gd name="connsiteX0" fmla="*/ 0 w 3146391"/>
              <a:gd name="connsiteY0" fmla="*/ 4762 h 4316512"/>
              <a:gd name="connsiteX1" fmla="*/ 2820971 w 3146391"/>
              <a:gd name="connsiteY1" fmla="*/ 0 h 4316512"/>
              <a:gd name="connsiteX2" fmla="*/ 3146391 w 3146391"/>
              <a:gd name="connsiteY2" fmla="*/ 2155875 h 4316512"/>
              <a:gd name="connsiteX3" fmla="*/ 2811446 w 3146391"/>
              <a:gd name="connsiteY3" fmla="*/ 4316512 h 4316512"/>
              <a:gd name="connsiteX4" fmla="*/ 0 w 3146391"/>
              <a:gd name="connsiteY4" fmla="*/ 4306987 h 4316512"/>
              <a:gd name="connsiteX5" fmla="*/ 0 w 3146391"/>
              <a:gd name="connsiteY5" fmla="*/ 4762 h 4316512"/>
              <a:gd name="connsiteX0" fmla="*/ 0 w 3146391"/>
              <a:gd name="connsiteY0" fmla="*/ 0 h 4311750"/>
              <a:gd name="connsiteX1" fmla="*/ 2763824 w 3146391"/>
              <a:gd name="connsiteY1" fmla="*/ 0 h 4311750"/>
              <a:gd name="connsiteX2" fmla="*/ 3146391 w 3146391"/>
              <a:gd name="connsiteY2" fmla="*/ 2151113 h 4311750"/>
              <a:gd name="connsiteX3" fmla="*/ 2811446 w 3146391"/>
              <a:gd name="connsiteY3" fmla="*/ 4311750 h 4311750"/>
              <a:gd name="connsiteX4" fmla="*/ 0 w 3146391"/>
              <a:gd name="connsiteY4" fmla="*/ 4302225 h 4311750"/>
              <a:gd name="connsiteX5" fmla="*/ 0 w 3146391"/>
              <a:gd name="connsiteY5" fmla="*/ 0 h 4311750"/>
              <a:gd name="connsiteX0" fmla="*/ 0 w 3146391"/>
              <a:gd name="connsiteY0" fmla="*/ 0 h 4302225"/>
              <a:gd name="connsiteX1" fmla="*/ 2763824 w 3146391"/>
              <a:gd name="connsiteY1" fmla="*/ 0 h 4302225"/>
              <a:gd name="connsiteX2" fmla="*/ 3146391 w 3146391"/>
              <a:gd name="connsiteY2" fmla="*/ 2151113 h 4302225"/>
              <a:gd name="connsiteX3" fmla="*/ 2792399 w 3146391"/>
              <a:gd name="connsiteY3" fmla="*/ 4302225 h 4302225"/>
              <a:gd name="connsiteX4" fmla="*/ 0 w 3146391"/>
              <a:gd name="connsiteY4" fmla="*/ 4302225 h 4302225"/>
              <a:gd name="connsiteX5" fmla="*/ 0 w 3146391"/>
              <a:gd name="connsiteY5" fmla="*/ 0 h 4302225"/>
              <a:gd name="connsiteX0" fmla="*/ 0 w 3146391"/>
              <a:gd name="connsiteY0" fmla="*/ 0 h 4302225"/>
              <a:gd name="connsiteX1" fmla="*/ 2763824 w 3146391"/>
              <a:gd name="connsiteY1" fmla="*/ 0 h 4302225"/>
              <a:gd name="connsiteX2" fmla="*/ 3146391 w 3146391"/>
              <a:gd name="connsiteY2" fmla="*/ 2151113 h 4302225"/>
              <a:gd name="connsiteX3" fmla="*/ 2914813 w 3146391"/>
              <a:gd name="connsiteY3" fmla="*/ 4293654 h 4302225"/>
              <a:gd name="connsiteX4" fmla="*/ 0 w 3146391"/>
              <a:gd name="connsiteY4" fmla="*/ 4302225 h 4302225"/>
              <a:gd name="connsiteX5" fmla="*/ 0 w 3146391"/>
              <a:gd name="connsiteY5" fmla="*/ 0 h 4302225"/>
              <a:gd name="connsiteX0" fmla="*/ 0 w 3146391"/>
              <a:gd name="connsiteY0" fmla="*/ 0 h 4302225"/>
              <a:gd name="connsiteX1" fmla="*/ 2763824 w 3146391"/>
              <a:gd name="connsiteY1" fmla="*/ 0 h 4302225"/>
              <a:gd name="connsiteX2" fmla="*/ 3146391 w 3146391"/>
              <a:gd name="connsiteY2" fmla="*/ 2151113 h 4302225"/>
              <a:gd name="connsiteX3" fmla="*/ 2914816 w 3146391"/>
              <a:gd name="connsiteY3" fmla="*/ 4302224 h 4302225"/>
              <a:gd name="connsiteX4" fmla="*/ 0 w 3146391"/>
              <a:gd name="connsiteY4" fmla="*/ 4302225 h 4302225"/>
              <a:gd name="connsiteX5" fmla="*/ 0 w 3146391"/>
              <a:gd name="connsiteY5" fmla="*/ 0 h 4302225"/>
              <a:gd name="connsiteX0" fmla="*/ 0 w 3146391"/>
              <a:gd name="connsiteY0" fmla="*/ 8571 h 4310796"/>
              <a:gd name="connsiteX1" fmla="*/ 2873997 w 3146391"/>
              <a:gd name="connsiteY1" fmla="*/ 0 h 4310796"/>
              <a:gd name="connsiteX2" fmla="*/ 3146391 w 3146391"/>
              <a:gd name="connsiteY2" fmla="*/ 2159684 h 4310796"/>
              <a:gd name="connsiteX3" fmla="*/ 2914816 w 3146391"/>
              <a:gd name="connsiteY3" fmla="*/ 4310795 h 4310796"/>
              <a:gd name="connsiteX4" fmla="*/ 0 w 3146391"/>
              <a:gd name="connsiteY4" fmla="*/ 4310796 h 4310796"/>
              <a:gd name="connsiteX5" fmla="*/ 0 w 3146391"/>
              <a:gd name="connsiteY5" fmla="*/ 8571 h 4310796"/>
              <a:gd name="connsiteX0" fmla="*/ 0 w 3146391"/>
              <a:gd name="connsiteY0" fmla="*/ 8571 h 4310796"/>
              <a:gd name="connsiteX1" fmla="*/ 2873997 w 3146391"/>
              <a:gd name="connsiteY1" fmla="*/ 0 h 4310796"/>
              <a:gd name="connsiteX2" fmla="*/ 3146391 w 3146391"/>
              <a:gd name="connsiteY2" fmla="*/ 2159684 h 4310796"/>
              <a:gd name="connsiteX3" fmla="*/ 2961557 w 3146391"/>
              <a:gd name="connsiteY3" fmla="*/ 4310795 h 4310796"/>
              <a:gd name="connsiteX4" fmla="*/ 0 w 3146391"/>
              <a:gd name="connsiteY4" fmla="*/ 4310796 h 4310796"/>
              <a:gd name="connsiteX5" fmla="*/ 0 w 3146391"/>
              <a:gd name="connsiteY5" fmla="*/ 8571 h 4310796"/>
              <a:gd name="connsiteX0" fmla="*/ 0 w 3146391"/>
              <a:gd name="connsiteY0" fmla="*/ 25712 h 4327937"/>
              <a:gd name="connsiteX1" fmla="*/ 2944106 w 3146391"/>
              <a:gd name="connsiteY1" fmla="*/ 0 h 4327937"/>
              <a:gd name="connsiteX2" fmla="*/ 3146391 w 3146391"/>
              <a:gd name="connsiteY2" fmla="*/ 2176825 h 4327937"/>
              <a:gd name="connsiteX3" fmla="*/ 2961557 w 3146391"/>
              <a:gd name="connsiteY3" fmla="*/ 4327936 h 4327937"/>
              <a:gd name="connsiteX4" fmla="*/ 0 w 3146391"/>
              <a:gd name="connsiteY4" fmla="*/ 4327937 h 4327937"/>
              <a:gd name="connsiteX5" fmla="*/ 0 w 3146391"/>
              <a:gd name="connsiteY5" fmla="*/ 25712 h 432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391" h="4327937">
                <a:moveTo>
                  <a:pt x="0" y="25712"/>
                </a:moveTo>
                <a:lnTo>
                  <a:pt x="2944106" y="0"/>
                </a:lnTo>
                <a:lnTo>
                  <a:pt x="3146391" y="2176825"/>
                </a:lnTo>
                <a:lnTo>
                  <a:pt x="2961557" y="4327936"/>
                </a:lnTo>
                <a:lnTo>
                  <a:pt x="0" y="4327937"/>
                </a:lnTo>
                <a:lnTo>
                  <a:pt x="0" y="25712"/>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lIns="30141" tIns="0" rIns="30141" bIns="0" rtlCol="0" anchor="ctr" anchorCtr="0"/>
          <a:lstStyle/>
          <a:p>
            <a:pPr marL="0" marR="0" lvl="0" indent="0" algn="l" defTabSz="765639" rtl="0" eaLnBrk="1" fontAlgn="base" latinLnBrk="0" hangingPunct="1">
              <a:lnSpc>
                <a:spcPct val="100000"/>
              </a:lnSpc>
              <a:spcBef>
                <a:spcPct val="0"/>
              </a:spcBef>
              <a:spcAft>
                <a:spcPct val="0"/>
              </a:spcAft>
              <a:buClrTx/>
              <a:buSzTx/>
              <a:buFontTx/>
              <a:buNone/>
              <a:tabLst/>
              <a:defRPr/>
            </a:pPr>
            <a:endParaRPr kumimoji="1" lang="en-US" altLang="ja-JP" sz="117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0" marR="0" lvl="0" indent="0" algn="l" defTabSz="765639" rtl="0" eaLnBrk="1" fontAlgn="base" latinLnBrk="0" hangingPunct="1">
              <a:lnSpc>
                <a:spcPct val="100000"/>
              </a:lnSpc>
              <a:spcBef>
                <a:spcPct val="0"/>
              </a:spcBef>
              <a:spcAft>
                <a:spcPct val="0"/>
              </a:spcAft>
              <a:buClrTx/>
              <a:buSzTx/>
              <a:buFontTx/>
              <a:buNone/>
              <a:tabLst/>
              <a:defRPr/>
            </a:pPr>
            <a:endParaRPr kumimoji="1" lang="en-US" altLang="ja-JP" sz="921"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p:txBody>
      </p:sp>
      <p:sp>
        <p:nvSpPr>
          <p:cNvPr id="67" name="角丸四角形 49">
            <a:extLst>
              <a:ext uri="{FF2B5EF4-FFF2-40B4-BE49-F238E27FC236}">
                <a16:creationId xmlns:a16="http://schemas.microsoft.com/office/drawing/2014/main" id="{D5229704-358B-4D3B-933D-CD85ED3E0DF4}"/>
              </a:ext>
            </a:extLst>
          </p:cNvPr>
          <p:cNvSpPr/>
          <p:nvPr/>
        </p:nvSpPr>
        <p:spPr>
          <a:xfrm>
            <a:off x="964865" y="3899820"/>
            <a:ext cx="8102931" cy="2697532"/>
          </a:xfrm>
          <a:prstGeom prst="roundRect">
            <a:avLst>
              <a:gd name="adj" fmla="val 4536"/>
            </a:avLst>
          </a:prstGeom>
          <a:noFill/>
          <a:ln>
            <a:noFill/>
          </a:ln>
        </p:spPr>
        <p:style>
          <a:lnRef idx="2">
            <a:schemeClr val="dk1"/>
          </a:lnRef>
          <a:fillRef idx="1">
            <a:schemeClr val="lt1"/>
          </a:fillRef>
          <a:effectRef idx="0">
            <a:schemeClr val="dk1"/>
          </a:effectRef>
          <a:fontRef idx="minor">
            <a:schemeClr val="dk1"/>
          </a:fontRef>
        </p:style>
        <p:txBody>
          <a:bodyPr lIns="0" tIns="30141" rIns="0" bIns="0" rtlCol="0" anchor="t" anchorCtr="0"/>
          <a:lstStyle/>
          <a:p>
            <a:pPr marL="0" marR="0" lvl="0" indent="0" algn="l" defTabSz="765639" rtl="0" eaLnBrk="1" fontAlgn="base" latinLnBrk="0" hangingPunct="1">
              <a:lnSpc>
                <a:spcPct val="100000"/>
              </a:lnSpc>
              <a:spcBef>
                <a:spcPct val="0"/>
              </a:spcBef>
              <a:spcAft>
                <a:spcPct val="0"/>
              </a:spcAft>
              <a:buClrTx/>
              <a:buSzTx/>
              <a:buFontTx/>
              <a:buNone/>
              <a:tabLst/>
              <a:defRPr/>
            </a:pPr>
            <a:r>
              <a:rPr kumimoji="1" lang="en-US" altLang="ja-JP" sz="129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a:t>
            </a:r>
            <a:r>
              <a:rPr kumimoji="1" lang="ja-JP" altLang="en-US" sz="129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平成</a:t>
            </a:r>
            <a:r>
              <a:rPr kumimoji="1" lang="en-US" altLang="ja-JP" sz="129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27</a:t>
            </a:r>
            <a:r>
              <a:rPr kumimoji="1" lang="ja-JP" altLang="en-US" sz="129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年度～</a:t>
            </a:r>
            <a:r>
              <a:rPr kumimoji="1" lang="en-US" altLang="ja-JP" sz="129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a:t>
            </a:r>
            <a:r>
              <a:rPr kumimoji="1" lang="ja-JP" altLang="en-US" sz="129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a:t>
            </a:r>
            <a:r>
              <a:rPr kumimoji="1" lang="ja-JP" altLang="en-US" sz="166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＜地方行政サービス改革の推進＞</a:t>
            </a:r>
            <a:endParaRPr kumimoji="1" lang="en-US" altLang="ja-JP" sz="166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223311" marR="0" lvl="0" indent="-151533" algn="l" defTabSz="765639"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○「経済財政運営と改革の基本方針</a:t>
            </a:r>
            <a:r>
              <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2015</a:t>
            </a: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H27.6</a:t>
            </a: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閣議決定）等を踏まえ、総務省から地方自治体に助言通知に基づく取組を要請</a:t>
            </a:r>
            <a:endPar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223311" marR="0" lvl="0" indent="-151533" algn="l" defTabSz="765639"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「地方行政サービス改革の推進に関する留意事項」（</a:t>
            </a:r>
            <a:r>
              <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H27.8</a:t>
            </a: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223311" marR="0" lvl="0" indent="-151533" algn="l" defTabSz="765639"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（民間委託等の推進・指定管理者制度等の活用、</a:t>
            </a:r>
            <a:r>
              <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BPR</a:t>
            </a: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の手法や</a:t>
            </a:r>
            <a:r>
              <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ICT</a:t>
            </a: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を活用した業務の見直し　等）　</a:t>
            </a:r>
            <a:endPar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223311" marR="0" lvl="0" indent="-151533" algn="l" defTabSz="765639"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○業務改革を推進するため、民間委託等の各地方自治体における取組状況を比較可能な形で公表し、取組状況の見える化を実施</a:t>
            </a:r>
            <a:endPar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223311" marR="0" lvl="0" indent="-151533" algn="l" defTabSz="765639" rtl="0" eaLnBrk="1" fontAlgn="base" latinLnBrk="0" hangingPunct="1">
              <a:lnSpc>
                <a:spcPct val="100000"/>
              </a:lnSpc>
              <a:spcBef>
                <a:spcPct val="0"/>
              </a:spcBef>
              <a:spcAft>
                <a:spcPct val="0"/>
              </a:spcAft>
              <a:buClrTx/>
              <a:buSzTx/>
              <a:buFontTx/>
              <a:buNone/>
              <a:tabLst/>
              <a:defRPr/>
            </a:pPr>
            <a:endParaRPr kumimoji="1" lang="en-US" altLang="ja-JP" sz="1005"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223311" marR="0" lvl="0" indent="-151533" algn="l" defTabSz="765639"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a:t>
            </a:r>
            <a:r>
              <a:rPr kumimoji="1" lang="en-US" altLang="ja-JP" sz="1292"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令和２年～</a:t>
            </a:r>
            <a:r>
              <a:rPr kumimoji="1" lang="en-US" altLang="ja-JP" sz="1292"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a:t>
            </a:r>
            <a:r>
              <a:rPr kumimoji="1" lang="ja-JP" altLang="en-US" sz="166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＜デジタル技術を活用したＢＰＲの推進＞</a:t>
            </a:r>
            <a:endParaRPr kumimoji="1" lang="en-US" altLang="ja-JP" sz="1662" b="1"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223311" marR="0" lvl="0" indent="-151533" algn="l" defTabSz="765639" rtl="0" eaLnBrk="1" fontAlgn="base" latinLnBrk="0" hangingPunct="1">
              <a:lnSpc>
                <a:spcPct val="100000"/>
              </a:lnSpc>
              <a:spcBef>
                <a:spcPct val="0"/>
              </a:spcBef>
              <a:spcAft>
                <a:spcPct val="0"/>
              </a:spcAft>
              <a:buClrTx/>
              <a:buSzTx/>
              <a:buFontTx/>
              <a:buNone/>
              <a:tabLst/>
              <a:defRPr/>
            </a:pPr>
            <a:r>
              <a:rPr kumimoji="1" lang="en-US" altLang="ja-JP" sz="1005"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○自治体デジタル・トランスフォーメーション（</a:t>
            </a:r>
            <a:r>
              <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DX</a:t>
            </a: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）推進計画</a:t>
            </a:r>
            <a:endPar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223311" marR="0" lvl="0" indent="-151533" algn="l" defTabSz="765639"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・自治体フロントヤードの推進、情報システムの標準化・共通化、マイナンバーカードの普及促進、行政手続のオンライン化　等</a:t>
            </a:r>
          </a:p>
        </p:txBody>
      </p:sp>
      <p:pic>
        <p:nvPicPr>
          <p:cNvPr id="3" name="図 2">
            <a:extLst>
              <a:ext uri="{FF2B5EF4-FFF2-40B4-BE49-F238E27FC236}">
                <a16:creationId xmlns:a16="http://schemas.microsoft.com/office/drawing/2014/main" id="{290CB3B1-8781-4BAA-B6E9-79183C08CF50}"/>
              </a:ext>
            </a:extLst>
          </p:cNvPr>
          <p:cNvPicPr>
            <a:picLocks noChangeAspect="1"/>
          </p:cNvPicPr>
          <p:nvPr/>
        </p:nvPicPr>
        <p:blipFill>
          <a:blip r:embed="rId2"/>
          <a:stretch>
            <a:fillRect/>
          </a:stretch>
        </p:blipFill>
        <p:spPr>
          <a:xfrm>
            <a:off x="5767479" y="565566"/>
            <a:ext cx="4010057" cy="2517827"/>
          </a:xfrm>
          <a:prstGeom prst="rect">
            <a:avLst/>
          </a:prstGeom>
          <a:ln w="3175">
            <a:solidFill>
              <a:schemeClr val="tx1"/>
            </a:solidFill>
            <a:prstDash val="dash"/>
          </a:ln>
        </p:spPr>
      </p:pic>
      <p:sp>
        <p:nvSpPr>
          <p:cNvPr id="12" name="スライド番号プレースホルダー 4">
            <a:extLst>
              <a:ext uri="{FF2B5EF4-FFF2-40B4-BE49-F238E27FC236}">
                <a16:creationId xmlns:a16="http://schemas.microsoft.com/office/drawing/2014/main" id="{43289419-702E-42FF-8DA7-AF2C8F30EBD3}"/>
              </a:ext>
            </a:extLst>
          </p:cNvPr>
          <p:cNvSpPr>
            <a:spLocks noGrp="1"/>
          </p:cNvSpPr>
          <p:nvPr>
            <p:ph type="sldNum" sz="quarter" idx="12"/>
          </p:nvPr>
        </p:nvSpPr>
        <p:spPr>
          <a:xfrm>
            <a:off x="7582356" y="6520259"/>
            <a:ext cx="2311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4ACF2C-757F-4465-A95B-7905E5C29B22}" type="slidenum">
              <a:rPr kumimoji="1" lang="ja-JP" altLang="en-US" sz="1407"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1407"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511614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476672"/>
            <a:ext cx="9906000" cy="0"/>
          </a:xfrm>
          <a:prstGeom prst="line">
            <a:avLst/>
          </a:prstGeom>
          <a:ln w="63500" cmpd="thinThick">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nvPr>
        </p:nvGraphicFramePr>
        <p:xfrm>
          <a:off x="200471" y="548683"/>
          <a:ext cx="9469052" cy="6261463"/>
        </p:xfrm>
        <a:graphic>
          <a:graphicData uri="http://schemas.openxmlformats.org/drawingml/2006/table">
            <a:tbl>
              <a:tblPr>
                <a:tableStyleId>{616DA210-FB5B-4158-B5E0-FEB733F419BA}</a:tableStyleId>
              </a:tblPr>
              <a:tblGrid>
                <a:gridCol w="1337233">
                  <a:extLst>
                    <a:ext uri="{9D8B030D-6E8A-4147-A177-3AD203B41FA5}">
                      <a16:colId xmlns:a16="http://schemas.microsoft.com/office/drawing/2014/main" val="20000"/>
                    </a:ext>
                  </a:extLst>
                </a:gridCol>
                <a:gridCol w="3758708">
                  <a:extLst>
                    <a:ext uri="{9D8B030D-6E8A-4147-A177-3AD203B41FA5}">
                      <a16:colId xmlns:a16="http://schemas.microsoft.com/office/drawing/2014/main" val="20001"/>
                    </a:ext>
                  </a:extLst>
                </a:gridCol>
                <a:gridCol w="4373111">
                  <a:extLst>
                    <a:ext uri="{9D8B030D-6E8A-4147-A177-3AD203B41FA5}">
                      <a16:colId xmlns:a16="http://schemas.microsoft.com/office/drawing/2014/main" val="20002"/>
                    </a:ext>
                  </a:extLst>
                </a:gridCol>
              </a:tblGrid>
              <a:tr h="225334">
                <a:tc>
                  <a:txBody>
                    <a:bodyPr/>
                    <a:lstStyle/>
                    <a:p>
                      <a:pPr algn="ctr" fontAlgn="ctr"/>
                      <a:r>
                        <a:rPr lang="ja-JP" altLang="en-US" sz="1400" b="0" i="0" u="none" strike="noStrike" dirty="0">
                          <a:solidFill>
                            <a:srgbClr val="000000"/>
                          </a:solidFill>
                          <a:effectLst/>
                          <a:latin typeface="ＭＳ Ｐゴシック"/>
                        </a:rPr>
                        <a:t>　導入年</a:t>
                      </a:r>
                    </a:p>
                  </a:txBody>
                  <a:tcPr marL="7620" marR="7620" marT="7620" marB="0" anchor="ctr"/>
                </a:tc>
                <a:tc>
                  <a:txBody>
                    <a:bodyPr/>
                    <a:lstStyle/>
                    <a:p>
                      <a:pPr algn="ctr" fontAlgn="ctr"/>
                      <a:r>
                        <a:rPr lang="ja-JP" altLang="en-US" sz="1400" b="0" i="0" u="none" strike="noStrike" dirty="0">
                          <a:solidFill>
                            <a:schemeClr val="tx1"/>
                          </a:solidFill>
                          <a:effectLst/>
                          <a:latin typeface="+mn-lt"/>
                        </a:rPr>
                        <a:t>制度概要</a:t>
                      </a:r>
                      <a:endParaRPr lang="ja-JP" altLang="en-US" sz="1400" b="0" i="0" u="none" strike="noStrike" dirty="0">
                        <a:solidFill>
                          <a:srgbClr val="000000"/>
                        </a:solidFill>
                        <a:effectLst/>
                        <a:latin typeface="ＭＳ Ｐゴシック"/>
                      </a:endParaRPr>
                    </a:p>
                  </a:txBody>
                  <a:tcPr marL="7620" marR="7620" marT="7620" marB="0" anchor="ctr"/>
                </a:tc>
                <a:tc>
                  <a:txBody>
                    <a:bodyPr/>
                    <a:lstStyle/>
                    <a:p>
                      <a:pPr algn="ctr" fontAlgn="ctr"/>
                      <a:r>
                        <a:rPr lang="ja-JP" altLang="en-US" sz="1400" u="none" strike="noStrike" dirty="0">
                          <a:effectLst/>
                        </a:rPr>
                        <a:t>対象業務</a:t>
                      </a:r>
                      <a:endParaRPr lang="ja-JP" altLang="en-US" sz="1400" b="0" i="0" u="none" strike="noStrike" dirty="0">
                        <a:solidFill>
                          <a:srgbClr val="000000"/>
                        </a:solidFill>
                        <a:effectLst/>
                        <a:latin typeface="ＭＳ Ｐゴシック"/>
                      </a:endParaRPr>
                    </a:p>
                  </a:txBody>
                  <a:tcPr marL="7620" marR="7620" marT="7620" marB="0" anchor="ctr"/>
                </a:tc>
                <a:extLst>
                  <a:ext uri="{0D108BD9-81ED-4DB2-BD59-A6C34878D82A}">
                    <a16:rowId xmlns:a16="http://schemas.microsoft.com/office/drawing/2014/main" val="10000"/>
                  </a:ext>
                </a:extLst>
              </a:tr>
              <a:tr h="2579745">
                <a:tc>
                  <a:txBody>
                    <a:bodyPr/>
                    <a:lstStyle/>
                    <a:p>
                      <a:pPr algn="l" fontAlgn="ctr"/>
                      <a:r>
                        <a:rPr lang="ja-JP" altLang="en-US" sz="1400" u="none" strike="noStrike">
                          <a:effectLst/>
                        </a:rPr>
                        <a:t>平成１１年９月</a:t>
                      </a:r>
                      <a:endParaRPr lang="ja-JP" altLang="en-US" sz="1400" b="0" i="0" u="none" strike="noStrike">
                        <a:solidFill>
                          <a:srgbClr val="000000"/>
                        </a:solidFill>
                        <a:effectLst/>
                        <a:latin typeface="ＭＳ Ｐゴシック"/>
                      </a:endParaRPr>
                    </a:p>
                  </a:txBody>
                  <a:tcPr marL="7620" marR="7620" marT="7620" marB="0" anchor="ctr"/>
                </a:tc>
                <a:tc>
                  <a:txBody>
                    <a:bodyPr/>
                    <a:lstStyle/>
                    <a:p>
                      <a:pPr algn="l" fontAlgn="ctr"/>
                      <a:r>
                        <a:rPr lang="en-US" sz="1400" u="none" strike="noStrike" dirty="0">
                          <a:effectLst/>
                        </a:rPr>
                        <a:t> </a:t>
                      </a:r>
                      <a:r>
                        <a:rPr lang="ja-JP" altLang="en-US" sz="1400" u="none" strike="noStrike" dirty="0">
                          <a:effectLst/>
                        </a:rPr>
                        <a:t>　</a:t>
                      </a:r>
                      <a:endParaRPr lang="en-US" altLang="ja-JP" sz="1400" u="none" strike="noStrike" dirty="0">
                        <a:effectLst/>
                      </a:endParaRPr>
                    </a:p>
                    <a:p>
                      <a:pPr algn="l" fontAlgn="ctr"/>
                      <a:r>
                        <a:rPr lang="ja-JP" altLang="en-US" sz="1400" u="none" strike="noStrike" dirty="0">
                          <a:effectLst/>
                        </a:rPr>
                        <a:t>　　</a:t>
                      </a:r>
                      <a:r>
                        <a:rPr lang="en-US" sz="1400" u="none" strike="noStrike" dirty="0">
                          <a:effectLst/>
                          <a:latin typeface="ＤＦ特太ゴシック体" panose="020B0509000000000000" pitchFamily="49" charset="-128"/>
                          <a:ea typeface="ＤＦ特太ゴシック体" panose="020B0509000000000000" pitchFamily="49" charset="-128"/>
                        </a:rPr>
                        <a:t>PFI</a:t>
                      </a:r>
                      <a:r>
                        <a:rPr lang="ja-JP" altLang="en-US" sz="1400" u="none" strike="noStrike" dirty="0">
                          <a:effectLst/>
                          <a:latin typeface="ＤＦ特太ゴシック体" panose="020B0509000000000000" pitchFamily="49" charset="-128"/>
                          <a:ea typeface="ＤＦ特太ゴシック体" panose="020B0509000000000000" pitchFamily="49" charset="-128"/>
                        </a:rPr>
                        <a:t>制度の導入</a:t>
                      </a:r>
                      <a:endParaRPr lang="en-US" altLang="ja-JP" sz="1400" u="none" strike="noStrike" dirty="0">
                        <a:effectLst/>
                        <a:latin typeface="ＤＦ特太ゴシック体" panose="020B0509000000000000" pitchFamily="49" charset="-128"/>
                        <a:ea typeface="ＤＦ特太ゴシック体" panose="020B0509000000000000" pitchFamily="49" charset="-128"/>
                      </a:endParaRPr>
                    </a:p>
                    <a:p>
                      <a:pPr marL="177800" indent="0" algn="l" fontAlgn="ctr"/>
                      <a:r>
                        <a:rPr lang="ja-JP" altLang="en-US" sz="1400" b="0" i="0" u="none" strike="noStrike" dirty="0">
                          <a:solidFill>
                            <a:srgbClr val="000000"/>
                          </a:solidFill>
                          <a:effectLst/>
                          <a:latin typeface="ＭＳ Ｐゴシック"/>
                        </a:rPr>
                        <a:t>  </a:t>
                      </a:r>
                      <a:endParaRPr lang="en-US" altLang="ja-JP" sz="1400" b="0" i="0" u="none" strike="noStrike" dirty="0">
                        <a:solidFill>
                          <a:srgbClr val="000000"/>
                        </a:solidFill>
                        <a:effectLst/>
                        <a:latin typeface="ＭＳ Ｐゴシック"/>
                      </a:endParaRPr>
                    </a:p>
                    <a:p>
                      <a:pPr marL="177800" indent="0" algn="l" fontAlgn="ctr"/>
                      <a:r>
                        <a:rPr lang="ja-JP" altLang="en-US" sz="1400" b="0" i="0" u="none" strike="noStrike" dirty="0">
                          <a:solidFill>
                            <a:srgbClr val="000000"/>
                          </a:solidFill>
                          <a:effectLst/>
                          <a:latin typeface="ＭＳ Ｐゴシック"/>
                        </a:rPr>
                        <a:t>　 公共施設等の建設、維持管理、運営等を民間の資金、経営能力及び技術的能力を活用して行う。</a:t>
                      </a:r>
                    </a:p>
                  </a:txBody>
                  <a:tcPr marL="7620" marR="7620" marT="7620" marB="0"/>
                </a:tc>
                <a:tc>
                  <a:txBody>
                    <a:bodyPr/>
                    <a:lstStyle/>
                    <a:p>
                      <a:pPr marL="95250" marR="0" indent="-95250" algn="l" defTabSz="914400" rtl="0" eaLnBrk="1" fontAlgn="ctr" latinLnBrk="0" hangingPunct="1">
                        <a:lnSpc>
                          <a:spcPct val="100000"/>
                        </a:lnSpc>
                        <a:spcBef>
                          <a:spcPts val="0"/>
                        </a:spcBef>
                        <a:spcAft>
                          <a:spcPts val="0"/>
                        </a:spcAft>
                        <a:buClrTx/>
                        <a:buSzTx/>
                        <a:buFontTx/>
                        <a:buNone/>
                        <a:tabLst/>
                        <a:defRPr/>
                      </a:pPr>
                      <a:endParaRPr lang="en-US" altLang="ja-JP" sz="1400" b="0" i="0" u="none" strike="noStrike" dirty="0">
                        <a:solidFill>
                          <a:srgbClr val="000000"/>
                        </a:solidFill>
                        <a:effectLst/>
                        <a:latin typeface="ＭＳ Ｐゴシック"/>
                      </a:endParaRPr>
                    </a:p>
                    <a:p>
                      <a:pPr marL="95250" marR="0" indent="-9525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a:solidFill>
                            <a:srgbClr val="000000"/>
                          </a:solidFill>
                          <a:effectLst/>
                          <a:latin typeface="ＭＳ Ｐゴシック"/>
                        </a:rPr>
                        <a:t>○　</a:t>
                      </a:r>
                      <a:r>
                        <a:rPr lang="en-US" altLang="ja-JP" sz="1400" b="0" i="0" u="none" strike="noStrike" dirty="0">
                          <a:solidFill>
                            <a:srgbClr val="000000"/>
                          </a:solidFill>
                          <a:effectLst/>
                          <a:latin typeface="ＭＳ Ｐゴシック"/>
                        </a:rPr>
                        <a:t>PFI</a:t>
                      </a:r>
                      <a:r>
                        <a:rPr lang="ja-JP" altLang="en-US" sz="1400" b="0" i="0" u="none" strike="noStrike" dirty="0">
                          <a:solidFill>
                            <a:srgbClr val="000000"/>
                          </a:solidFill>
                          <a:effectLst/>
                          <a:latin typeface="ＭＳ Ｐゴシック"/>
                        </a:rPr>
                        <a:t>法第２条に規定</a:t>
                      </a:r>
                      <a:endParaRPr lang="en-US" altLang="ja-JP" sz="1400" b="0" i="0" u="none" strike="noStrike" dirty="0">
                        <a:solidFill>
                          <a:srgbClr val="000000"/>
                        </a:solidFill>
                        <a:effectLst/>
                        <a:latin typeface="ＭＳ Ｐゴシック"/>
                      </a:endParaRPr>
                    </a:p>
                    <a:p>
                      <a:pPr marL="95250" indent="-95250" algn="l" fontAlgn="ctr"/>
                      <a:r>
                        <a:rPr lang="ja-JP" altLang="en-US" sz="1400" b="0" i="0" u="none" strike="noStrike" dirty="0">
                          <a:solidFill>
                            <a:srgbClr val="000000"/>
                          </a:solidFill>
                          <a:effectLst/>
                          <a:latin typeface="ＭＳ Ｐゴシック"/>
                        </a:rPr>
                        <a:t>　（以下の公共施設等の整備等）</a:t>
                      </a:r>
                      <a:endParaRPr lang="en-US" altLang="ja-JP" sz="1400" b="0" i="0" u="none" strike="noStrike" dirty="0">
                        <a:solidFill>
                          <a:srgbClr val="000000"/>
                        </a:solidFill>
                        <a:effectLst/>
                        <a:latin typeface="ＭＳ Ｐゴシック"/>
                      </a:endParaRPr>
                    </a:p>
                    <a:p>
                      <a:pPr marL="95250" indent="-95250" algn="l" fontAlgn="ctr"/>
                      <a:r>
                        <a:rPr lang="ja-JP" altLang="en-US" sz="1400" b="0" i="0" u="none" strike="noStrike" dirty="0">
                          <a:solidFill>
                            <a:srgbClr val="000000"/>
                          </a:solidFill>
                          <a:effectLst/>
                          <a:latin typeface="ＭＳ Ｐゴシック"/>
                        </a:rPr>
                        <a:t>　</a:t>
                      </a:r>
                      <a:endParaRPr lang="en-US" altLang="ja-JP" sz="1400" b="0" i="0" u="none" strike="noStrike" dirty="0">
                        <a:solidFill>
                          <a:srgbClr val="000000"/>
                        </a:solidFill>
                        <a:effectLst/>
                        <a:latin typeface="ＭＳ Ｐゴシック"/>
                      </a:endParaRPr>
                    </a:p>
                    <a:p>
                      <a:pPr marL="95250" indent="-95250" algn="l" fontAlgn="ctr"/>
                      <a:r>
                        <a:rPr lang="ja-JP" altLang="en-US" sz="1400" b="0" i="0" u="none" strike="noStrike" dirty="0">
                          <a:solidFill>
                            <a:srgbClr val="000000"/>
                          </a:solidFill>
                          <a:effectLst/>
                          <a:latin typeface="ＭＳ Ｐゴシック"/>
                        </a:rPr>
                        <a:t>　・　道路、鉄道、港湾、空港、河川、公園、水道、下水道、　</a:t>
                      </a:r>
                      <a:endParaRPr lang="en-US" altLang="ja-JP" sz="1400" b="0" i="0" u="none" strike="noStrike" dirty="0">
                        <a:solidFill>
                          <a:srgbClr val="000000"/>
                        </a:solidFill>
                        <a:effectLst/>
                        <a:latin typeface="ＭＳ Ｐゴシック"/>
                      </a:endParaRPr>
                    </a:p>
                    <a:p>
                      <a:pPr marL="95250" indent="-95250" algn="l" fontAlgn="ctr"/>
                      <a:r>
                        <a:rPr lang="ja-JP" altLang="en-US" sz="1400" b="0" i="0" u="none" strike="noStrike" dirty="0">
                          <a:solidFill>
                            <a:srgbClr val="000000"/>
                          </a:solidFill>
                          <a:effectLst/>
                          <a:latin typeface="ＭＳ Ｐゴシック"/>
                        </a:rPr>
                        <a:t>　</a:t>
                      </a:r>
                      <a:r>
                        <a:rPr lang="ja-JP" altLang="en-US" sz="1400" b="0" i="0" u="none" strike="noStrike" baseline="0" dirty="0">
                          <a:solidFill>
                            <a:srgbClr val="000000"/>
                          </a:solidFill>
                          <a:effectLst/>
                          <a:latin typeface="ＭＳ Ｐゴシック"/>
                        </a:rPr>
                        <a:t> </a:t>
                      </a:r>
                      <a:r>
                        <a:rPr lang="ja-JP" altLang="en-US" sz="1400" b="0" i="0" u="none" strike="noStrike" dirty="0">
                          <a:solidFill>
                            <a:srgbClr val="000000"/>
                          </a:solidFill>
                          <a:effectLst/>
                          <a:latin typeface="ＭＳ Ｐゴシック"/>
                        </a:rPr>
                        <a:t>工業用水道等の公共施設</a:t>
                      </a:r>
                    </a:p>
                    <a:p>
                      <a:pPr marL="95250" indent="-95250" algn="l" fontAlgn="ctr"/>
                      <a:r>
                        <a:rPr lang="ja-JP" altLang="en-US" sz="1400" b="0" i="0" u="none" strike="noStrike" dirty="0">
                          <a:solidFill>
                            <a:srgbClr val="000000"/>
                          </a:solidFill>
                          <a:effectLst/>
                          <a:latin typeface="ＭＳ Ｐゴシック"/>
                        </a:rPr>
                        <a:t>  ・   庁舎、宿舎等の公用施設</a:t>
                      </a:r>
                    </a:p>
                    <a:p>
                      <a:pPr marL="95250" indent="-95250" algn="l" fontAlgn="ctr"/>
                      <a:r>
                        <a:rPr lang="ja-JP" altLang="en-US" sz="1400" b="0" i="0" u="none" strike="noStrike" dirty="0">
                          <a:solidFill>
                            <a:srgbClr val="000000"/>
                          </a:solidFill>
                          <a:effectLst/>
                          <a:latin typeface="ＭＳ Ｐゴシック"/>
                        </a:rPr>
                        <a:t>  ・   公営住宅及び教育文化施設、廃棄物処理施設、医療  </a:t>
                      </a:r>
                      <a:endParaRPr lang="en-US" altLang="ja-JP" sz="1400" b="0" i="0" u="none" strike="noStrike" dirty="0">
                        <a:solidFill>
                          <a:srgbClr val="000000"/>
                        </a:solidFill>
                        <a:effectLst/>
                        <a:latin typeface="ＭＳ Ｐゴシック"/>
                      </a:endParaRPr>
                    </a:p>
                    <a:p>
                      <a:pPr marL="95250" indent="-95250" algn="l" fontAlgn="ctr"/>
                      <a:r>
                        <a:rPr lang="en-US" altLang="ja-JP" sz="1400" b="0" i="0" u="none" strike="noStrike" dirty="0">
                          <a:solidFill>
                            <a:srgbClr val="000000"/>
                          </a:solidFill>
                          <a:effectLst/>
                          <a:latin typeface="ＭＳ Ｐゴシック"/>
                        </a:rPr>
                        <a:t>    </a:t>
                      </a:r>
                      <a:r>
                        <a:rPr lang="ja-JP" altLang="en-US" sz="1400" b="0" i="0" u="none" strike="noStrike" dirty="0">
                          <a:solidFill>
                            <a:srgbClr val="000000"/>
                          </a:solidFill>
                          <a:effectLst/>
                          <a:latin typeface="ＭＳ Ｐゴシック"/>
                        </a:rPr>
                        <a:t>施設、社会福祉施設、更生保護施設、駐車場、地下街</a:t>
                      </a:r>
                      <a:endParaRPr lang="en-US" altLang="ja-JP" sz="1400" b="0" i="0" u="none" strike="noStrike" dirty="0">
                        <a:solidFill>
                          <a:srgbClr val="000000"/>
                        </a:solidFill>
                        <a:effectLst/>
                        <a:latin typeface="ＭＳ Ｐゴシック"/>
                      </a:endParaRPr>
                    </a:p>
                    <a:p>
                      <a:pPr marL="95250" indent="-95250" algn="l" fontAlgn="ctr"/>
                      <a:r>
                        <a:rPr lang="en-US" altLang="ja-JP" sz="1400" b="0" i="0" u="none" strike="noStrike" dirty="0">
                          <a:solidFill>
                            <a:srgbClr val="000000"/>
                          </a:solidFill>
                          <a:effectLst/>
                          <a:latin typeface="ＭＳ Ｐゴシック"/>
                        </a:rPr>
                        <a:t>    </a:t>
                      </a:r>
                      <a:r>
                        <a:rPr lang="ja-JP" altLang="en-US" sz="1400" b="0" i="0" u="none" strike="noStrike" dirty="0">
                          <a:solidFill>
                            <a:srgbClr val="000000"/>
                          </a:solidFill>
                          <a:effectLst/>
                          <a:latin typeface="ＭＳ Ｐゴシック"/>
                        </a:rPr>
                        <a:t>等の公益的施設</a:t>
                      </a:r>
                    </a:p>
                    <a:p>
                      <a:pPr marL="95250" indent="-95250" algn="l" fontAlgn="ctr"/>
                      <a:r>
                        <a:rPr lang="ja-JP" altLang="en-US" sz="1400" b="0" i="0" u="none" strike="noStrike" dirty="0">
                          <a:solidFill>
                            <a:srgbClr val="000000"/>
                          </a:solidFill>
                          <a:effectLst/>
                          <a:latin typeface="ＭＳ Ｐゴシック"/>
                        </a:rPr>
                        <a:t>  ・   情報通信施設、熱供給施設、新エネルギー施設、リサ </a:t>
                      </a:r>
                      <a:endParaRPr lang="en-US" altLang="ja-JP" sz="1400" b="0" i="0" u="none" strike="noStrike" dirty="0">
                        <a:solidFill>
                          <a:srgbClr val="000000"/>
                        </a:solidFill>
                        <a:effectLst/>
                        <a:latin typeface="ＭＳ Ｐゴシック"/>
                      </a:endParaRPr>
                    </a:p>
                    <a:p>
                      <a:pPr marL="95250" indent="-95250" algn="l" fontAlgn="ctr"/>
                      <a:r>
                        <a:rPr lang="en-US" altLang="ja-JP" sz="1400" b="0" i="0" u="none" strike="noStrike" dirty="0">
                          <a:solidFill>
                            <a:srgbClr val="000000"/>
                          </a:solidFill>
                          <a:effectLst/>
                          <a:latin typeface="ＭＳ Ｐゴシック"/>
                        </a:rPr>
                        <a:t>   </a:t>
                      </a:r>
                      <a:r>
                        <a:rPr lang="en-US" altLang="ja-JP" sz="1400" b="0" i="0" u="none" strike="noStrike" baseline="0" dirty="0">
                          <a:solidFill>
                            <a:srgbClr val="000000"/>
                          </a:solidFill>
                          <a:effectLst/>
                          <a:latin typeface="ＭＳ Ｐゴシック"/>
                        </a:rPr>
                        <a:t> </a:t>
                      </a:r>
                      <a:r>
                        <a:rPr lang="ja-JP" altLang="en-US" sz="1400" b="0" i="0" u="none" strike="noStrike" dirty="0">
                          <a:solidFill>
                            <a:srgbClr val="000000"/>
                          </a:solidFill>
                          <a:effectLst/>
                          <a:latin typeface="ＭＳ Ｐゴシック"/>
                        </a:rPr>
                        <a:t>イクル施設、観光施設、研究施設</a:t>
                      </a:r>
                      <a:endParaRPr lang="en-US" altLang="ja-JP" sz="1400" b="0" i="0" u="none" strike="noStrike" dirty="0">
                        <a:solidFill>
                          <a:srgbClr val="000000"/>
                        </a:solidFill>
                        <a:effectLst/>
                        <a:latin typeface="ＭＳ Ｐゴシック"/>
                      </a:endParaRPr>
                    </a:p>
                    <a:p>
                      <a:pPr marL="95250" indent="-95250" algn="l" fontAlgn="ctr"/>
                      <a:r>
                        <a:rPr lang="ja-JP" altLang="en-US" sz="1400" b="0" i="0" u="none" strike="noStrike" dirty="0">
                          <a:solidFill>
                            <a:srgbClr val="000000"/>
                          </a:solidFill>
                          <a:effectLst/>
                          <a:latin typeface="ＭＳ Ｐゴシック"/>
                        </a:rPr>
                        <a:t>  ・</a:t>
                      </a:r>
                      <a:r>
                        <a:rPr lang="ja-JP" altLang="en-US" sz="1400" b="0" i="0" u="none" strike="noStrike" baseline="0" dirty="0">
                          <a:solidFill>
                            <a:srgbClr val="000000"/>
                          </a:solidFill>
                          <a:effectLst/>
                          <a:latin typeface="ＭＳ Ｐゴシック"/>
                        </a:rPr>
                        <a:t>    </a:t>
                      </a:r>
                      <a:r>
                        <a:rPr lang="ja-JP" altLang="en-US" sz="1400" b="0" i="0" u="none" strike="noStrike" dirty="0">
                          <a:solidFill>
                            <a:srgbClr val="000000"/>
                          </a:solidFill>
                          <a:effectLst/>
                          <a:latin typeface="ＭＳ Ｐゴシック"/>
                        </a:rPr>
                        <a:t>船舶、航空機等の輸送施設、人工衛星　等</a:t>
                      </a:r>
                      <a:endParaRPr lang="en-US" altLang="ja-JP" sz="1400" b="0" i="0" u="none" strike="noStrike" dirty="0">
                        <a:solidFill>
                          <a:srgbClr val="000000"/>
                        </a:solidFill>
                        <a:effectLst/>
                        <a:latin typeface="ＭＳ Ｐゴシック"/>
                      </a:endParaRPr>
                    </a:p>
                  </a:txBody>
                  <a:tcPr marL="7620" marR="7620" marT="7620" marB="0" anchor="ctr"/>
                </a:tc>
                <a:extLst>
                  <a:ext uri="{0D108BD9-81ED-4DB2-BD59-A6C34878D82A}">
                    <a16:rowId xmlns:a16="http://schemas.microsoft.com/office/drawing/2014/main" val="10001"/>
                  </a:ext>
                </a:extLst>
              </a:tr>
              <a:tr h="1967049">
                <a:tc>
                  <a:txBody>
                    <a:bodyPr/>
                    <a:lstStyle/>
                    <a:p>
                      <a:pPr algn="l" fontAlgn="ctr"/>
                      <a:r>
                        <a:rPr lang="ja-JP" altLang="en-US" sz="1400" u="none" strike="noStrike" dirty="0">
                          <a:effectLst/>
                        </a:rPr>
                        <a:t>平成１３年１月</a:t>
                      </a:r>
                      <a:endParaRPr lang="ja-JP" altLang="en-US" sz="1400" b="0" i="0" u="none" strike="noStrike" dirty="0">
                        <a:solidFill>
                          <a:srgbClr val="000000"/>
                        </a:solidFill>
                        <a:effectLst/>
                        <a:latin typeface="ＭＳ Ｐゴシック"/>
                      </a:endParaRPr>
                    </a:p>
                  </a:txBody>
                  <a:tcPr marL="7620" marR="7620" marT="7620" marB="0" anchor="ctr"/>
                </a:tc>
                <a:tc>
                  <a:txBody>
                    <a:bodyPr/>
                    <a:lstStyle/>
                    <a:p>
                      <a:pPr algn="l" fontAlgn="ctr"/>
                      <a:r>
                        <a:rPr lang="ja-JP" altLang="en-US" sz="1400" u="none" strike="noStrike" dirty="0">
                          <a:effectLst/>
                        </a:rPr>
                        <a:t>　</a:t>
                      </a:r>
                      <a:endParaRPr lang="en-US" altLang="ja-JP" sz="1400" u="none" strike="noStrike" dirty="0">
                        <a:effectLst/>
                      </a:endParaRPr>
                    </a:p>
                    <a:p>
                      <a:pPr algn="l" fontAlgn="ctr"/>
                      <a:r>
                        <a:rPr lang="ja-JP" altLang="en-US" sz="1400" u="none" strike="noStrike" dirty="0">
                          <a:effectLst/>
                          <a:latin typeface="+mn-lt"/>
                          <a:ea typeface="+mn-ea"/>
                        </a:rPr>
                        <a:t>　　</a:t>
                      </a:r>
                      <a:r>
                        <a:rPr lang="ja-JP" altLang="en-US" sz="1400" u="none" strike="noStrike" dirty="0">
                          <a:effectLst/>
                          <a:latin typeface="ＤＦ特太ゴシック体" panose="020B0509000000000000" pitchFamily="49" charset="-128"/>
                          <a:ea typeface="ＤＦ特太ゴシック体" panose="020B0509000000000000" pitchFamily="49" charset="-128"/>
                        </a:rPr>
                        <a:t>独立行政法人制度の導入</a:t>
                      </a:r>
                      <a:endParaRPr lang="en-US" altLang="ja-JP" sz="1400" u="none" strike="noStrike" dirty="0">
                        <a:effectLst/>
                        <a:latin typeface="ＤＦ特太ゴシック体" panose="020B0509000000000000" pitchFamily="49" charset="-128"/>
                        <a:ea typeface="ＤＦ特太ゴシック体" panose="020B0509000000000000" pitchFamily="49" charset="-128"/>
                      </a:endParaRPr>
                    </a:p>
                    <a:p>
                      <a:pPr marL="266700" indent="-88900" algn="l" fontAlgn="ctr">
                        <a:tabLst/>
                      </a:pPr>
                      <a:r>
                        <a:rPr lang="ja-JP" altLang="en-US" sz="1400" b="0" i="0" u="none" strike="noStrike" dirty="0">
                          <a:solidFill>
                            <a:srgbClr val="000000"/>
                          </a:solidFill>
                          <a:effectLst/>
                          <a:latin typeface="ＭＳ Ｐゴシック"/>
                        </a:rPr>
                        <a:t>　　</a:t>
                      </a:r>
                      <a:endParaRPr lang="en-US" altLang="ja-JP" sz="1400" b="0" i="0" u="none" strike="noStrike" dirty="0">
                        <a:solidFill>
                          <a:srgbClr val="000000"/>
                        </a:solidFill>
                        <a:effectLst/>
                        <a:latin typeface="ＭＳ Ｐゴシック"/>
                      </a:endParaRPr>
                    </a:p>
                    <a:p>
                      <a:pPr marL="266700" indent="-88900" algn="l" fontAlgn="ctr">
                        <a:tabLst/>
                      </a:pPr>
                      <a:r>
                        <a:rPr lang="ja-JP" altLang="en-US" sz="1400" b="0" i="0" u="none" strike="noStrike" dirty="0">
                          <a:solidFill>
                            <a:srgbClr val="000000"/>
                          </a:solidFill>
                          <a:effectLst/>
                          <a:latin typeface="ＭＳ Ｐゴシック"/>
                        </a:rPr>
                        <a:t>　　研究機関、美術館、病院など、現在国が直　接行っている事務・事業のうち一定のものについて、国とは別の法人格を持つ法人（＝独立行政法人）を設立し、この法人に当該事務・事業を担わせることにより、より良い行政サービスの提供を目指す。</a:t>
                      </a:r>
                      <a:endParaRPr lang="en-US" altLang="ja-JP" sz="1400" b="0" i="0" u="none" strike="noStrike" dirty="0">
                        <a:solidFill>
                          <a:srgbClr val="000000"/>
                        </a:solidFill>
                        <a:effectLst/>
                        <a:latin typeface="ＭＳ Ｐゴシック"/>
                      </a:endParaRPr>
                    </a:p>
                  </a:txBody>
                  <a:tcPr marL="7620" marR="7620" marT="762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a:solidFill>
                            <a:srgbClr val="000000"/>
                          </a:solidFill>
                          <a:effectLst/>
                          <a:latin typeface="ＭＳ Ｐゴシック"/>
                        </a:rPr>
                        <a:t>○　各法人の業務を規定する個別法に規定</a:t>
                      </a:r>
                      <a:endParaRPr lang="en-US" altLang="ja-JP" sz="1400" b="0" i="0" u="none" strike="noStrike" dirty="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400" b="0" i="0" u="none" strike="noStrike" dirty="0">
                        <a:solidFill>
                          <a:srgbClr val="000000"/>
                        </a:solidFill>
                        <a:effectLst/>
                        <a:latin typeface="ＭＳ Ｐゴシック"/>
                      </a:endParaRPr>
                    </a:p>
                    <a:p>
                      <a:pPr algn="l" fontAlgn="ctr"/>
                      <a:r>
                        <a:rPr lang="ja-JP" altLang="en-US" sz="1400" u="none" strike="noStrike" dirty="0">
                          <a:effectLst/>
                        </a:rPr>
                        <a:t>　（例）</a:t>
                      </a:r>
                      <a:endParaRPr lang="en-US" altLang="ja-JP" sz="1400" u="none" strike="noStrike" dirty="0">
                        <a:effectLst/>
                      </a:endParaRPr>
                    </a:p>
                    <a:p>
                      <a:pPr algn="l" fontAlgn="ctr"/>
                      <a:r>
                        <a:rPr lang="ja-JP" altLang="en-US" sz="1400" u="none" strike="noStrike" dirty="0">
                          <a:effectLst/>
                        </a:rPr>
                        <a:t>　・　試験研究（各種研究所）</a:t>
                      </a:r>
                      <a:endParaRPr lang="en-US" altLang="ja-JP" sz="1400" u="none" strike="noStrike" dirty="0">
                        <a:effectLst/>
                      </a:endParaRPr>
                    </a:p>
                    <a:p>
                      <a:pPr algn="l" fontAlgn="ctr"/>
                      <a:r>
                        <a:rPr lang="ja-JP" altLang="en-US" sz="1400" u="none" strike="noStrike" dirty="0">
                          <a:effectLst/>
                        </a:rPr>
                        <a:t>　・　文教研修・医療厚生（美術館、各種大学校、病院等）</a:t>
                      </a:r>
                      <a:endParaRPr lang="en-US" altLang="ja-JP" sz="1400" u="none" strike="noStrike" dirty="0">
                        <a:effectLst/>
                      </a:endParaRPr>
                    </a:p>
                    <a:p>
                      <a:pPr algn="l" fontAlgn="ctr"/>
                      <a:r>
                        <a:rPr lang="ja-JP" altLang="en-US" sz="1400" u="none" strike="noStrike" dirty="0">
                          <a:effectLst/>
                        </a:rPr>
                        <a:t>　・　検査検定（各種検査所等）</a:t>
                      </a:r>
                      <a:endParaRPr lang="en-US" altLang="ja-JP" sz="1400" u="none" strike="noStrike" dirty="0">
                        <a:effectLst/>
                      </a:endParaRPr>
                    </a:p>
                    <a:p>
                      <a:pPr algn="l" fontAlgn="ctr"/>
                      <a:r>
                        <a:rPr lang="ja-JP" altLang="en-US" sz="1400" u="none" strike="noStrike" dirty="0">
                          <a:effectLst/>
                        </a:rPr>
                        <a:t>　・　作業施設（統計センター等）　　等</a:t>
                      </a:r>
                      <a:endParaRPr lang="en-US" altLang="ja-JP" sz="1400" u="none" strike="noStrike" dirty="0">
                        <a:effectLst/>
                      </a:endParaRPr>
                    </a:p>
                  </a:txBody>
                  <a:tcPr marL="7620" marR="7620" marT="7620" marB="0" anchor="ctr"/>
                </a:tc>
                <a:extLst>
                  <a:ext uri="{0D108BD9-81ED-4DB2-BD59-A6C34878D82A}">
                    <a16:rowId xmlns:a16="http://schemas.microsoft.com/office/drawing/2014/main" val="10002"/>
                  </a:ext>
                </a:extLst>
              </a:tr>
              <a:tr h="1071756">
                <a:tc>
                  <a:txBody>
                    <a:bodyPr/>
                    <a:lstStyle/>
                    <a:p>
                      <a:pPr algn="l" fontAlgn="ctr"/>
                      <a:r>
                        <a:rPr lang="ja-JP" altLang="en-US" sz="1400" u="none" strike="noStrike" dirty="0">
                          <a:effectLst/>
                        </a:rPr>
                        <a:t>平成１６年４月</a:t>
                      </a:r>
                      <a:endParaRPr lang="ja-JP" altLang="en-US" sz="1400" b="0" i="0" u="none" strike="noStrike" dirty="0">
                        <a:solidFill>
                          <a:srgbClr val="000000"/>
                        </a:solidFill>
                        <a:effectLst/>
                        <a:latin typeface="ＭＳ Ｐゴシック"/>
                      </a:endParaRPr>
                    </a:p>
                  </a:txBody>
                  <a:tcPr marL="7620" marR="7620" marT="7620" marB="0" anchor="ctr"/>
                </a:tc>
                <a:tc>
                  <a:txBody>
                    <a:bodyPr/>
                    <a:lstStyle/>
                    <a:p>
                      <a:pPr algn="l" fontAlgn="ctr"/>
                      <a:r>
                        <a:rPr lang="ja-JP" altLang="en-US" sz="1400" u="none" strike="noStrike" dirty="0">
                          <a:effectLst/>
                        </a:rPr>
                        <a:t>　　</a:t>
                      </a:r>
                      <a:endParaRPr lang="en-US" altLang="ja-JP" sz="1400" u="none" strike="noStrike" dirty="0">
                        <a:effectLst/>
                      </a:endParaRPr>
                    </a:p>
                    <a:p>
                      <a:pPr algn="l" fontAlgn="ctr"/>
                      <a:r>
                        <a:rPr lang="ja-JP" altLang="en-US" sz="1400" u="none" strike="noStrike" dirty="0">
                          <a:effectLst/>
                          <a:latin typeface="ＤＦ特太ゴシック体" panose="020B0509000000000000" pitchFamily="49" charset="-128"/>
                          <a:ea typeface="ＤＦ特太ゴシック体" panose="020B0509000000000000" pitchFamily="49" charset="-128"/>
                        </a:rPr>
                        <a:t>　</a:t>
                      </a:r>
                      <a:r>
                        <a:rPr lang="ja-JP" altLang="en-US" sz="1400" u="none" strike="noStrike" baseline="0" dirty="0">
                          <a:effectLst/>
                          <a:latin typeface="ＤＦ特太ゴシック体" panose="020B0509000000000000" pitchFamily="49" charset="-128"/>
                          <a:ea typeface="ＤＦ特太ゴシック体" panose="020B0509000000000000" pitchFamily="49" charset="-128"/>
                        </a:rPr>
                        <a:t> </a:t>
                      </a:r>
                      <a:r>
                        <a:rPr lang="ja-JP" altLang="en-US" sz="1400" u="none" strike="noStrike" dirty="0">
                          <a:effectLst/>
                          <a:latin typeface="ＤＦ特太ゴシック体" panose="020B0509000000000000" pitchFamily="49" charset="-128"/>
                          <a:ea typeface="ＤＦ特太ゴシック体" panose="020B0509000000000000" pitchFamily="49" charset="-128"/>
                        </a:rPr>
                        <a:t>指定管理者制度の導入</a:t>
                      </a:r>
                      <a:endParaRPr lang="en-US" altLang="ja-JP" sz="1400" u="none" strike="noStrike" dirty="0">
                        <a:effectLst/>
                        <a:latin typeface="ＤＦ特太ゴシック体" panose="020B0509000000000000" pitchFamily="49" charset="-128"/>
                        <a:ea typeface="ＤＦ特太ゴシック体" panose="020B0509000000000000" pitchFamily="49" charset="-128"/>
                      </a:endParaRPr>
                    </a:p>
                    <a:p>
                      <a:pPr marL="266700" indent="-88900" algn="l" fontAlgn="ctr"/>
                      <a:r>
                        <a:rPr lang="ja-JP" altLang="en-US" sz="1400" b="0" i="0" u="none" strike="noStrike" dirty="0">
                          <a:solidFill>
                            <a:srgbClr val="000000"/>
                          </a:solidFill>
                          <a:effectLst/>
                          <a:latin typeface="ＭＳ Ｐゴシック"/>
                        </a:rPr>
                        <a:t>　　</a:t>
                      </a:r>
                      <a:endParaRPr lang="en-US" altLang="ja-JP" sz="1400" b="0" i="0" u="none" strike="noStrike" dirty="0">
                        <a:solidFill>
                          <a:srgbClr val="000000"/>
                        </a:solidFill>
                        <a:effectLst/>
                        <a:latin typeface="ＭＳ Ｐゴシック"/>
                      </a:endParaRPr>
                    </a:p>
                    <a:p>
                      <a:pPr marL="266700" indent="-88900" algn="l" fontAlgn="ctr"/>
                      <a:r>
                        <a:rPr lang="ja-JP" altLang="en-US" sz="1400" b="0" i="0" u="none" strike="noStrike" dirty="0">
                          <a:solidFill>
                            <a:srgbClr val="000000"/>
                          </a:solidFill>
                          <a:effectLst/>
                          <a:latin typeface="ＭＳ Ｐゴシック"/>
                        </a:rPr>
                        <a:t>　　地方公共団体の公の施設の管理に関する権限を指定管理者に委任して行わせる。</a:t>
                      </a:r>
                      <a:endParaRPr lang="en-US" altLang="ja-JP" sz="1400" b="0" i="0" u="none" strike="noStrike" dirty="0">
                        <a:solidFill>
                          <a:srgbClr val="000000"/>
                        </a:solidFill>
                        <a:effectLst/>
                        <a:latin typeface="ＭＳ Ｐゴシック"/>
                      </a:endParaRPr>
                    </a:p>
                    <a:p>
                      <a:pPr marL="266700" indent="-88900" algn="l" fontAlgn="ctr"/>
                      <a:endParaRPr lang="en-US" altLang="ja-JP" sz="1400" b="0" i="0" u="none" strike="noStrike" dirty="0">
                        <a:solidFill>
                          <a:srgbClr val="000000"/>
                        </a:solidFill>
                        <a:effectLst/>
                        <a:latin typeface="ＭＳ Ｐゴシック"/>
                      </a:endParaRPr>
                    </a:p>
                  </a:txBody>
                  <a:tcPr marL="7620" marR="7620" marT="762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400" b="0" i="0" u="none" strike="noStrike" dirty="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a:solidFill>
                            <a:srgbClr val="000000"/>
                          </a:solidFill>
                          <a:effectLst/>
                          <a:latin typeface="ＭＳ Ｐゴシック"/>
                        </a:rPr>
                        <a:t>○　地方自治法第</a:t>
                      </a:r>
                      <a:r>
                        <a:rPr lang="en-US" altLang="ja-JP" sz="1400" b="0" i="0" u="none" strike="noStrike" dirty="0">
                          <a:solidFill>
                            <a:srgbClr val="000000"/>
                          </a:solidFill>
                          <a:effectLst/>
                          <a:latin typeface="ＭＳ Ｐゴシック"/>
                        </a:rPr>
                        <a:t>244</a:t>
                      </a:r>
                      <a:r>
                        <a:rPr lang="ja-JP" altLang="en-US" sz="1400" b="0" i="0" u="none" strike="noStrike" dirty="0">
                          <a:solidFill>
                            <a:srgbClr val="000000"/>
                          </a:solidFill>
                          <a:effectLst/>
                          <a:latin typeface="ＭＳ Ｐゴシック"/>
                        </a:rPr>
                        <a:t>条の２に規定</a:t>
                      </a:r>
                    </a:p>
                    <a:p>
                      <a:pPr algn="l" fontAlgn="ctr"/>
                      <a:r>
                        <a:rPr lang="ja-JP" altLang="en-US" sz="1400" b="0" i="0" u="none" strike="noStrike" dirty="0">
                          <a:solidFill>
                            <a:srgbClr val="000000"/>
                          </a:solidFill>
                          <a:effectLst/>
                          <a:latin typeface="ＭＳ Ｐゴシック"/>
                        </a:rPr>
                        <a:t>　（地方公共団体の公の施設の管理）</a:t>
                      </a:r>
                      <a:endParaRPr lang="en-US" altLang="ja-JP" sz="1400" b="0" i="0" u="none" strike="noStrike" dirty="0">
                        <a:solidFill>
                          <a:srgbClr val="000000"/>
                        </a:solidFill>
                        <a:effectLst/>
                        <a:latin typeface="ＭＳ Ｐゴシック"/>
                      </a:endParaRPr>
                    </a:p>
                  </a:txBody>
                  <a:tcPr marL="7620" marR="7620" marT="7620" marB="0"/>
                </a:tc>
                <a:extLst>
                  <a:ext uri="{0D108BD9-81ED-4DB2-BD59-A6C34878D82A}">
                    <a16:rowId xmlns:a16="http://schemas.microsoft.com/office/drawing/2014/main" val="10003"/>
                  </a:ext>
                </a:extLst>
              </a:tr>
            </a:tbl>
          </a:graphicData>
        </a:graphic>
      </p:graphicFrame>
      <p:sp>
        <p:nvSpPr>
          <p:cNvPr id="7" name="テキスト ボックス 6"/>
          <p:cNvSpPr txBox="1"/>
          <p:nvPr/>
        </p:nvSpPr>
        <p:spPr>
          <a:xfrm>
            <a:off x="0" y="44624"/>
            <a:ext cx="9906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国及び地方公共団体の外部資源の活用に関する主な制度の沿革について①</a:t>
            </a: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3265703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476672"/>
            <a:ext cx="9906000" cy="0"/>
          </a:xfrm>
          <a:prstGeom prst="line">
            <a:avLst/>
          </a:prstGeom>
          <a:ln w="63500" cmpd="thinThick">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nvPr>
        </p:nvGraphicFramePr>
        <p:xfrm>
          <a:off x="164477" y="573257"/>
          <a:ext cx="9613067" cy="6168115"/>
        </p:xfrm>
        <a:graphic>
          <a:graphicData uri="http://schemas.openxmlformats.org/drawingml/2006/table">
            <a:tbl>
              <a:tblPr>
                <a:tableStyleId>{616DA210-FB5B-4158-B5E0-FEB733F419BA}</a:tableStyleId>
              </a:tblPr>
              <a:tblGrid>
                <a:gridCol w="1332147">
                  <a:extLst>
                    <a:ext uri="{9D8B030D-6E8A-4147-A177-3AD203B41FA5}">
                      <a16:colId xmlns:a16="http://schemas.microsoft.com/office/drawing/2014/main" val="20000"/>
                    </a:ext>
                  </a:extLst>
                </a:gridCol>
                <a:gridCol w="3924437">
                  <a:extLst>
                    <a:ext uri="{9D8B030D-6E8A-4147-A177-3AD203B41FA5}">
                      <a16:colId xmlns:a16="http://schemas.microsoft.com/office/drawing/2014/main" val="20001"/>
                    </a:ext>
                  </a:extLst>
                </a:gridCol>
                <a:gridCol w="4356483">
                  <a:extLst>
                    <a:ext uri="{9D8B030D-6E8A-4147-A177-3AD203B41FA5}">
                      <a16:colId xmlns:a16="http://schemas.microsoft.com/office/drawing/2014/main" val="20002"/>
                    </a:ext>
                  </a:extLst>
                </a:gridCol>
              </a:tblGrid>
              <a:tr h="225334">
                <a:tc>
                  <a:txBody>
                    <a:bodyPr/>
                    <a:lstStyle/>
                    <a:p>
                      <a:pPr algn="ctr" fontAlgn="ctr"/>
                      <a:r>
                        <a:rPr lang="ja-JP" altLang="en-US" sz="1400" b="0" i="0" u="none" strike="noStrike" dirty="0">
                          <a:solidFill>
                            <a:srgbClr val="000000"/>
                          </a:solidFill>
                          <a:effectLst/>
                          <a:latin typeface="ＭＳ Ｐゴシック"/>
                        </a:rPr>
                        <a:t>導入年</a:t>
                      </a:r>
                    </a:p>
                  </a:txBody>
                  <a:tcPr marL="7620" marR="7620" marT="7620" marB="0" anchor="ctr"/>
                </a:tc>
                <a:tc>
                  <a:txBody>
                    <a:bodyPr/>
                    <a:lstStyle/>
                    <a:p>
                      <a:pPr algn="ctr" fontAlgn="ctr"/>
                      <a:r>
                        <a:rPr lang="ja-JP" altLang="en-US" sz="1400" b="0" i="0" u="none" strike="noStrike" dirty="0">
                          <a:solidFill>
                            <a:schemeClr val="tx1"/>
                          </a:solidFill>
                          <a:effectLst/>
                          <a:latin typeface="+mn-lt"/>
                        </a:rPr>
                        <a:t>制度概要</a:t>
                      </a:r>
                      <a:endParaRPr lang="ja-JP" altLang="en-US" sz="1400" b="0" i="0" u="none" strike="noStrike" dirty="0">
                        <a:solidFill>
                          <a:srgbClr val="000000"/>
                        </a:solidFill>
                        <a:effectLst/>
                        <a:latin typeface="ＭＳ Ｐゴシック"/>
                      </a:endParaRPr>
                    </a:p>
                  </a:txBody>
                  <a:tcPr marL="7620" marR="7620" marT="7620" marB="0" anchor="ctr"/>
                </a:tc>
                <a:tc>
                  <a:txBody>
                    <a:bodyPr/>
                    <a:lstStyle/>
                    <a:p>
                      <a:pPr algn="ctr" fontAlgn="ctr"/>
                      <a:r>
                        <a:rPr lang="ja-JP" altLang="en-US" sz="1400" u="none" strike="noStrike" dirty="0">
                          <a:effectLst/>
                        </a:rPr>
                        <a:t>対象業務</a:t>
                      </a:r>
                      <a:endParaRPr lang="ja-JP" altLang="en-US" sz="1400" b="0" i="0" u="none" strike="noStrike" dirty="0">
                        <a:solidFill>
                          <a:srgbClr val="000000"/>
                        </a:solidFill>
                        <a:effectLst/>
                        <a:latin typeface="ＭＳ Ｐゴシック"/>
                      </a:endParaRPr>
                    </a:p>
                  </a:txBody>
                  <a:tcPr marL="7620" marR="7620" marT="7620" marB="0" anchor="ctr"/>
                </a:tc>
                <a:extLst>
                  <a:ext uri="{0D108BD9-81ED-4DB2-BD59-A6C34878D82A}">
                    <a16:rowId xmlns:a16="http://schemas.microsoft.com/office/drawing/2014/main" val="10000"/>
                  </a:ext>
                </a:extLst>
              </a:tr>
              <a:tr h="2300421">
                <a:tc>
                  <a:txBody>
                    <a:bodyPr/>
                    <a:lstStyle/>
                    <a:p>
                      <a:pPr algn="l" fontAlgn="ctr"/>
                      <a:r>
                        <a:rPr lang="ja-JP" altLang="en-US" sz="1400" u="none" strike="noStrike" dirty="0">
                          <a:effectLst/>
                        </a:rPr>
                        <a:t>平成１６年４月</a:t>
                      </a:r>
                      <a:endParaRPr lang="ja-JP" altLang="en-US" sz="1400" b="0" i="0" u="none" strike="noStrike" dirty="0">
                        <a:solidFill>
                          <a:srgbClr val="000000"/>
                        </a:solidFill>
                        <a:effectLst/>
                        <a:latin typeface="ＭＳ Ｐゴシック"/>
                      </a:endParaRPr>
                    </a:p>
                  </a:txBody>
                  <a:tcPr marL="7620" marR="7620" marT="7620" marB="0" anchor="ctr"/>
                </a:tc>
                <a:tc>
                  <a:txBody>
                    <a:bodyPr/>
                    <a:lstStyle/>
                    <a:p>
                      <a:pPr algn="l" fontAlgn="ctr"/>
                      <a:r>
                        <a:rPr lang="ja-JP" altLang="en-US" sz="1400" u="none" strike="noStrike" dirty="0">
                          <a:effectLst/>
                        </a:rPr>
                        <a:t>　　</a:t>
                      </a:r>
                      <a:endParaRPr lang="en-US" altLang="ja-JP" sz="1400" u="none" strike="noStrike" dirty="0">
                        <a:effectLst/>
                      </a:endParaRPr>
                    </a:p>
                    <a:p>
                      <a:pPr algn="l" fontAlgn="ctr"/>
                      <a:r>
                        <a:rPr lang="ja-JP" altLang="en-US" sz="1400" u="none" strike="noStrike" dirty="0">
                          <a:effectLst/>
                        </a:rPr>
                        <a:t>　　</a:t>
                      </a:r>
                      <a:r>
                        <a:rPr lang="ja-JP" altLang="en-US" sz="1400" u="none" strike="noStrike" dirty="0">
                          <a:effectLst/>
                          <a:latin typeface="ＤＦ特太ゴシック体" panose="020B0509000000000000" pitchFamily="49" charset="-128"/>
                          <a:ea typeface="ＤＦ特太ゴシック体" panose="020B0509000000000000" pitchFamily="49" charset="-128"/>
                        </a:rPr>
                        <a:t>地方独立行政法人制度の導入</a:t>
                      </a:r>
                      <a:endParaRPr lang="en-US" altLang="ja-JP" sz="1400" u="none" strike="noStrike" dirty="0">
                        <a:effectLst/>
                        <a:latin typeface="ＤＦ特太ゴシック体" panose="020B0509000000000000" pitchFamily="49" charset="-128"/>
                        <a:ea typeface="ＤＦ特太ゴシック体" panose="020B0509000000000000" pitchFamily="49" charset="-128"/>
                      </a:endParaRPr>
                    </a:p>
                    <a:p>
                      <a:pPr marL="177800" indent="0" algn="l" fontAlgn="ctr"/>
                      <a:r>
                        <a:rPr lang="ja-JP" altLang="en-US" sz="1400" b="0" i="0" u="none" strike="noStrike" dirty="0">
                          <a:solidFill>
                            <a:srgbClr val="000000"/>
                          </a:solidFill>
                          <a:effectLst/>
                          <a:latin typeface="ＭＳ Ｐゴシック"/>
                        </a:rPr>
                        <a:t>　　</a:t>
                      </a:r>
                      <a:endParaRPr lang="en-US" altLang="ja-JP" sz="1400" b="0" i="0" u="none" strike="noStrike" dirty="0">
                        <a:solidFill>
                          <a:srgbClr val="000000"/>
                        </a:solidFill>
                        <a:effectLst/>
                        <a:latin typeface="ＭＳ Ｐゴシック"/>
                      </a:endParaRPr>
                    </a:p>
                    <a:p>
                      <a:pPr marL="266700" indent="-88900" algn="l" fontAlgn="ctr"/>
                      <a:r>
                        <a:rPr lang="ja-JP" altLang="en-US" sz="1400" b="0" i="0" u="none" strike="noStrike" dirty="0">
                          <a:solidFill>
                            <a:srgbClr val="000000"/>
                          </a:solidFill>
                          <a:effectLst/>
                          <a:latin typeface="ＭＳ Ｐゴシック"/>
                        </a:rPr>
                        <a:t>　　試験研究機関、公立大学等、地方公共団体が直接行っている事務・事業のうち一定のものについて、地方公共団体とは別の法人格を持つ法人（＝地方独立行政法人）を設立し、この法人に当該事務・事業を担わせることにより、より効果的・効率的な行政サービスの提供を目指す。国の独立行政法人制度の導入を受けて導入。</a:t>
                      </a:r>
                    </a:p>
                  </a:txBody>
                  <a:tcPr marL="7620" marR="7620" marT="7620" marB="0" anchor="ctr"/>
                </a:tc>
                <a:tc>
                  <a:txBody>
                    <a:bodyPr/>
                    <a:lstStyle/>
                    <a:p>
                      <a:pPr algn="l" fontAlgn="ctr"/>
                      <a:endParaRPr lang="en-US" altLang="ja-JP" sz="1400" b="0" i="0" u="none" strike="noStrike" dirty="0">
                        <a:solidFill>
                          <a:srgbClr val="000000"/>
                        </a:solidFill>
                        <a:effectLst/>
                        <a:latin typeface="ＭＳ Ｐゴシック"/>
                      </a:endParaRPr>
                    </a:p>
                    <a:p>
                      <a:pPr algn="l" fontAlgn="ctr"/>
                      <a:r>
                        <a:rPr lang="ja-JP" altLang="en-US" sz="1400" b="0" i="0" u="none" strike="noStrike" dirty="0">
                          <a:solidFill>
                            <a:srgbClr val="000000"/>
                          </a:solidFill>
                          <a:effectLst/>
                          <a:latin typeface="ＭＳ Ｐゴシック"/>
                        </a:rPr>
                        <a:t>○　地方独立行政法人法第</a:t>
                      </a:r>
                      <a:r>
                        <a:rPr lang="en-US" altLang="ja-JP" sz="1400" b="0" i="0" u="none" strike="noStrike" dirty="0">
                          <a:solidFill>
                            <a:srgbClr val="000000"/>
                          </a:solidFill>
                          <a:effectLst/>
                          <a:latin typeface="ＭＳ Ｐゴシック"/>
                        </a:rPr>
                        <a:t>21</a:t>
                      </a:r>
                      <a:r>
                        <a:rPr lang="ja-JP" altLang="en-US" sz="1400" b="0" i="0" u="none" strike="noStrike" dirty="0">
                          <a:solidFill>
                            <a:srgbClr val="000000"/>
                          </a:solidFill>
                          <a:effectLst/>
                          <a:latin typeface="ＭＳ Ｐゴシック"/>
                        </a:rPr>
                        <a:t>条に規定</a:t>
                      </a:r>
                      <a:endParaRPr lang="en-US" altLang="ja-JP" sz="1400" b="0" i="0" u="none" strike="noStrike" dirty="0">
                        <a:solidFill>
                          <a:srgbClr val="000000"/>
                        </a:solidFill>
                        <a:effectLst/>
                        <a:latin typeface="ＭＳ Ｐゴシック"/>
                      </a:endParaRPr>
                    </a:p>
                    <a:p>
                      <a:pPr algn="l" fontAlgn="ctr"/>
                      <a:r>
                        <a:rPr lang="ja-JP" altLang="en-US" sz="1400" u="none" strike="noStrike" dirty="0">
                          <a:effectLst/>
                        </a:rPr>
                        <a:t>　　・　試験研究</a:t>
                      </a:r>
                      <a:endParaRPr lang="en-US" altLang="ja-JP" sz="1400" u="none" strike="noStrike" dirty="0">
                        <a:effectLst/>
                      </a:endParaRPr>
                    </a:p>
                    <a:p>
                      <a:pPr algn="l" fontAlgn="ctr"/>
                      <a:r>
                        <a:rPr lang="ja-JP" altLang="en-US" sz="1400" u="none" strike="noStrike" dirty="0">
                          <a:effectLst/>
                        </a:rPr>
                        <a:t>　　・　大学の設置・管理</a:t>
                      </a:r>
                      <a:endParaRPr lang="en-US" altLang="ja-JP" sz="1400" u="none" strike="noStrike" dirty="0">
                        <a:effectLst/>
                      </a:endParaRPr>
                    </a:p>
                    <a:p>
                      <a:pPr algn="l" fontAlgn="ctr"/>
                      <a:r>
                        <a:rPr lang="ja-JP" altLang="en-US" sz="1400" u="none" strike="noStrike" dirty="0">
                          <a:effectLst/>
                        </a:rPr>
                        <a:t>　　・　公営企業相当事業</a:t>
                      </a:r>
                      <a:endParaRPr lang="en-US" altLang="ja-JP" sz="1400" u="none" strike="noStrike" dirty="0">
                        <a:effectLst/>
                      </a:endParaRPr>
                    </a:p>
                    <a:p>
                      <a:pPr algn="l" fontAlgn="ctr"/>
                      <a:r>
                        <a:rPr lang="ja-JP" altLang="en-US" sz="1400" u="none" strike="noStrike" dirty="0">
                          <a:effectLst/>
                        </a:rPr>
                        <a:t>　　・　社会福祉事業　　等</a:t>
                      </a:r>
                      <a:endParaRPr lang="en-US" altLang="ja-JP" sz="1400" u="none" strike="noStrike" dirty="0">
                        <a:effectLst/>
                      </a:endParaRPr>
                    </a:p>
                    <a:p>
                      <a:pPr algn="l" fontAlgn="ctr"/>
                      <a:endParaRPr lang="en-US" altLang="ja-JP" sz="1400" u="none" strike="noStrike" dirty="0">
                        <a:effectLst/>
                      </a:endParaRPr>
                    </a:p>
                    <a:p>
                      <a:pPr marL="177800" indent="-177800" algn="l" fontAlgn="ctr"/>
                      <a:r>
                        <a:rPr lang="en-US" altLang="ja-JP" sz="1400" u="none" strike="noStrike" dirty="0">
                          <a:effectLst/>
                        </a:rPr>
                        <a:t>※</a:t>
                      </a:r>
                      <a:r>
                        <a:rPr lang="ja-JP" altLang="en-US" sz="1400" u="none" strike="noStrike" dirty="0">
                          <a:effectLst/>
                        </a:rPr>
                        <a:t>　以後、地方公共団体からの要望や国の独立行政法人制度の改正（不要財産納付）を受けて制度を改正。</a:t>
                      </a:r>
                    </a:p>
                    <a:p>
                      <a:pPr algn="l" fontAlgn="ctr"/>
                      <a:endParaRPr lang="en-US" altLang="ja-JP" sz="1400" u="none" strike="noStrike" dirty="0">
                        <a:effectLst/>
                      </a:endParaRPr>
                    </a:p>
                  </a:txBody>
                  <a:tcPr marL="7620" marR="7620" marT="7620" marB="0"/>
                </a:tc>
                <a:extLst>
                  <a:ext uri="{0D108BD9-81ED-4DB2-BD59-A6C34878D82A}">
                    <a16:rowId xmlns:a16="http://schemas.microsoft.com/office/drawing/2014/main" val="10001"/>
                  </a:ext>
                </a:extLst>
              </a:tr>
              <a:tr h="2089214">
                <a:tc>
                  <a:txBody>
                    <a:bodyPr/>
                    <a:lstStyle/>
                    <a:p>
                      <a:pPr algn="l" fontAlgn="ctr"/>
                      <a:r>
                        <a:rPr lang="ja-JP" altLang="en-US" sz="1400" b="0" i="0" u="none" strike="noStrike" dirty="0">
                          <a:solidFill>
                            <a:srgbClr val="000000"/>
                          </a:solidFill>
                          <a:effectLst/>
                          <a:latin typeface="ＭＳ Ｐゴシック"/>
                        </a:rPr>
                        <a:t>平成１８年７月</a:t>
                      </a:r>
                    </a:p>
                  </a:txBody>
                  <a:tcPr marL="7620" marR="7620" marT="7620" marB="0" anchor="ctr"/>
                </a:tc>
                <a:tc>
                  <a:txBody>
                    <a:bodyPr/>
                    <a:lstStyle/>
                    <a:p>
                      <a:pPr algn="l" fontAlgn="ctr"/>
                      <a:r>
                        <a:rPr lang="ja-JP" altLang="en-US" sz="1400" b="0" i="0" u="none" strike="noStrike" dirty="0">
                          <a:solidFill>
                            <a:srgbClr val="000000"/>
                          </a:solidFill>
                          <a:effectLst/>
                          <a:latin typeface="ＭＳ Ｐゴシック"/>
                        </a:rPr>
                        <a:t>　　</a:t>
                      </a:r>
                      <a:endParaRPr lang="en-US" altLang="ja-JP" sz="1400" b="0" i="0" u="none" strike="noStrike" dirty="0">
                        <a:solidFill>
                          <a:srgbClr val="000000"/>
                        </a:solidFill>
                        <a:effectLst/>
                        <a:latin typeface="ＭＳ Ｐゴシック"/>
                      </a:endParaRPr>
                    </a:p>
                    <a:p>
                      <a:pPr algn="l" fontAlgn="ctr"/>
                      <a:r>
                        <a:rPr lang="ja-JP" altLang="en-US" sz="1400" b="0" i="0" u="none" strike="noStrike" dirty="0">
                          <a:solidFill>
                            <a:srgbClr val="000000"/>
                          </a:solidFill>
                          <a:effectLst/>
                          <a:latin typeface="ＭＳ Ｐゴシック"/>
                          <a:ea typeface="ＤＦ特太ゴシック体" panose="020B0509000000000000" pitchFamily="49" charset="-128"/>
                        </a:rPr>
                        <a:t>　</a:t>
                      </a:r>
                      <a:r>
                        <a:rPr lang="ja-JP" altLang="en-US" sz="1400" b="0" i="0" u="none" strike="noStrike" dirty="0">
                          <a:solidFill>
                            <a:srgbClr val="000000"/>
                          </a:solidFill>
                          <a:effectLst/>
                          <a:latin typeface="ＤＦ特太ゴシック体" panose="020B0509000000000000" pitchFamily="49" charset="-128"/>
                          <a:ea typeface="ＤＦ特太ゴシック体" panose="020B0509000000000000" pitchFamily="49" charset="-128"/>
                        </a:rPr>
                        <a:t>市場化テスト（官民競争入札制度）の導入</a:t>
                      </a:r>
                      <a:endParaRPr lang="en-US" altLang="ja-JP" sz="1400" b="0" i="0" u="none" strike="noStrike" dirty="0">
                        <a:solidFill>
                          <a:srgbClr val="000000"/>
                        </a:solidFill>
                        <a:effectLst/>
                        <a:latin typeface="ＤＦ特太ゴシック体" panose="020B0509000000000000" pitchFamily="49" charset="-128"/>
                        <a:ea typeface="ＤＦ特太ゴシック体" panose="020B0509000000000000" pitchFamily="49" charset="-128"/>
                      </a:endParaRPr>
                    </a:p>
                    <a:p>
                      <a:pPr marL="177800" indent="0" algn="l" fontAlgn="ctr"/>
                      <a:endParaRPr lang="en-US" altLang="ja-JP" sz="1400" b="0" i="0" u="none" strike="noStrike" dirty="0">
                        <a:solidFill>
                          <a:srgbClr val="000000"/>
                        </a:solidFill>
                        <a:effectLst/>
                        <a:latin typeface="ＭＳ Ｐゴシック"/>
                      </a:endParaRPr>
                    </a:p>
                    <a:p>
                      <a:pPr marL="266700" indent="-88900" algn="l" fontAlgn="ctr"/>
                      <a:r>
                        <a:rPr lang="ja-JP" altLang="en-US" sz="1400" b="0" i="0" u="none" strike="noStrike" dirty="0">
                          <a:solidFill>
                            <a:srgbClr val="000000"/>
                          </a:solidFill>
                          <a:effectLst/>
                          <a:latin typeface="ＭＳ Ｐゴシック"/>
                        </a:rPr>
                        <a:t>　　公共サービスについて、「官」と「民」が対等な立場で競争入札に参加し、価格・質の両面で最も優れた者がそのサービスの提供を担う。</a:t>
                      </a:r>
                    </a:p>
                  </a:txBody>
                  <a:tcPr marL="7620" marR="7620" marT="7620" marB="0"/>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400" b="0" i="0" u="none" strike="noStrike" dirty="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a:solidFill>
                            <a:srgbClr val="000000"/>
                          </a:solidFill>
                          <a:effectLst/>
                          <a:latin typeface="ＭＳ Ｐゴシック"/>
                        </a:rPr>
                        <a:t>○　公共サービス改革法第２条に規定</a:t>
                      </a:r>
                    </a:p>
                    <a:p>
                      <a:pPr algn="l" fontAlgn="ctr"/>
                      <a:r>
                        <a:rPr lang="ja-JP" altLang="en-US" sz="1400" b="0" i="0" u="none" strike="noStrike" dirty="0">
                          <a:solidFill>
                            <a:srgbClr val="000000"/>
                          </a:solidFill>
                          <a:effectLst/>
                          <a:latin typeface="ＭＳ Ｐゴシック"/>
                        </a:rPr>
                        <a:t>　　・　国の行政機関等によるサービス提供等のうち、次に</a:t>
                      </a:r>
                      <a:endParaRPr lang="en-US" altLang="ja-JP" sz="1400" b="0" i="0" u="none" strike="noStrike" dirty="0">
                        <a:solidFill>
                          <a:srgbClr val="000000"/>
                        </a:solidFill>
                        <a:effectLst/>
                        <a:latin typeface="ＭＳ Ｐゴシック"/>
                      </a:endParaRPr>
                    </a:p>
                    <a:p>
                      <a:pPr marL="266700" indent="-266700" algn="l" fontAlgn="ctr"/>
                      <a:r>
                        <a:rPr lang="ja-JP" altLang="en-US" sz="1400" b="0" i="0" u="none" strike="noStrike" dirty="0">
                          <a:solidFill>
                            <a:srgbClr val="000000"/>
                          </a:solidFill>
                          <a:effectLst/>
                          <a:latin typeface="ＭＳ Ｐゴシック"/>
                        </a:rPr>
                        <a:t>　　 掲げるもの（施設の設置・運営・管理、研修、相談、調査・研究　等）</a:t>
                      </a:r>
                      <a:endParaRPr lang="en-US" altLang="ja-JP" sz="1400" b="0" i="0" u="none" strike="noStrike" dirty="0">
                        <a:solidFill>
                          <a:srgbClr val="000000"/>
                        </a:solidFill>
                        <a:effectLst/>
                        <a:latin typeface="ＭＳ Ｐゴシック"/>
                      </a:endParaRPr>
                    </a:p>
                    <a:p>
                      <a:pPr algn="l" fontAlgn="ctr"/>
                      <a:endParaRPr lang="en-US" altLang="ja-JP" sz="1400" b="0" i="0" u="none" strike="noStrike" dirty="0">
                        <a:solidFill>
                          <a:srgbClr val="000000"/>
                        </a:solidFill>
                        <a:effectLst/>
                        <a:latin typeface="ＭＳ Ｐゴシック"/>
                      </a:endParaRPr>
                    </a:p>
                    <a:p>
                      <a:pPr marL="266700" indent="-266700" algn="l" fontAlgn="ctr"/>
                      <a:r>
                        <a:rPr lang="ja-JP" altLang="en-US" sz="1400" b="0" i="0" u="none" strike="noStrike" dirty="0">
                          <a:solidFill>
                            <a:srgbClr val="000000"/>
                          </a:solidFill>
                          <a:effectLst/>
                          <a:latin typeface="ＭＳ Ｐゴシック"/>
                        </a:rPr>
                        <a:t>　　・　特定公共サービス（国の行政機関・地方公共団体によるサービス提供等であって、法律の特例が適用されるもの。具体的には、ハローワーク関連業務、社会保険庁関連業務、地方公共団体の窓口業務　等）</a:t>
                      </a:r>
                      <a:endParaRPr lang="en-US" altLang="ja-JP" sz="1400" b="0" i="0" u="none" strike="noStrike" dirty="0">
                        <a:solidFill>
                          <a:srgbClr val="000000"/>
                        </a:solidFill>
                        <a:effectLst/>
                        <a:latin typeface="ＭＳ Ｐゴシック"/>
                      </a:endParaRPr>
                    </a:p>
                  </a:txBody>
                  <a:tcPr marL="7620" marR="7620" marT="7620" marB="0" anchor="ctr"/>
                </a:tc>
                <a:extLst>
                  <a:ext uri="{0D108BD9-81ED-4DB2-BD59-A6C34878D82A}">
                    <a16:rowId xmlns:a16="http://schemas.microsoft.com/office/drawing/2014/main" val="10002"/>
                  </a:ext>
                </a:extLst>
              </a:tr>
              <a:tr h="1316146">
                <a:tc>
                  <a:txBody>
                    <a:bodyPr/>
                    <a:lstStyle/>
                    <a:p>
                      <a:pPr algn="l" fontAlgn="ctr"/>
                      <a:r>
                        <a:rPr lang="ja-JP" altLang="en-US" sz="1400" u="none" strike="noStrike" dirty="0">
                          <a:effectLst/>
                        </a:rPr>
                        <a:t>平成２４年１１月</a:t>
                      </a:r>
                      <a:endParaRPr lang="ja-JP" altLang="en-US" sz="1400" b="0" i="0" u="none" strike="noStrike" dirty="0">
                        <a:solidFill>
                          <a:srgbClr val="000000"/>
                        </a:solidFill>
                        <a:effectLst/>
                        <a:latin typeface="ＭＳ Ｐゴシック"/>
                      </a:endParaRPr>
                    </a:p>
                  </a:txBody>
                  <a:tcPr marL="7620" marR="7620" marT="7620" marB="0" anchor="ctr"/>
                </a:tc>
                <a:tc>
                  <a:txBody>
                    <a:bodyPr/>
                    <a:lstStyle/>
                    <a:p>
                      <a:pPr algn="l" fontAlgn="ctr"/>
                      <a:r>
                        <a:rPr lang="ja-JP" altLang="en-US" sz="1400" u="none" strike="noStrike" dirty="0">
                          <a:effectLst/>
                          <a:latin typeface="ＤＦ特太ゴシック体" panose="020B0509000000000000" pitchFamily="49" charset="-128"/>
                          <a:ea typeface="ＤＦ特太ゴシック体" panose="020B0509000000000000" pitchFamily="49" charset="-128"/>
                        </a:rPr>
                        <a:t>   </a:t>
                      </a:r>
                      <a:endParaRPr lang="en-US" altLang="ja-JP" sz="1400" u="none" strike="noStrike" dirty="0">
                        <a:effectLst/>
                        <a:latin typeface="ＤＦ特太ゴシック体" panose="020B0509000000000000" pitchFamily="49" charset="-128"/>
                        <a:ea typeface="ＤＦ特太ゴシック体" panose="020B0509000000000000" pitchFamily="49" charset="-128"/>
                      </a:endParaRPr>
                    </a:p>
                    <a:p>
                      <a:pPr algn="l" fontAlgn="ctr"/>
                      <a:r>
                        <a:rPr lang="ja-JP" altLang="en-US" sz="1400" u="none" strike="noStrike" dirty="0">
                          <a:effectLst/>
                          <a:latin typeface="ＤＦ特太ゴシック体" panose="020B0509000000000000" pitchFamily="49" charset="-128"/>
                          <a:ea typeface="ＤＦ特太ゴシック体" panose="020B0509000000000000" pitchFamily="49" charset="-128"/>
                        </a:rPr>
                        <a:t>　公共施設等運営権制度の導入</a:t>
                      </a:r>
                      <a:endParaRPr lang="en-US" altLang="ja-JP" sz="1400" u="none" strike="noStrike" dirty="0">
                        <a:effectLst/>
                        <a:latin typeface="ＤＦ特太ゴシック体" panose="020B0509000000000000" pitchFamily="49" charset="-128"/>
                        <a:ea typeface="ＤＦ特太ゴシック体" panose="020B0509000000000000" pitchFamily="49" charset="-128"/>
                      </a:endParaRPr>
                    </a:p>
                    <a:p>
                      <a:pPr marL="177800" indent="0" algn="l" fontAlgn="ctr"/>
                      <a:endParaRPr lang="en-US" altLang="ja-JP" sz="1400" b="0" i="0" u="none" strike="noStrike" dirty="0">
                        <a:solidFill>
                          <a:srgbClr val="000000"/>
                        </a:solidFill>
                        <a:effectLst/>
                        <a:latin typeface="ＭＳ Ｐゴシック"/>
                      </a:endParaRPr>
                    </a:p>
                    <a:p>
                      <a:pPr marL="266700" indent="-88900" algn="l" fontAlgn="ctr"/>
                      <a:r>
                        <a:rPr lang="en-US" altLang="ja-JP" sz="1400" b="0" i="0" u="none" strike="noStrike" dirty="0">
                          <a:solidFill>
                            <a:srgbClr val="000000"/>
                          </a:solidFill>
                          <a:effectLst/>
                          <a:latin typeface="ＭＳ Ｐゴシック"/>
                        </a:rPr>
                        <a:t>    </a:t>
                      </a:r>
                      <a:r>
                        <a:rPr lang="en-US" altLang="ja-JP" sz="1400" b="0" i="0" u="none" strike="noStrike" baseline="0" dirty="0">
                          <a:solidFill>
                            <a:srgbClr val="000000"/>
                          </a:solidFill>
                          <a:effectLst/>
                          <a:latin typeface="ＭＳ Ｐゴシック"/>
                        </a:rPr>
                        <a:t>  </a:t>
                      </a:r>
                      <a:r>
                        <a:rPr lang="en-US" altLang="ja-JP" sz="1400" b="0" i="0" u="none" strike="noStrike" dirty="0">
                          <a:solidFill>
                            <a:srgbClr val="000000"/>
                          </a:solidFill>
                          <a:effectLst/>
                          <a:latin typeface="ＭＳ Ｐゴシック"/>
                        </a:rPr>
                        <a:t>PFI</a:t>
                      </a:r>
                      <a:r>
                        <a:rPr lang="ja-JP" altLang="en-US" sz="1400" b="0" i="0" u="none" strike="noStrike" dirty="0">
                          <a:solidFill>
                            <a:srgbClr val="000000"/>
                          </a:solidFill>
                          <a:effectLst/>
                          <a:latin typeface="ＭＳ Ｐゴシック"/>
                        </a:rPr>
                        <a:t>制度のひとつとして、利用料金の徴収を行う公共施設について、施設の所有権を公共主体が有したまま、施設の運営権を民間事業者に設定する方式を新設。</a:t>
                      </a:r>
                    </a:p>
                  </a:txBody>
                  <a:tcPr marL="7620" marR="7620" marT="762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400" b="0" i="0" u="none" strike="noStrike" dirty="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a:solidFill>
                            <a:srgbClr val="000000"/>
                          </a:solidFill>
                          <a:effectLst/>
                          <a:latin typeface="ＭＳ Ｐゴシック"/>
                        </a:rPr>
                        <a:t>○　</a:t>
                      </a:r>
                      <a:r>
                        <a:rPr lang="en-US" altLang="ja-JP" sz="1400" b="0" i="0" u="none" strike="noStrike" dirty="0">
                          <a:solidFill>
                            <a:srgbClr val="000000"/>
                          </a:solidFill>
                          <a:effectLst/>
                          <a:latin typeface="ＭＳ Ｐゴシック"/>
                        </a:rPr>
                        <a:t>PFI</a:t>
                      </a:r>
                      <a:r>
                        <a:rPr lang="ja-JP" altLang="en-US" sz="1400" b="0" i="0" u="none" strike="noStrike" dirty="0">
                          <a:solidFill>
                            <a:srgbClr val="000000"/>
                          </a:solidFill>
                          <a:effectLst/>
                          <a:latin typeface="ＭＳ Ｐゴシック"/>
                        </a:rPr>
                        <a:t>法第２条に規定</a:t>
                      </a:r>
                      <a:endParaRPr lang="en-US" altLang="ja-JP" sz="1400" b="0" i="0" u="none" strike="noStrike" dirty="0">
                        <a:solidFill>
                          <a:srgbClr val="000000"/>
                        </a:solidFill>
                        <a:effectLst/>
                        <a:latin typeface="ＭＳ Ｐゴシック"/>
                      </a:endParaRPr>
                    </a:p>
                    <a:p>
                      <a:pPr marL="266700" marR="0" indent="-26670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a:solidFill>
                            <a:srgbClr val="000000"/>
                          </a:solidFill>
                          <a:effectLst/>
                          <a:latin typeface="ＭＳ Ｐゴシック"/>
                        </a:rPr>
                        <a:t>　　　 </a:t>
                      </a:r>
                      <a:r>
                        <a:rPr lang="en-US" altLang="ja-JP" sz="1400" b="0" i="0" u="none" strike="noStrike" dirty="0">
                          <a:solidFill>
                            <a:srgbClr val="000000"/>
                          </a:solidFill>
                          <a:effectLst/>
                          <a:latin typeface="ＭＳ Ｐゴシック"/>
                        </a:rPr>
                        <a:t>PFI</a:t>
                      </a:r>
                      <a:r>
                        <a:rPr lang="ja-JP" altLang="en-US" sz="1400" b="0" i="0" u="none" strike="noStrike" dirty="0">
                          <a:solidFill>
                            <a:srgbClr val="000000"/>
                          </a:solidFill>
                          <a:effectLst/>
                          <a:latin typeface="ＭＳ Ｐゴシック"/>
                        </a:rPr>
                        <a:t>事業のうち、事業者が、運営権の設定を受けて、管理者等が所有権を有する公共施設等の運営等を行い、利用料金を自らの収入として収受するもの</a:t>
                      </a:r>
                      <a:endParaRPr lang="en-US" altLang="ja-JP" sz="1400" b="0" i="0" u="none" strike="noStrike" dirty="0">
                        <a:solidFill>
                          <a:srgbClr val="000000"/>
                        </a:solidFill>
                        <a:effectLst/>
                        <a:latin typeface="ＭＳ Ｐゴシック"/>
                      </a:endParaRPr>
                    </a:p>
                    <a:p>
                      <a:pPr algn="l" fontAlgn="ctr"/>
                      <a:r>
                        <a:rPr lang="en-US" altLang="ja-JP" sz="1400" b="0" i="0" u="none" strike="noStrike" dirty="0">
                          <a:solidFill>
                            <a:srgbClr val="000000"/>
                          </a:solidFill>
                          <a:effectLst/>
                          <a:latin typeface="ＭＳ Ｐゴシック"/>
                        </a:rPr>
                        <a:t>     (※</a:t>
                      </a:r>
                      <a:r>
                        <a:rPr lang="ja-JP" altLang="en-US" sz="1400" b="0" i="0" u="none" strike="noStrike" dirty="0">
                          <a:solidFill>
                            <a:srgbClr val="000000"/>
                          </a:solidFill>
                          <a:effectLst/>
                          <a:latin typeface="ＭＳ Ｐゴシック"/>
                        </a:rPr>
                        <a:t>重点事業：水道、下水道、空港、道路</a:t>
                      </a:r>
                      <a:r>
                        <a:rPr lang="en-US" altLang="ja-JP" sz="1400" b="0" i="0" u="none" strike="noStrike" dirty="0">
                          <a:solidFill>
                            <a:srgbClr val="000000"/>
                          </a:solidFill>
                          <a:effectLst/>
                          <a:latin typeface="ＭＳ Ｐゴシック"/>
                        </a:rPr>
                        <a:t>)</a:t>
                      </a:r>
                      <a:endParaRPr lang="ja-JP" altLang="en-US" sz="1400" b="0" i="0" u="none" strike="noStrike" dirty="0">
                        <a:solidFill>
                          <a:srgbClr val="000000"/>
                        </a:solidFill>
                        <a:effectLst/>
                        <a:latin typeface="ＭＳ Ｐゴシック"/>
                      </a:endParaRPr>
                    </a:p>
                  </a:txBody>
                  <a:tcPr marL="7620" marR="7620" marT="7620" marB="0"/>
                </a:tc>
                <a:extLst>
                  <a:ext uri="{0D108BD9-81ED-4DB2-BD59-A6C34878D82A}">
                    <a16:rowId xmlns:a16="http://schemas.microsoft.com/office/drawing/2014/main" val="10003"/>
                  </a:ext>
                </a:extLst>
              </a:tr>
            </a:tbl>
          </a:graphicData>
        </a:graphic>
      </p:graphicFrame>
      <p:sp>
        <p:nvSpPr>
          <p:cNvPr id="7" name="テキスト ボックス 6"/>
          <p:cNvSpPr txBox="1"/>
          <p:nvPr/>
        </p:nvSpPr>
        <p:spPr>
          <a:xfrm>
            <a:off x="0" y="44624"/>
            <a:ext cx="9906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国及び地方公共団体の外部資源の活用に関する主な制度の沿革について②</a:t>
            </a: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811787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89625" y="137205"/>
            <a:ext cx="9326750" cy="651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80912" y="-68579"/>
            <a:ext cx="10225136" cy="61726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latin typeface="ＤＨＰ特太ゴシック体" panose="020B0500000000000000" pitchFamily="50" charset="-128"/>
                <a:ea typeface="ＤＨＰ特太ゴシック体" panose="020B0500000000000000" pitchFamily="50" charset="-128"/>
              </a:rPr>
              <a:t>地方行政サービス改革の推進に関する留意事項について（平成</a:t>
            </a:r>
            <a:r>
              <a:rPr kumimoji="1" lang="en-US" altLang="ja-JP" dirty="0">
                <a:latin typeface="ＤＨＰ特太ゴシック体" panose="020B0500000000000000" pitchFamily="50" charset="-128"/>
                <a:ea typeface="ＤＨＰ特太ゴシック体" panose="020B0500000000000000" pitchFamily="50" charset="-128"/>
              </a:rPr>
              <a:t>27</a:t>
            </a:r>
            <a:r>
              <a:rPr kumimoji="1" lang="ja-JP" altLang="en-US" dirty="0">
                <a:latin typeface="ＤＨＰ特太ゴシック体" panose="020B0500000000000000" pitchFamily="50" charset="-128"/>
                <a:ea typeface="ＤＨＰ特太ゴシック体" panose="020B0500000000000000" pitchFamily="50" charset="-128"/>
              </a:rPr>
              <a:t>年</a:t>
            </a:r>
            <a:r>
              <a:rPr kumimoji="1" lang="en-US" altLang="ja-JP" dirty="0">
                <a:latin typeface="ＤＨＰ特太ゴシック体" panose="020B0500000000000000" pitchFamily="50" charset="-128"/>
                <a:ea typeface="ＤＨＰ特太ゴシック体" panose="020B0500000000000000" pitchFamily="50" charset="-128"/>
              </a:rPr>
              <a:t>8</a:t>
            </a:r>
            <a:r>
              <a:rPr kumimoji="1" lang="ja-JP" altLang="en-US" dirty="0">
                <a:latin typeface="ＤＨＰ特太ゴシック体" panose="020B0500000000000000" pitchFamily="50" charset="-128"/>
                <a:ea typeface="ＤＨＰ特太ゴシック体" panose="020B0500000000000000" pitchFamily="50" charset="-128"/>
              </a:rPr>
              <a:t>月</a:t>
            </a:r>
            <a:r>
              <a:rPr kumimoji="1" lang="en-US" altLang="ja-JP" dirty="0">
                <a:latin typeface="ＤＨＰ特太ゴシック体" panose="020B0500000000000000" pitchFamily="50" charset="-128"/>
                <a:ea typeface="ＤＨＰ特太ゴシック体" panose="020B0500000000000000" pitchFamily="50" charset="-128"/>
              </a:rPr>
              <a:t>28</a:t>
            </a:r>
            <a:r>
              <a:rPr kumimoji="1" lang="ja-JP" altLang="en-US" dirty="0">
                <a:latin typeface="ＤＨＰ特太ゴシック体" panose="020B0500000000000000" pitchFamily="50" charset="-128"/>
                <a:ea typeface="ＤＨＰ特太ゴシック体" panose="020B0500000000000000" pitchFamily="50" charset="-128"/>
              </a:rPr>
              <a:t>日付け総務大臣通知）</a:t>
            </a:r>
          </a:p>
        </p:txBody>
      </p:sp>
      <p:cxnSp>
        <p:nvCxnSpPr>
          <p:cNvPr id="5" name="直線コネクタ 4"/>
          <p:cNvCxnSpPr/>
          <p:nvPr/>
        </p:nvCxnSpPr>
        <p:spPr>
          <a:xfrm>
            <a:off x="17" y="476672"/>
            <a:ext cx="9910541" cy="0"/>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4">
            <a:extLst>
              <a:ext uri="{FF2B5EF4-FFF2-40B4-BE49-F238E27FC236}">
                <a16:creationId xmlns:a16="http://schemas.microsoft.com/office/drawing/2014/main" id="{AE13C6AF-99F1-41D6-AEBA-82420EA0D57B}"/>
              </a:ext>
            </a:extLst>
          </p:cNvPr>
          <p:cNvSpPr>
            <a:spLocks noGrp="1"/>
          </p:cNvSpPr>
          <p:nvPr>
            <p:ph type="sldNum" sz="quarter" idx="12"/>
          </p:nvPr>
        </p:nvSpPr>
        <p:spPr>
          <a:xfrm>
            <a:off x="7582356" y="6492875"/>
            <a:ext cx="2311400" cy="365125"/>
          </a:xfrm>
        </p:spPr>
        <p:txBody>
          <a:bodyPr/>
          <a:lstStyle/>
          <a:p>
            <a:fld id="{A54ACF2C-757F-4465-A95B-7905E5C29B22}" type="slidenum">
              <a:rPr kumimoji="1" lang="ja-JP" altLang="en-US" smtClean="0"/>
              <a:t>13</a:t>
            </a:fld>
            <a:endParaRPr kumimoji="1" lang="ja-JP" altLang="en-US"/>
          </a:p>
        </p:txBody>
      </p:sp>
    </p:spTree>
    <p:extLst>
      <p:ext uri="{BB962C8B-B14F-4D97-AF65-F5344CB8AC3E}">
        <p14:creationId xmlns:p14="http://schemas.microsoft.com/office/powerpoint/2010/main" val="1295764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p:cNvSpPr/>
          <p:nvPr/>
        </p:nvSpPr>
        <p:spPr>
          <a:xfrm>
            <a:off x="38471" y="-27384"/>
            <a:ext cx="9751083" cy="504056"/>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000" dirty="0">
                <a:solidFill>
                  <a:prstClr val="black"/>
                </a:solidFill>
                <a:latin typeface="ＤＦ特太ゴシック体" panose="020B0509000000000000" pitchFamily="49" charset="-128"/>
                <a:ea typeface="ＤＦ特太ゴシック体" panose="020B0509000000000000" pitchFamily="49" charset="-128"/>
              </a:rPr>
              <a:t>「地方行政サービス改革の推進に関する留意事項について」（抄）</a:t>
            </a:r>
            <a:endParaRPr lang="en-US" altLang="ja-JP" sz="2000" dirty="0">
              <a:solidFill>
                <a:prstClr val="black"/>
              </a:solidFill>
              <a:latin typeface="ＤＦ特太ゴシック体" panose="020B0509000000000000" pitchFamily="49" charset="-128"/>
              <a:ea typeface="ＤＦ特太ゴシック体" panose="020B0509000000000000" pitchFamily="49" charset="-128"/>
            </a:endParaRPr>
          </a:p>
        </p:txBody>
      </p:sp>
      <p:cxnSp>
        <p:nvCxnSpPr>
          <p:cNvPr id="5" name="直線コネクタ 4"/>
          <p:cNvCxnSpPr/>
          <p:nvPr/>
        </p:nvCxnSpPr>
        <p:spPr>
          <a:xfrm>
            <a:off x="17" y="476672"/>
            <a:ext cx="9910541" cy="0"/>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sp>
        <p:nvSpPr>
          <p:cNvPr id="7" name="角丸四角形 6"/>
          <p:cNvSpPr/>
          <p:nvPr/>
        </p:nvSpPr>
        <p:spPr>
          <a:xfrm>
            <a:off x="217195" y="548680"/>
            <a:ext cx="9572358" cy="6192688"/>
          </a:xfrm>
          <a:prstGeom prst="roundRect">
            <a:avLst>
              <a:gd name="adj" fmla="val 379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29980" y="600943"/>
            <a:ext cx="9187516" cy="338554"/>
          </a:xfrm>
          <a:prstGeom prst="rect">
            <a:avLst/>
          </a:prstGeom>
          <a:noFill/>
        </p:spPr>
        <p:txBody>
          <a:bodyPr wrap="square" rtlCol="0">
            <a:spAutoFit/>
          </a:bodyPr>
          <a:lstStyle/>
          <a:p>
            <a:r>
              <a:rPr lang="ja-JP" altLang="en-US" sz="1600" b="1" dirty="0"/>
              <a:t>　地方行政サービス改革の推進に関する留意事項について（平成２７年８月２８日付け総務大臣通知）</a:t>
            </a:r>
            <a:endParaRPr kumimoji="1" lang="ja-JP" altLang="en-US" sz="1600" b="1" dirty="0"/>
          </a:p>
        </p:txBody>
      </p:sp>
      <p:sp>
        <p:nvSpPr>
          <p:cNvPr id="12" name="テキスト ボックス 11"/>
          <p:cNvSpPr txBox="1"/>
          <p:nvPr/>
        </p:nvSpPr>
        <p:spPr>
          <a:xfrm>
            <a:off x="229981" y="975494"/>
            <a:ext cx="9559564" cy="5693866"/>
          </a:xfrm>
          <a:prstGeom prst="rect">
            <a:avLst/>
          </a:prstGeom>
          <a:noFill/>
        </p:spPr>
        <p:txBody>
          <a:bodyPr wrap="square" rtlCol="0">
            <a:spAutoFit/>
          </a:bodyPr>
          <a:lstStyle/>
          <a:p>
            <a:pPr marL="92075">
              <a:spcAft>
                <a:spcPts val="0"/>
              </a:spcAft>
            </a:pPr>
            <a:r>
              <a:rPr lang="ja-JP" altLang="en-US" sz="1300" b="1" dirty="0">
                <a:latin typeface="+mn-ea"/>
              </a:rPr>
              <a:t>第１　地方行政サービス改革の推進に関する主要事項について</a:t>
            </a:r>
          </a:p>
          <a:p>
            <a:pPr marL="92075">
              <a:spcAft>
                <a:spcPts val="0"/>
              </a:spcAft>
            </a:pPr>
            <a:r>
              <a:rPr lang="ja-JP" altLang="en-US" sz="1300" b="1" dirty="0">
                <a:latin typeface="+mn-ea"/>
              </a:rPr>
              <a:t>　１　行政サービスのオープン化・アウトソーシング等の推進</a:t>
            </a:r>
          </a:p>
          <a:p>
            <a:pPr marL="92075">
              <a:spcAft>
                <a:spcPts val="0"/>
              </a:spcAft>
            </a:pPr>
            <a:r>
              <a:rPr lang="ja-JP" altLang="en-US" sz="1300" dirty="0">
                <a:latin typeface="+mn-ea"/>
              </a:rPr>
              <a:t>　（１）民間委託等の推進</a:t>
            </a:r>
          </a:p>
          <a:p>
            <a:pPr marL="444500" indent="-352425">
              <a:spcAft>
                <a:spcPts val="0"/>
              </a:spcAft>
            </a:pPr>
            <a:r>
              <a:rPr lang="ja-JP" altLang="en-US" sz="1300" dirty="0">
                <a:latin typeface="+mn-ea"/>
              </a:rPr>
              <a:t>　　</a:t>
            </a:r>
            <a:r>
              <a:rPr lang="ja-JP" altLang="en-US" sz="1300" dirty="0">
                <a:latin typeface="ＭＳ Ｐ明朝" panose="02020600040205080304" pitchFamily="18" charset="-128"/>
                <a:ea typeface="ＭＳ Ｐ明朝" panose="02020600040205080304" pitchFamily="18" charset="-128"/>
              </a:rPr>
              <a:t>①　定型的業務や給与・旅費の計算、財務会計、人事管理事務等の庶務業務を含めた事務事業全般にわたり、民間委託等の推進の観点から、改めて総点検を実施すること。特に、職務内容が民間と同種又は類似したものである業務であって、民間委託の進んでいない分野については、重点的に点検を実施すること。</a:t>
            </a:r>
          </a:p>
          <a:p>
            <a:pPr marL="444500" indent="-352425">
              <a:spcAft>
                <a:spcPts val="0"/>
              </a:spcAft>
            </a:pPr>
            <a:r>
              <a:rPr lang="ja-JP" altLang="en-US" sz="1300" dirty="0">
                <a:latin typeface="ＭＳ Ｐ明朝" panose="02020600040205080304" pitchFamily="18" charset="-128"/>
                <a:ea typeface="ＭＳ Ｐ明朝" panose="02020600040205080304" pitchFamily="18" charset="-128"/>
              </a:rPr>
              <a:t>　　②　その際、先行的に取組を行っている団体の状況や民間の受託提案などを参考にしつつ、業務の集約・大くくり化、他団体との事務の共同実施などスケールメリットが生じるよう事務の総量を確保するなどの工夫を行い、委託の可能性について検証すること。特に、臨機応変な指示が必要な業務であっても、仕様書の詳細化や、指示が必要な業務と定型的な業務を切り分けるなどの工夫を行うこと等により、委託の可能性を検証すること。</a:t>
            </a:r>
          </a:p>
          <a:p>
            <a:pPr marL="444500" indent="-352425">
              <a:spcAft>
                <a:spcPts val="0"/>
              </a:spcAft>
            </a:pPr>
            <a:r>
              <a:rPr lang="ja-JP" altLang="en-US" sz="1300" dirty="0">
                <a:latin typeface="ＭＳ Ｐ明朝" panose="02020600040205080304" pitchFamily="18" charset="-128"/>
                <a:ea typeface="ＭＳ Ｐ明朝" panose="02020600040205080304" pitchFamily="18" charset="-128"/>
              </a:rPr>
              <a:t>　　　　なお、定型的業務や庶務業務以外の事務事業についても、先日、各地方公共団体における民間委託の取組状況を取りまとめ、「地方自治体の業務改革に関する取組状況に関する調査結果について」（平成</a:t>
            </a:r>
            <a:r>
              <a:rPr lang="en-US" altLang="ja-JP" sz="1300" dirty="0">
                <a:latin typeface="ＭＳ Ｐ明朝" panose="02020600040205080304" pitchFamily="18" charset="-128"/>
                <a:ea typeface="ＭＳ Ｐ明朝" panose="02020600040205080304" pitchFamily="18" charset="-128"/>
              </a:rPr>
              <a:t>27</a:t>
            </a:r>
            <a:r>
              <a:rPr lang="ja-JP" altLang="en-US" sz="1300" dirty="0">
                <a:latin typeface="ＭＳ Ｐ明朝" panose="02020600040205080304" pitchFamily="18" charset="-128"/>
                <a:ea typeface="ＭＳ Ｐ明朝" panose="02020600040205080304" pitchFamily="18" charset="-128"/>
              </a:rPr>
              <a:t>年７月</a:t>
            </a:r>
            <a:r>
              <a:rPr lang="en-US" altLang="ja-JP" sz="1300" dirty="0">
                <a:latin typeface="ＭＳ Ｐ明朝" panose="02020600040205080304" pitchFamily="18" charset="-128"/>
                <a:ea typeface="ＭＳ Ｐ明朝" panose="02020600040205080304" pitchFamily="18" charset="-128"/>
              </a:rPr>
              <a:t>27</a:t>
            </a:r>
            <a:r>
              <a:rPr lang="ja-JP" altLang="en-US" sz="1300" dirty="0">
                <a:latin typeface="ＭＳ Ｐ明朝" panose="02020600040205080304" pitchFamily="18" charset="-128"/>
                <a:ea typeface="ＭＳ Ｐ明朝" panose="02020600040205080304" pitchFamily="18" charset="-128"/>
              </a:rPr>
              <a:t>日総行経第</a:t>
            </a:r>
            <a:r>
              <a:rPr lang="en-US" altLang="ja-JP" sz="1300" dirty="0">
                <a:latin typeface="ＭＳ Ｐ明朝" panose="02020600040205080304" pitchFamily="18" charset="-128"/>
                <a:ea typeface="ＭＳ Ｐ明朝" panose="02020600040205080304" pitchFamily="18" charset="-128"/>
              </a:rPr>
              <a:t>23</a:t>
            </a:r>
            <a:r>
              <a:rPr lang="ja-JP" altLang="en-US" sz="1300" dirty="0">
                <a:latin typeface="ＭＳ Ｐ明朝" panose="02020600040205080304" pitchFamily="18" charset="-128"/>
                <a:ea typeface="ＭＳ Ｐ明朝" panose="02020600040205080304" pitchFamily="18" charset="-128"/>
              </a:rPr>
              <a:t>号、総行情第</a:t>
            </a:r>
            <a:r>
              <a:rPr lang="en-US" altLang="ja-JP" sz="1300" dirty="0">
                <a:latin typeface="ＭＳ Ｐ明朝" panose="02020600040205080304" pitchFamily="18" charset="-128"/>
                <a:ea typeface="ＭＳ Ｐ明朝" panose="02020600040205080304" pitchFamily="18" charset="-128"/>
              </a:rPr>
              <a:t>44</a:t>
            </a:r>
            <a:r>
              <a:rPr lang="ja-JP" altLang="en-US" sz="1300" dirty="0">
                <a:latin typeface="ＭＳ Ｐ明朝" panose="02020600040205080304" pitchFamily="18" charset="-128"/>
                <a:ea typeface="ＭＳ Ｐ明朝" panose="02020600040205080304" pitchFamily="18" charset="-128"/>
              </a:rPr>
              <a:t>号）によりその結果を報告したところであり、総点検の参考とすること。</a:t>
            </a:r>
          </a:p>
          <a:p>
            <a:pPr marL="444500" indent="-352425">
              <a:spcAft>
                <a:spcPts val="0"/>
              </a:spcAft>
            </a:pPr>
            <a:r>
              <a:rPr lang="ja-JP" altLang="en-US" sz="1300" dirty="0">
                <a:latin typeface="ＭＳ Ｐ明朝" panose="02020600040205080304" pitchFamily="18" charset="-128"/>
                <a:ea typeface="ＭＳ Ｐ明朝" panose="02020600040205080304" pitchFamily="18" charset="-128"/>
              </a:rPr>
              <a:t>　　③　委託の実施にあたっては、対象事業、選定基準、契約条項などの透明性を確保するとともに、個人情報の保護や守秘義務の確保に十分留意し、必要な措置を講じること。</a:t>
            </a:r>
          </a:p>
          <a:p>
            <a:pPr marL="444500" indent="-352425">
              <a:spcAft>
                <a:spcPts val="0"/>
              </a:spcAft>
            </a:pPr>
            <a:r>
              <a:rPr lang="ja-JP" altLang="en-US" sz="1300" dirty="0">
                <a:latin typeface="ＭＳ Ｐ明朝" panose="02020600040205080304" pitchFamily="18" charset="-128"/>
                <a:ea typeface="ＭＳ Ｐ明朝" panose="02020600040205080304" pitchFamily="18" charset="-128"/>
              </a:rPr>
              <a:t>　　④　委託先の事業者が労働法令を遵守することは当然であり、委託先の選定に当たっても、その事業者において労働法令の遵守や雇用・労働条件への適切な配慮がなされるよう、留意すること。</a:t>
            </a:r>
          </a:p>
          <a:p>
            <a:pPr marL="444500" indent="-352425">
              <a:spcAft>
                <a:spcPts val="0"/>
              </a:spcAft>
            </a:pPr>
            <a:r>
              <a:rPr lang="ja-JP" altLang="en-US" sz="1300" dirty="0">
                <a:latin typeface="ＭＳ Ｐ明朝" panose="02020600040205080304" pitchFamily="18" charset="-128"/>
                <a:ea typeface="ＭＳ Ｐ明朝" panose="02020600040205080304" pitchFamily="18" charset="-128"/>
              </a:rPr>
              <a:t>　　⑤　委託した事務・事業についての行政としての責任を果たし得るよう、適切に評価・管理を行うことができるような措置を講じること。</a:t>
            </a:r>
          </a:p>
          <a:p>
            <a:pPr marL="92075">
              <a:spcAft>
                <a:spcPts val="0"/>
              </a:spcAft>
            </a:pPr>
            <a:endParaRPr lang="ja-JP" altLang="en-US" sz="1300" dirty="0">
              <a:latin typeface="+mn-ea"/>
            </a:endParaRPr>
          </a:p>
          <a:p>
            <a:pPr marL="92075">
              <a:spcAft>
                <a:spcPts val="0"/>
              </a:spcAft>
            </a:pPr>
            <a:r>
              <a:rPr lang="ja-JP" altLang="en-US" sz="1300" dirty="0">
                <a:latin typeface="+mn-ea"/>
              </a:rPr>
              <a:t>　（２）指定管理者制度等の活用</a:t>
            </a:r>
          </a:p>
          <a:p>
            <a:pPr marL="444500" indent="-355600">
              <a:spcAft>
                <a:spcPts val="0"/>
              </a:spcAft>
            </a:pPr>
            <a:r>
              <a:rPr lang="ja-JP" altLang="en-US" sz="1300" dirty="0">
                <a:latin typeface="+mn-ea"/>
              </a:rPr>
              <a:t>　　</a:t>
            </a:r>
            <a:r>
              <a:rPr lang="ja-JP" altLang="en-US" sz="1300" dirty="0">
                <a:latin typeface="ＭＳ Ｐ明朝" panose="02020600040205080304" pitchFamily="18" charset="-128"/>
                <a:ea typeface="ＭＳ Ｐ明朝" panose="02020600040205080304" pitchFamily="18" charset="-128"/>
              </a:rPr>
              <a:t>①　公の施設については、今後、各地方公共団体による策定が見込まれる公共施設等総合管理計画も踏まえつつ、既に指定管理者制度を導入している施設を含め、その管理のあり方について検証を行い、より効果的、効率的な運営に努めること。</a:t>
            </a:r>
          </a:p>
          <a:p>
            <a:pPr marL="444500" indent="-355600">
              <a:spcAft>
                <a:spcPts val="0"/>
              </a:spcAft>
            </a:pPr>
            <a:r>
              <a:rPr lang="ja-JP" altLang="en-US" sz="1300" dirty="0">
                <a:latin typeface="ＭＳ Ｐ明朝" panose="02020600040205080304" pitchFamily="18" charset="-128"/>
                <a:ea typeface="ＭＳ Ｐ明朝" panose="02020600040205080304" pitchFamily="18" charset="-128"/>
              </a:rPr>
              <a:t>　　②　その際、先行的に取組を行っている団体の状況等を参考にしつつ、例えば、複数施設の一括指定など、スケールメリットを活かすことで指定管理者の裁量を増大させる取組や、公募前対話の導入等により民間事業者の参入機会を増やす取組など、指定管理者が参入しやすくなるような環境整備も含め検証すること。</a:t>
            </a:r>
          </a:p>
          <a:p>
            <a:pPr marL="444500" indent="-355600">
              <a:spcAft>
                <a:spcPts val="0"/>
              </a:spcAft>
            </a:pPr>
            <a:r>
              <a:rPr lang="ja-JP" altLang="en-US" sz="1300" dirty="0">
                <a:latin typeface="ＭＳ Ｐ明朝" panose="02020600040205080304" pitchFamily="18" charset="-128"/>
                <a:ea typeface="ＭＳ Ｐ明朝" panose="02020600040205080304" pitchFamily="18" charset="-128"/>
              </a:rPr>
              <a:t>　　　　　また、その施策目的等から直営を選択している場合であっても、窓口業務や貸室業務、施設・設備管理といった業務について部分的に指定管理者制度を導入する等、幅広い視点からその管理のあり方について検証すること。</a:t>
            </a:r>
          </a:p>
          <a:p>
            <a:pPr marL="444500" indent="-355600">
              <a:spcAft>
                <a:spcPts val="0"/>
              </a:spcAft>
            </a:pPr>
            <a:r>
              <a:rPr lang="ja-JP" altLang="en-US" sz="1300" dirty="0">
                <a:latin typeface="ＭＳ Ｐ明朝" panose="02020600040205080304" pitchFamily="18" charset="-128"/>
                <a:ea typeface="ＭＳ Ｐ明朝" panose="02020600040205080304" pitchFamily="18" charset="-128"/>
              </a:rPr>
              <a:t>　　③　また、「指定管理者制度の運用について」（平成</a:t>
            </a:r>
            <a:r>
              <a:rPr lang="en-US" altLang="ja-JP" sz="1300" dirty="0">
                <a:latin typeface="ＭＳ Ｐ明朝" panose="02020600040205080304" pitchFamily="18" charset="-128"/>
                <a:ea typeface="ＭＳ Ｐ明朝" panose="02020600040205080304" pitchFamily="18" charset="-128"/>
              </a:rPr>
              <a:t>22</a:t>
            </a:r>
            <a:r>
              <a:rPr lang="ja-JP" altLang="en-US" sz="1300" dirty="0">
                <a:latin typeface="ＭＳ Ｐ明朝" panose="02020600040205080304" pitchFamily="18" charset="-128"/>
                <a:ea typeface="ＭＳ Ｐ明朝" panose="02020600040205080304" pitchFamily="18" charset="-128"/>
              </a:rPr>
              <a:t>年</a:t>
            </a:r>
            <a:r>
              <a:rPr lang="en-US" altLang="ja-JP" sz="1300" dirty="0">
                <a:latin typeface="ＭＳ Ｐ明朝" panose="02020600040205080304" pitchFamily="18" charset="-128"/>
                <a:ea typeface="ＭＳ Ｐ明朝" panose="02020600040205080304" pitchFamily="18" charset="-128"/>
              </a:rPr>
              <a:t>12</a:t>
            </a:r>
            <a:r>
              <a:rPr lang="ja-JP" altLang="en-US" sz="1300" dirty="0">
                <a:latin typeface="ＭＳ Ｐ明朝" panose="02020600040205080304" pitchFamily="18" charset="-128"/>
                <a:ea typeface="ＭＳ Ｐ明朝" panose="02020600040205080304" pitchFamily="18" charset="-128"/>
              </a:rPr>
              <a:t>月</a:t>
            </a:r>
            <a:r>
              <a:rPr lang="en-US" altLang="ja-JP" sz="1300" dirty="0">
                <a:latin typeface="ＭＳ Ｐ明朝" panose="02020600040205080304" pitchFamily="18" charset="-128"/>
                <a:ea typeface="ＭＳ Ｐ明朝" panose="02020600040205080304" pitchFamily="18" charset="-128"/>
              </a:rPr>
              <a:t>28</a:t>
            </a:r>
            <a:r>
              <a:rPr lang="ja-JP" altLang="en-US" sz="1300" dirty="0">
                <a:latin typeface="ＭＳ Ｐ明朝" panose="02020600040205080304" pitchFamily="18" charset="-128"/>
                <a:ea typeface="ＭＳ Ｐ明朝" panose="02020600040205080304" pitchFamily="18" charset="-128"/>
              </a:rPr>
              <a:t>日総行経第</a:t>
            </a:r>
            <a:r>
              <a:rPr lang="en-US" altLang="ja-JP" sz="1300" dirty="0">
                <a:latin typeface="ＭＳ Ｐ明朝" panose="02020600040205080304" pitchFamily="18" charset="-128"/>
                <a:ea typeface="ＭＳ Ｐ明朝" panose="02020600040205080304" pitchFamily="18" charset="-128"/>
              </a:rPr>
              <a:t>38</a:t>
            </a:r>
            <a:r>
              <a:rPr lang="ja-JP" altLang="en-US" sz="1300" dirty="0">
                <a:latin typeface="ＭＳ Ｐ明朝" panose="02020600040205080304" pitchFamily="18" charset="-128"/>
                <a:ea typeface="ＭＳ Ｐ明朝" panose="02020600040205080304" pitchFamily="18" charset="-128"/>
              </a:rPr>
              <a:t>号）の内容を十分に踏まえて対応されたいこと。</a:t>
            </a:r>
          </a:p>
        </p:txBody>
      </p:sp>
      <p:sp>
        <p:nvSpPr>
          <p:cNvPr id="6" name="スライド番号プレースホルダー 5"/>
          <p:cNvSpPr>
            <a:spLocks noGrp="1"/>
          </p:cNvSpPr>
          <p:nvPr>
            <p:ph type="sldNum" sz="quarter" idx="12"/>
          </p:nvPr>
        </p:nvSpPr>
        <p:spPr/>
        <p:txBody>
          <a:bodyPr/>
          <a:lstStyle/>
          <a:p>
            <a:fld id="{2B6B15A9-BD66-4A17-A294-206FF81E6B7C}" type="slidenum">
              <a:rPr lang="ja-JP" altLang="en-US" smtClean="0"/>
              <a:pPr/>
              <a:t>14</a:t>
            </a:fld>
            <a:endParaRPr lang="ja-JP" altLang="en-US" dirty="0"/>
          </a:p>
        </p:txBody>
      </p:sp>
    </p:spTree>
    <p:extLst>
      <p:ext uri="{BB962C8B-B14F-4D97-AF65-F5344CB8AC3E}">
        <p14:creationId xmlns:p14="http://schemas.microsoft.com/office/powerpoint/2010/main" val="39749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128464" y="1003300"/>
            <a:ext cx="9649072" cy="1778000"/>
          </a:xfrm>
        </p:spPr>
        <p:txBody>
          <a:bodyPr>
            <a:noAutofit/>
          </a:bodyPr>
          <a:lstStyle/>
          <a:p>
            <a:pPr marL="0" indent="0" algn="just">
              <a:buNone/>
            </a:pPr>
            <a:r>
              <a:rPr lang="ja-JP" altLang="en-US" sz="1800" dirty="0"/>
              <a:t>（地方自治法２４４条の２第３項）　</a:t>
            </a:r>
            <a:endParaRPr lang="en-US" altLang="ja-JP" sz="1800" dirty="0"/>
          </a:p>
          <a:p>
            <a:pPr marL="0" indent="0" algn="just">
              <a:buNone/>
            </a:pPr>
            <a:r>
              <a:rPr lang="ja-JP" altLang="en-US" sz="1800" dirty="0"/>
              <a:t>　普通地方公共団体は、</a:t>
            </a:r>
            <a:r>
              <a:rPr lang="ja-JP" altLang="en-US" sz="1800" u="sng" dirty="0"/>
              <a:t>公の施設の設置の目的を効果的に達成するため必要があると認めるとき</a:t>
            </a:r>
            <a:r>
              <a:rPr lang="ja-JP" altLang="en-US" sz="1800" dirty="0"/>
              <a:t>は、条例の定めるところにより、法人その他の団体で</a:t>
            </a:r>
            <a:r>
              <a:rPr lang="ja-JP" altLang="en-US" sz="1800" dirty="0" err="1"/>
              <a:t>あつて当該</a:t>
            </a:r>
            <a:r>
              <a:rPr lang="ja-JP" altLang="en-US" sz="1800" dirty="0"/>
              <a:t>普通地方公共団体が指定するもの（以下本条及び第二百四十四条の四において</a:t>
            </a:r>
            <a:r>
              <a:rPr lang="ja-JP" altLang="en-US" sz="1800" u="sng" dirty="0"/>
              <a:t>「指定管理者」という</a:t>
            </a:r>
            <a:r>
              <a:rPr lang="ja-JP" altLang="en-US" sz="1800" dirty="0"/>
              <a:t>。）に、</a:t>
            </a:r>
            <a:r>
              <a:rPr lang="ja-JP" altLang="en-US" sz="1800" u="sng" dirty="0"/>
              <a:t>当該公の施設の管理を行わせることができる</a:t>
            </a:r>
            <a:r>
              <a:rPr lang="ja-JP" altLang="en-US" sz="1800" dirty="0"/>
              <a:t>。 </a:t>
            </a:r>
            <a:endParaRPr lang="en-US" altLang="ja-JP" sz="1800" dirty="0"/>
          </a:p>
        </p:txBody>
      </p:sp>
      <p:sp>
        <p:nvSpPr>
          <p:cNvPr id="6" name="角丸四角形 5"/>
          <p:cNvSpPr/>
          <p:nvPr/>
        </p:nvSpPr>
        <p:spPr>
          <a:xfrm>
            <a:off x="662542" y="57640"/>
            <a:ext cx="8580953" cy="648072"/>
          </a:xfrm>
          <a:prstGeom prst="roundRect">
            <a:avLst/>
          </a:prstGeom>
          <a:noFill/>
          <a:ln w="635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ea typeface="ＤＨＰ特太ゴシック体" pitchFamily="2" charset="-128"/>
              </a:rPr>
              <a:t>「指定管理者制度」とは</a:t>
            </a:r>
          </a:p>
        </p:txBody>
      </p:sp>
      <p:sp>
        <p:nvSpPr>
          <p:cNvPr id="7" name="テキスト ボックス 6"/>
          <p:cNvSpPr txBox="1"/>
          <p:nvPr/>
        </p:nvSpPr>
        <p:spPr>
          <a:xfrm>
            <a:off x="272501" y="2968376"/>
            <a:ext cx="3354373" cy="369332"/>
          </a:xfrm>
          <a:prstGeom prst="rect">
            <a:avLst/>
          </a:prstGeom>
          <a:noFill/>
        </p:spPr>
        <p:txBody>
          <a:bodyPr wrap="square" rtlCol="0">
            <a:spAutoFit/>
          </a:bodyPr>
          <a:lstStyle/>
          <a:p>
            <a:r>
              <a:rPr kumimoji="1" lang="ja-JP" altLang="en-US" dirty="0"/>
              <a:t>＜参考＞「公の施設」とは</a:t>
            </a:r>
          </a:p>
        </p:txBody>
      </p:sp>
      <p:sp>
        <p:nvSpPr>
          <p:cNvPr id="8" name="コンテンツ プレースホルダー 2"/>
          <p:cNvSpPr txBox="1">
            <a:spLocks/>
          </p:cNvSpPr>
          <p:nvPr/>
        </p:nvSpPr>
        <p:spPr>
          <a:xfrm>
            <a:off x="562120" y="3494880"/>
            <a:ext cx="8915400" cy="29298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1600" dirty="0"/>
              <a:t>（地方自治法２４４条１項）　</a:t>
            </a:r>
            <a:endParaRPr lang="en-US" altLang="ja-JP" sz="1600" dirty="0"/>
          </a:p>
          <a:p>
            <a:pPr marL="0" indent="0">
              <a:buFont typeface="Arial" pitchFamily="34" charset="0"/>
              <a:buNone/>
            </a:pPr>
            <a:r>
              <a:rPr lang="ja-JP" altLang="en-US" sz="1600" dirty="0"/>
              <a:t>　普通地方公共団体は、住民の福祉を増進する目的をもつてその利用に供するための施設（これを公の施設という。）を設けるものとする。</a:t>
            </a:r>
            <a:endParaRPr lang="en-US" altLang="ja-JP" sz="1600" dirty="0"/>
          </a:p>
          <a:p>
            <a:pPr marL="0" indent="0">
              <a:buFont typeface="Arial" pitchFamily="34" charset="0"/>
              <a:buNone/>
            </a:pPr>
            <a:endParaRPr lang="en-US" altLang="ja-JP" sz="1600" dirty="0"/>
          </a:p>
          <a:p>
            <a:pPr marL="0" indent="0">
              <a:buFont typeface="Arial" pitchFamily="34" charset="0"/>
              <a:buNone/>
            </a:pPr>
            <a:r>
              <a:rPr lang="ja-JP" altLang="en-US" sz="1600" dirty="0"/>
              <a:t>　（５つの要件）</a:t>
            </a:r>
            <a:endParaRPr lang="en-US" altLang="ja-JP" sz="1600" dirty="0"/>
          </a:p>
          <a:p>
            <a:pPr marL="0" indent="0">
              <a:buFont typeface="Arial" pitchFamily="34" charset="0"/>
              <a:buNone/>
            </a:pPr>
            <a:r>
              <a:rPr lang="ja-JP" altLang="en-US" sz="1600" dirty="0"/>
              <a:t>　　① 住民の利用に供するためのもの　→　</a:t>
            </a:r>
            <a:r>
              <a:rPr lang="en-US" altLang="ja-JP" sz="1600" dirty="0"/>
              <a:t>×</a:t>
            </a:r>
            <a:r>
              <a:rPr lang="ja-JP" altLang="en-US" sz="1600" dirty="0"/>
              <a:t>　試験研究機関、庁舎など</a:t>
            </a:r>
            <a:endParaRPr lang="en-US" altLang="ja-JP" sz="1600" dirty="0"/>
          </a:p>
          <a:p>
            <a:pPr marL="0" indent="0">
              <a:buFont typeface="Arial" pitchFamily="34" charset="0"/>
              <a:buNone/>
            </a:pPr>
            <a:r>
              <a:rPr lang="ja-JP" altLang="en-US" sz="1600" dirty="0"/>
              <a:t>　　②当該地方公共団体の住民の利用に供するためのもの　→　</a:t>
            </a:r>
            <a:r>
              <a:rPr lang="en-US" altLang="ja-JP" sz="1600" dirty="0"/>
              <a:t>×</a:t>
            </a:r>
            <a:r>
              <a:rPr lang="ja-JP" altLang="en-US" sz="1600" dirty="0"/>
              <a:t>　物品陳列所など</a:t>
            </a:r>
            <a:endParaRPr lang="en-US" altLang="ja-JP" sz="1600" dirty="0"/>
          </a:p>
          <a:p>
            <a:pPr marL="0" indent="0">
              <a:buFont typeface="Arial" pitchFamily="34" charset="0"/>
              <a:buNone/>
            </a:pPr>
            <a:r>
              <a:rPr lang="ja-JP" altLang="en-US" sz="1600" dirty="0"/>
              <a:t>　　③住民の福祉を増進する目的をもって設けるもの　→　</a:t>
            </a:r>
            <a:r>
              <a:rPr lang="en-US" altLang="ja-JP" sz="1600" dirty="0"/>
              <a:t>×</a:t>
            </a:r>
            <a:r>
              <a:rPr lang="ja-JP" altLang="en-US" sz="1600" dirty="0"/>
              <a:t>　競輪場、留置場など</a:t>
            </a:r>
            <a:endParaRPr lang="en-US" altLang="ja-JP" sz="1600" dirty="0"/>
          </a:p>
          <a:p>
            <a:pPr marL="0" indent="0">
              <a:buFont typeface="Arial" pitchFamily="34" charset="0"/>
              <a:buNone/>
            </a:pPr>
            <a:r>
              <a:rPr lang="ja-JP" altLang="en-US" sz="1600" dirty="0"/>
              <a:t>　　④地方公共団体が設けるもの</a:t>
            </a:r>
            <a:endParaRPr lang="en-US" altLang="ja-JP" sz="1600" dirty="0"/>
          </a:p>
          <a:p>
            <a:pPr marL="0" indent="0">
              <a:buFont typeface="Arial" pitchFamily="34" charset="0"/>
              <a:buNone/>
            </a:pPr>
            <a:r>
              <a:rPr lang="ja-JP" altLang="en-US" sz="1600" dirty="0"/>
              <a:t>　　⑤施設であること</a:t>
            </a:r>
            <a:endParaRPr lang="en-US" altLang="ja-JP" sz="1600" dirty="0"/>
          </a:p>
        </p:txBody>
      </p:sp>
      <p:sp>
        <p:nvSpPr>
          <p:cNvPr id="9" name="正方形/長方形 8"/>
          <p:cNvSpPr/>
          <p:nvPr/>
        </p:nvSpPr>
        <p:spPr>
          <a:xfrm>
            <a:off x="272480" y="2824360"/>
            <a:ext cx="9361040" cy="36004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p:txBody>
          <a:bodyPr/>
          <a:lstStyle/>
          <a:p>
            <a:fld id="{2B6B15A9-BD66-4A17-A294-206FF81E6B7C}" type="slidenum">
              <a:rPr lang="ja-JP" altLang="en-US" smtClean="0"/>
              <a:pPr/>
              <a:t>15</a:t>
            </a:fld>
            <a:endParaRPr lang="ja-JP" altLang="en-US" dirty="0"/>
          </a:p>
        </p:txBody>
      </p:sp>
      <p:cxnSp>
        <p:nvCxnSpPr>
          <p:cNvPr id="10" name="直線コネクタ 9"/>
          <p:cNvCxnSpPr/>
          <p:nvPr/>
        </p:nvCxnSpPr>
        <p:spPr>
          <a:xfrm>
            <a:off x="0" y="620688"/>
            <a:ext cx="9910541" cy="0"/>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957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A59A8C-7133-42B4-A32E-31F76F9EB1EA}"/>
              </a:ext>
            </a:extLst>
          </p:cNvPr>
          <p:cNvSpPr>
            <a:spLocks noGrp="1"/>
          </p:cNvSpPr>
          <p:nvPr>
            <p:ph type="title"/>
          </p:nvPr>
        </p:nvSpPr>
        <p:spPr/>
        <p:txBody>
          <a:bodyPr>
            <a:normAutofit/>
          </a:bodyPr>
          <a:lstStyle/>
          <a:p>
            <a:r>
              <a:rPr lang="ja-JP" altLang="en-US" dirty="0"/>
              <a:t>指定管理者制度について</a:t>
            </a:r>
            <a:endParaRPr kumimoji="1" lang="ja-JP" altLang="en-US" dirty="0"/>
          </a:p>
        </p:txBody>
      </p:sp>
      <p:sp>
        <p:nvSpPr>
          <p:cNvPr id="4" name="object 39">
            <a:extLst>
              <a:ext uri="{FF2B5EF4-FFF2-40B4-BE49-F238E27FC236}">
                <a16:creationId xmlns:a16="http://schemas.microsoft.com/office/drawing/2014/main" id="{1C311A5C-38EE-4826-917A-1DBA6B2B08BC}"/>
              </a:ext>
            </a:extLst>
          </p:cNvPr>
          <p:cNvSpPr/>
          <p:nvPr/>
        </p:nvSpPr>
        <p:spPr>
          <a:xfrm>
            <a:off x="147000" y="659876"/>
            <a:ext cx="9612000" cy="822515"/>
          </a:xfrm>
          <a:prstGeom prst="rect">
            <a:avLst/>
          </a:prstGeom>
          <a:solidFill>
            <a:srgbClr val="ED7D31">
              <a:lumMod val="20000"/>
              <a:lumOff val="80000"/>
            </a:srgbClr>
          </a:solidFill>
          <a:ln w="6350" cap="flat" cmpd="sng" algn="ctr">
            <a:solidFill>
              <a:sysClr val="windowText" lastClr="000000"/>
            </a:solidFill>
            <a:prstDash val="solid"/>
            <a:miter lim="800000"/>
          </a:ln>
          <a:effectLst>
            <a:glow rad="228600">
              <a:sysClr val="window" lastClr="FFFFFF">
                <a:alpha val="40000"/>
              </a:sysClr>
            </a:glow>
          </a:effectLst>
        </p:spPr>
        <p:txBody>
          <a:bodyPr wrap="square" lIns="72000" tIns="72000" rIns="72000" bIns="7200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目　的</a:t>
            </a:r>
            <a:endParaRPr kumimoji="0" lang="en-US" altLang="ja-JP" sz="16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16000" marR="5080" lvl="0" indent="108000" algn="just"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3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指定管理者制度は、「公</a:t>
            </a:r>
            <a:r>
              <a:rPr kumimoji="0" lang="ja-JP" altLang="en-US" sz="1400" b="0" i="0" u="none" strike="noStrike" kern="0" cap="none" spc="3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の</a:t>
            </a:r>
            <a:r>
              <a:rPr kumimoji="0" lang="ja-JP" altLang="en-US" sz="1400" b="0" i="0" u="none" strike="noStrike" kern="0" cap="none" spc="3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施</a:t>
            </a:r>
            <a:r>
              <a:rPr kumimoji="0" lang="ja-JP" altLang="en-US" sz="1400" b="0" i="0" u="none" strike="noStrike" kern="0" cap="none" spc="3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設」</a:t>
            </a:r>
            <a:r>
              <a:rPr kumimoji="0" lang="ja-JP" altLang="en-US" sz="1400" b="0" i="0" u="none" strike="noStrike" kern="0" cap="none" spc="3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の管</a:t>
            </a:r>
            <a:r>
              <a:rPr kumimoji="0" lang="ja-JP" altLang="en-US" sz="1400" b="0" i="0" u="none" strike="noStrike" kern="0" cap="none" spc="3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理に民</a:t>
            </a:r>
            <a:r>
              <a:rPr kumimoji="0" lang="ja-JP" altLang="en-US" sz="1400" b="0" i="0" u="none" strike="noStrike" kern="0" cap="none" spc="3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間事</a:t>
            </a:r>
            <a:r>
              <a:rPr kumimoji="0" lang="ja-JP" altLang="en-US" sz="1400" b="0" i="0" u="none" strike="noStrike" kern="0" cap="none" spc="3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業</a:t>
            </a:r>
            <a:r>
              <a:rPr kumimoji="0" lang="ja-JP" altLang="en-US" sz="1400" b="0" i="0" u="none" strike="noStrike" kern="0" cap="none" spc="3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者等</a:t>
            </a:r>
            <a:r>
              <a:rPr kumimoji="0" lang="ja-JP" altLang="en-US" sz="1400" b="0" i="0" u="none" strike="noStrike" kern="0" cap="none" spc="3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の有する</a:t>
            </a:r>
            <a:r>
              <a:rPr kumimoji="0" lang="ja-JP" altLang="en-US" sz="1400" b="0" i="0" u="none" strike="noStrike" kern="0" cap="none" spc="2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ノ</a:t>
            </a:r>
            <a:r>
              <a:rPr kumimoji="0" lang="ja-JP" altLang="en-US" sz="1400" b="0" i="0" u="none" strike="noStrike" kern="0" cap="none" spc="3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ウハウ</a:t>
            </a:r>
            <a:r>
              <a:rPr kumimoji="0" lang="ja-JP" altLang="en-US" sz="1400" b="0" i="0" u="none" strike="noStrike" kern="0" cap="none" spc="3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を</a:t>
            </a:r>
            <a:r>
              <a:rPr kumimoji="0" lang="ja-JP" altLang="en-US" sz="1400" b="0" i="0" u="none" strike="noStrike" kern="0" cap="none" spc="3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活用す</a:t>
            </a:r>
            <a:r>
              <a:rPr kumimoji="0" lang="ja-JP" altLang="en-US" sz="1400" b="0" i="0" u="none" strike="noStrike" kern="0" cap="none" spc="3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ること</a:t>
            </a:r>
            <a:r>
              <a:rPr kumimoji="0" lang="ja-JP" altLang="en-US" sz="1400" b="0" i="0" u="none" strike="noStrike" kern="0" cap="none" spc="3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に</a:t>
            </a:r>
            <a:r>
              <a:rPr kumimoji="0" lang="ja-JP" altLang="en-US" sz="1400" b="0" i="0" u="none" strike="noStrike" kern="0" cap="none" spc="3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より</a:t>
            </a:r>
            <a:r>
              <a:rPr kumimoji="0" lang="ja-JP" altLang="en-US" sz="1400" b="0" i="0" u="none" strike="noStrike" kern="0" cap="none" spc="2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a:t>
            </a:r>
            <a:r>
              <a:rPr kumimoji="0" lang="ja-JP" altLang="en-US" sz="1400" b="0" i="0" u="none" strike="noStrike" kern="0" cap="none" spc="3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多</a:t>
            </a:r>
            <a:r>
              <a:rPr kumimoji="0" lang="ja-JP" altLang="en-US" sz="1400" b="0" i="0" u="none" strike="noStrike" kern="0" cap="none" spc="3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様</a:t>
            </a:r>
            <a:r>
              <a:rPr kumimoji="0" lang="ja-JP" altLang="en-US" sz="1400" b="0" i="0" u="none" strike="noStrike" kern="0" cap="none" spc="3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化す</a:t>
            </a:r>
            <a:r>
              <a:rPr kumimoji="0" lang="ja-JP" altLang="en-US" sz="1400" b="0" i="0" u="none" strike="noStrike" kern="0" cap="none" spc="3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る</a:t>
            </a:r>
            <a:r>
              <a:rPr kumimoji="0" lang="ja-JP" altLang="en-US" sz="1400" b="0" i="0" u="none" strike="noStrike" kern="0" cap="none" spc="3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住</a:t>
            </a:r>
            <a:r>
              <a:rPr kumimoji="0" lang="ja-JP" altLang="en-US" sz="1400" b="0" i="0" u="none" strike="noStrike" kern="0" cap="none" spc="3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民</a:t>
            </a:r>
            <a:r>
              <a:rPr kumimoji="0" lang="ja-JP" altLang="en-US" sz="1400" b="0" i="0" u="none" strike="noStrike" kern="0" cap="none" spc="3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ニーズに効果的</a:t>
            </a:r>
            <a:r>
              <a:rPr kumimoji="0" lang="ja-JP" altLang="en-US" sz="1400" b="0" i="0" u="none" strike="noStrike" kern="0" cap="none" spc="2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a:t>
            </a:r>
            <a:r>
              <a:rPr kumimoji="0" lang="ja-JP" altLang="en-US" sz="1400" b="0" i="0" u="none" strike="noStrike" kern="0" cap="none" spc="3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効</a:t>
            </a:r>
            <a:r>
              <a:rPr kumimoji="0" lang="ja-JP" altLang="en-US" sz="1400" b="0" i="0" u="none" strike="noStrike" kern="0" cap="none" spc="3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率</a:t>
            </a:r>
            <a:r>
              <a:rPr kumimoji="0" lang="ja-JP" altLang="en-US" sz="1400" b="0" i="0" u="none" strike="noStrike" kern="0" cap="none" spc="3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的に対応してい</a:t>
            </a:r>
            <a:r>
              <a:rPr kumimoji="0" lang="ja-JP" altLang="en-US" sz="1400" b="0" i="0" u="none" strike="noStrike" kern="0" cap="none" spc="2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く</a:t>
            </a:r>
            <a:r>
              <a:rPr kumimoji="0" lang="ja-JP" altLang="en-US" sz="1400" b="0" i="0" u="none" strike="noStrike" kern="0" cap="none" spc="2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こ</a:t>
            </a:r>
            <a:r>
              <a:rPr kumimoji="0" lang="ja-JP" altLang="en-US" sz="1400" b="0" i="0" u="none" strike="noStrike" kern="0" cap="none" spc="3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と</a:t>
            </a:r>
            <a:r>
              <a:rPr kumimoji="0" lang="ja-JP" altLang="en-US" sz="1400" b="0" i="0" u="none" strike="noStrike" kern="0" cap="none" spc="2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を</a:t>
            </a:r>
            <a:r>
              <a:rPr kumimoji="0" lang="ja-JP" altLang="en-US" sz="1400" b="0" i="0" u="none" strike="noStrike" kern="0" cap="none" spc="3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目的</a:t>
            </a:r>
            <a:r>
              <a:rPr kumimoji="0" lang="ja-JP" altLang="en-US" sz="1400" b="0" i="0" u="none" strike="noStrike" kern="0" cap="none" spc="3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としている。</a:t>
            </a:r>
            <a:endParaRPr kumimoji="0" lang="ja-JP" altLang="en-US" sz="14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endParaRPr>
          </a:p>
        </p:txBody>
      </p:sp>
      <p:grpSp>
        <p:nvGrpSpPr>
          <p:cNvPr id="5" name="グループ化 4">
            <a:extLst>
              <a:ext uri="{FF2B5EF4-FFF2-40B4-BE49-F238E27FC236}">
                <a16:creationId xmlns:a16="http://schemas.microsoft.com/office/drawing/2014/main" id="{9906255E-BF69-4B38-8247-7894ED4E0F96}"/>
              </a:ext>
            </a:extLst>
          </p:cNvPr>
          <p:cNvGrpSpPr/>
          <p:nvPr/>
        </p:nvGrpSpPr>
        <p:grpSpPr>
          <a:xfrm>
            <a:off x="4468266" y="1523663"/>
            <a:ext cx="5482124" cy="1820078"/>
            <a:chOff x="552648" y="2278822"/>
            <a:chExt cx="5482124" cy="1820078"/>
          </a:xfrm>
        </p:grpSpPr>
        <p:sp>
          <p:nvSpPr>
            <p:cNvPr id="6" name="object 39">
              <a:extLst>
                <a:ext uri="{FF2B5EF4-FFF2-40B4-BE49-F238E27FC236}">
                  <a16:creationId xmlns:a16="http://schemas.microsoft.com/office/drawing/2014/main" id="{702FA4F6-041F-462C-8C35-217209E01B3A}"/>
                </a:ext>
              </a:extLst>
            </p:cNvPr>
            <p:cNvSpPr/>
            <p:nvPr/>
          </p:nvSpPr>
          <p:spPr>
            <a:xfrm>
              <a:off x="552648" y="2278822"/>
              <a:ext cx="5482124" cy="576293"/>
            </a:xfrm>
            <a:prstGeom prst="rect">
              <a:avLst/>
            </a:prstGeom>
            <a:noFill/>
            <a:ln w="6350" cap="flat" cmpd="sng" algn="ctr">
              <a:noFill/>
              <a:prstDash val="solid"/>
              <a:miter lim="800000"/>
            </a:ln>
            <a:effectLst/>
          </p:spPr>
          <p:txBody>
            <a:bodyPr wrap="none" lIns="72000" tIns="72000" rIns="72000" bIns="72000" rtlCol="0" anchor="ctr" anchorCtr="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3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　☆ 「公の施設」とは</a:t>
              </a:r>
              <a:endParaRPr kumimoji="0" lang="en-US" altLang="ja-JP" sz="1400" b="1" i="0" u="none" strike="noStrike" kern="0" cap="none" spc="3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　　　</a:t>
              </a:r>
              <a:r>
                <a:rPr kumimoji="0" lang="ja-JP" altLang="en-US" sz="1400" b="0" i="0" u="sng"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住民の福祉を増進する目的をもってその利用に供するための施設</a:t>
              </a:r>
              <a:endParaRPr kumimoji="0" lang="en-US" altLang="ja-JP" sz="1400" b="0" i="0" u="sng"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endParaRPr>
            </a:p>
          </p:txBody>
        </p:sp>
        <p:sp>
          <p:nvSpPr>
            <p:cNvPr id="7" name="object 39">
              <a:extLst>
                <a:ext uri="{FF2B5EF4-FFF2-40B4-BE49-F238E27FC236}">
                  <a16:creationId xmlns:a16="http://schemas.microsoft.com/office/drawing/2014/main" id="{6C03311A-E286-4F1B-8BB0-28BA20521DB1}"/>
                </a:ext>
              </a:extLst>
            </p:cNvPr>
            <p:cNvSpPr/>
            <p:nvPr/>
          </p:nvSpPr>
          <p:spPr>
            <a:xfrm>
              <a:off x="987415" y="2937831"/>
              <a:ext cx="3661112" cy="1161069"/>
            </a:xfrm>
            <a:prstGeom prst="rect">
              <a:avLst/>
            </a:prstGeom>
            <a:noFill/>
            <a:ln w="6350" cap="flat" cmpd="sng" algn="ctr">
              <a:noFill/>
              <a:prstDash val="solid"/>
              <a:miter lim="800000"/>
            </a:ln>
            <a:effectLst/>
          </p:spPr>
          <p:txBody>
            <a:bodyPr wrap="none" lIns="72000" tIns="72000" rIns="72000" bIns="72000" rtlCol="0" anchor="ctr">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a:t>
              </a:r>
              <a:r>
                <a:rPr kumimoji="0" lang="ja-JP" altLang="en-US" sz="11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要件</a:t>
              </a:r>
              <a:r>
                <a:rPr kumimoji="0" lang="en-US" altLang="ja-JP" sz="11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a:t>
              </a: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　①　住民の利用に供するためのもの</a:t>
              </a:r>
              <a:endParaRPr kumimoji="0" lang="en-US" altLang="ja-JP" sz="11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　②　当該地方公共団体の住民の利用に供するためのもの</a:t>
              </a:r>
              <a:endParaRPr kumimoji="0" lang="en-US" altLang="ja-JP" sz="11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　③　住民の福祉を増進する目的をもって設けるもの</a:t>
              </a:r>
              <a:endParaRPr kumimoji="0" lang="en-US" altLang="ja-JP" sz="11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　④　地方公共団体が設けるもの</a:t>
              </a:r>
              <a:endParaRPr kumimoji="0" lang="en-US" altLang="ja-JP" sz="11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　⑤　施設であること</a:t>
              </a:r>
              <a:endParaRPr kumimoji="0" lang="en-US" altLang="ja-JP" sz="11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endParaRPr>
            </a:p>
          </p:txBody>
        </p:sp>
      </p:grpSp>
      <p:sp>
        <p:nvSpPr>
          <p:cNvPr id="8" name="object 39">
            <a:extLst>
              <a:ext uri="{FF2B5EF4-FFF2-40B4-BE49-F238E27FC236}">
                <a16:creationId xmlns:a16="http://schemas.microsoft.com/office/drawing/2014/main" id="{137DB1E3-97E2-42BE-B90D-76A0ED3D4AE6}"/>
              </a:ext>
            </a:extLst>
          </p:cNvPr>
          <p:cNvSpPr/>
          <p:nvPr/>
        </p:nvSpPr>
        <p:spPr>
          <a:xfrm>
            <a:off x="6086190" y="2027296"/>
            <a:ext cx="3819810" cy="314683"/>
          </a:xfrm>
          <a:prstGeom prst="rect">
            <a:avLst/>
          </a:prstGeom>
          <a:noFill/>
          <a:ln w="6350" cap="flat" cmpd="sng" algn="ctr">
            <a:noFill/>
            <a:prstDash val="solid"/>
            <a:miter lim="800000"/>
          </a:ln>
          <a:effectLst/>
        </p:spPr>
        <p:txBody>
          <a:bodyPr wrap="none" lIns="72000" tIns="72000" rIns="72000" bIns="72000" rtlCol="0" anchor="ctr">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例：体育館、博物館、老人福祉施設、公立病院、都市公園など</a:t>
            </a:r>
            <a:endParaRPr kumimoji="0" lang="en-US" altLang="ja-JP" sz="11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endParaRPr>
          </a:p>
        </p:txBody>
      </p:sp>
      <p:sp>
        <p:nvSpPr>
          <p:cNvPr id="9" name="角丸四角形 8">
            <a:extLst>
              <a:ext uri="{FF2B5EF4-FFF2-40B4-BE49-F238E27FC236}">
                <a16:creationId xmlns:a16="http://schemas.microsoft.com/office/drawing/2014/main" id="{4D4AD71D-0768-46D0-879E-DE18A843AC4A}"/>
              </a:ext>
            </a:extLst>
          </p:cNvPr>
          <p:cNvSpPr/>
          <p:nvPr/>
        </p:nvSpPr>
        <p:spPr>
          <a:xfrm>
            <a:off x="91505" y="3404366"/>
            <a:ext cx="9603698" cy="1620000"/>
          </a:xfrm>
          <a:prstGeom prst="roundRect">
            <a:avLst/>
          </a:prstGeom>
          <a:solidFill>
            <a:srgbClr val="ED7D31">
              <a:lumMod val="20000"/>
              <a:lumOff val="80000"/>
            </a:srgbClr>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 name="object 57">
            <a:extLst>
              <a:ext uri="{FF2B5EF4-FFF2-40B4-BE49-F238E27FC236}">
                <a16:creationId xmlns:a16="http://schemas.microsoft.com/office/drawing/2014/main" id="{EC8E09B1-CD91-4B99-B5AA-B10591DC1C0E}"/>
              </a:ext>
            </a:extLst>
          </p:cNvPr>
          <p:cNvSpPr txBox="1"/>
          <p:nvPr/>
        </p:nvSpPr>
        <p:spPr>
          <a:xfrm>
            <a:off x="4322459" y="3500046"/>
            <a:ext cx="1007181" cy="314683"/>
          </a:xfrm>
          <a:prstGeom prst="rect">
            <a:avLst/>
          </a:prstGeom>
          <a:solidFill>
            <a:srgbClr val="5B9BD5">
              <a:lumMod val="40000"/>
              <a:lumOff val="60000"/>
            </a:srgbClr>
          </a:solidFill>
          <a:ln>
            <a:solidFill>
              <a:sysClr val="windowText" lastClr="000000"/>
            </a:solidFill>
          </a:ln>
        </p:spPr>
        <p:txBody>
          <a:bodyPr vert="horz" wrap="none" lIns="72000" tIns="72000" rIns="72000" bIns="72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1" i="0" u="none" strike="noStrike" kern="0" cap="none" spc="20" normalizeH="0" baseline="0" noProof="0" dirty="0">
                <a:ln>
                  <a:noFill/>
                </a:ln>
                <a:solidFill>
                  <a:prstClr val="black"/>
                </a:solidFill>
                <a:effectLst/>
                <a:uLnTx/>
                <a:uFillTx/>
                <a:latin typeface="ＭＳ Ｐゴシック"/>
                <a:ea typeface="ＭＳ Ｐゴシック" charset="-128"/>
                <a:cs typeface="ＭＳ Ｐゴシック"/>
              </a:rPr>
              <a:t>地方</a:t>
            </a:r>
            <a:r>
              <a:rPr kumimoji="0" sz="1100" b="1" i="0" u="none" strike="noStrike" kern="0" cap="none" spc="15" normalizeH="0" baseline="0" noProof="0" dirty="0">
                <a:ln>
                  <a:noFill/>
                </a:ln>
                <a:solidFill>
                  <a:prstClr val="black"/>
                </a:solidFill>
                <a:effectLst/>
                <a:uLnTx/>
                <a:uFillTx/>
                <a:latin typeface="ＭＳ Ｐゴシック"/>
                <a:ea typeface="ＭＳ Ｐゴシック" charset="-128"/>
                <a:cs typeface="ＭＳ Ｐゴシック"/>
              </a:rPr>
              <a:t>公共団体</a:t>
            </a:r>
            <a:endParaRPr kumimoji="0" sz="1100" b="0" i="0" u="none" strike="noStrike" kern="0" cap="none" spc="0" normalizeH="0" baseline="0" noProof="0" dirty="0">
              <a:ln>
                <a:noFill/>
              </a:ln>
              <a:solidFill>
                <a:prstClr val="black"/>
              </a:solidFill>
              <a:effectLst/>
              <a:uLnTx/>
              <a:uFillTx/>
              <a:latin typeface="ＭＳ Ｐゴシック"/>
              <a:ea typeface="ＭＳ Ｐゴシック" charset="-128"/>
              <a:cs typeface="ＭＳ Ｐゴシック"/>
            </a:endParaRPr>
          </a:p>
        </p:txBody>
      </p:sp>
      <p:sp>
        <p:nvSpPr>
          <p:cNvPr id="11" name="object 58">
            <a:extLst>
              <a:ext uri="{FF2B5EF4-FFF2-40B4-BE49-F238E27FC236}">
                <a16:creationId xmlns:a16="http://schemas.microsoft.com/office/drawing/2014/main" id="{C91833DA-AC89-4B1D-BB65-E7A43F52B05F}"/>
              </a:ext>
            </a:extLst>
          </p:cNvPr>
          <p:cNvSpPr/>
          <p:nvPr/>
        </p:nvSpPr>
        <p:spPr>
          <a:xfrm>
            <a:off x="194101" y="3866995"/>
            <a:ext cx="3568776" cy="1080000"/>
          </a:xfrm>
          <a:prstGeom prst="roundRect">
            <a:avLst/>
          </a:prstGeom>
          <a:solidFill>
            <a:sysClr val="window" lastClr="FFFFFF"/>
          </a:solidFill>
          <a:ln>
            <a:solidFill>
              <a:sysClr val="windowText" lastClr="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12" name="object 61">
            <a:extLst>
              <a:ext uri="{FF2B5EF4-FFF2-40B4-BE49-F238E27FC236}">
                <a16:creationId xmlns:a16="http://schemas.microsoft.com/office/drawing/2014/main" id="{88E13200-76F7-4F02-AD40-3E0A5C66D8C0}"/>
              </a:ext>
            </a:extLst>
          </p:cNvPr>
          <p:cNvSpPr txBox="1"/>
          <p:nvPr/>
        </p:nvSpPr>
        <p:spPr>
          <a:xfrm>
            <a:off x="1657000" y="4045331"/>
            <a:ext cx="642978" cy="291600"/>
          </a:xfrm>
          <a:prstGeom prst="rect">
            <a:avLst/>
          </a:prstGeom>
          <a:solidFill>
            <a:srgbClr val="5B9BD5">
              <a:lumMod val="40000"/>
              <a:lumOff val="60000"/>
            </a:srgbClr>
          </a:solidFill>
          <a:ln>
            <a:solidFill>
              <a:sysClr val="windowText" lastClr="000000"/>
            </a:solidFill>
          </a:ln>
        </p:spPr>
        <p:txBody>
          <a:bodyPr vert="horz" wrap="none" lIns="72000" tIns="72000" rIns="72000" bIns="72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50" b="0" i="0" u="none" strike="noStrike" kern="0" cap="none" spc="20" normalizeH="0" baseline="0" noProof="0" dirty="0">
                <a:ln>
                  <a:noFill/>
                </a:ln>
                <a:solidFill>
                  <a:prstClr val="black"/>
                </a:solidFill>
                <a:effectLst/>
                <a:uLnTx/>
                <a:uFillTx/>
                <a:latin typeface="ＭＳ Ｐゴシック"/>
                <a:ea typeface="ＭＳ Ｐゴシック" charset="-128"/>
                <a:cs typeface="ＭＳ Ｐゴシック"/>
              </a:rPr>
              <a:t>首長部局</a:t>
            </a:r>
            <a:endParaRPr kumimoji="0" sz="950" b="0" i="0" u="none" strike="noStrike" kern="0" cap="none" spc="0" normalizeH="0" baseline="0" noProof="0" dirty="0">
              <a:ln>
                <a:noFill/>
              </a:ln>
              <a:solidFill>
                <a:prstClr val="black"/>
              </a:solidFill>
              <a:effectLst/>
              <a:uLnTx/>
              <a:uFillTx/>
              <a:latin typeface="ＭＳ Ｐゴシック"/>
              <a:ea typeface="ＭＳ Ｐゴシック" charset="-128"/>
              <a:cs typeface="ＭＳ Ｐゴシック"/>
            </a:endParaRPr>
          </a:p>
        </p:txBody>
      </p:sp>
      <p:sp>
        <p:nvSpPr>
          <p:cNvPr id="13" name="正方形/長方形 12">
            <a:extLst>
              <a:ext uri="{FF2B5EF4-FFF2-40B4-BE49-F238E27FC236}">
                <a16:creationId xmlns:a16="http://schemas.microsoft.com/office/drawing/2014/main" id="{6F908BEB-0875-4C3C-B3B7-57B0855DDC4A}"/>
              </a:ext>
            </a:extLst>
          </p:cNvPr>
          <p:cNvSpPr/>
          <p:nvPr/>
        </p:nvSpPr>
        <p:spPr>
          <a:xfrm>
            <a:off x="1403064" y="4433464"/>
            <a:ext cx="224950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385"/>
              </a:spcBef>
              <a:spcAft>
                <a:spcPts val="0"/>
              </a:spcAft>
              <a:buClrTx/>
              <a:buSzTx/>
              <a:buFontTx/>
              <a:buNone/>
              <a:tabLst/>
              <a:defRPr/>
            </a:pPr>
            <a:r>
              <a:rPr kumimoji="1" lang="ja-JP" altLang="en-US" sz="1200" b="0" i="0" u="none" strike="noStrike" kern="1200" cap="none" spc="2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候補者選定、管理方針等作成　</a:t>
            </a:r>
            <a:endPar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endParaRPr>
          </a:p>
        </p:txBody>
      </p:sp>
      <p:grpSp>
        <p:nvGrpSpPr>
          <p:cNvPr id="14" name="グループ化 13">
            <a:extLst>
              <a:ext uri="{FF2B5EF4-FFF2-40B4-BE49-F238E27FC236}">
                <a16:creationId xmlns:a16="http://schemas.microsoft.com/office/drawing/2014/main" id="{582AB74D-E831-48B6-8AE8-83B13FC5D4E4}"/>
              </a:ext>
            </a:extLst>
          </p:cNvPr>
          <p:cNvGrpSpPr/>
          <p:nvPr/>
        </p:nvGrpSpPr>
        <p:grpSpPr>
          <a:xfrm>
            <a:off x="4024349" y="4048222"/>
            <a:ext cx="3259720" cy="900473"/>
            <a:chOff x="3715643" y="1849053"/>
            <a:chExt cx="3259720" cy="900473"/>
          </a:xfrm>
        </p:grpSpPr>
        <p:sp>
          <p:nvSpPr>
            <p:cNvPr id="15" name="右矢印 48">
              <a:extLst>
                <a:ext uri="{FF2B5EF4-FFF2-40B4-BE49-F238E27FC236}">
                  <a16:creationId xmlns:a16="http://schemas.microsoft.com/office/drawing/2014/main" id="{01F62192-7C28-4FC0-ADE8-6C112716A58F}"/>
                </a:ext>
              </a:extLst>
            </p:cNvPr>
            <p:cNvSpPr/>
            <p:nvPr/>
          </p:nvSpPr>
          <p:spPr>
            <a:xfrm>
              <a:off x="3725219" y="1849053"/>
              <a:ext cx="3240000" cy="432000"/>
            </a:xfrm>
            <a:prstGeom prst="rightArrow">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議案提出</a:t>
              </a:r>
              <a:endParaRPr kumimoji="0" lang="en-US" altLang="ja-JP" sz="11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6" name="object 69">
              <a:extLst>
                <a:ext uri="{FF2B5EF4-FFF2-40B4-BE49-F238E27FC236}">
                  <a16:creationId xmlns:a16="http://schemas.microsoft.com/office/drawing/2014/main" id="{DDA1A6E7-6D8D-40D8-A7FD-4975652895ED}"/>
                </a:ext>
              </a:extLst>
            </p:cNvPr>
            <p:cNvSpPr txBox="1"/>
            <p:nvPr/>
          </p:nvSpPr>
          <p:spPr>
            <a:xfrm>
              <a:off x="3715643" y="2260436"/>
              <a:ext cx="3259720" cy="489090"/>
            </a:xfrm>
            <a:prstGeom prst="rect">
              <a:avLst/>
            </a:prstGeom>
            <a:noFill/>
          </p:spPr>
          <p:txBody>
            <a:bodyPr vert="horz" wrap="none" lIns="72000" tIns="72000" rIns="72000" bIns="72000" rtlCol="0" anchor="ctr">
              <a:spAutoFit/>
            </a:bodyPr>
            <a:lstStyle/>
            <a:p>
              <a:pPr marL="128270" marR="0" lvl="0" indent="0" algn="l" defTabSz="914400" rtl="0" eaLnBrk="1" fontAlgn="auto" latinLnBrk="0" hangingPunct="1">
                <a:lnSpc>
                  <a:spcPct val="100000"/>
                </a:lnSpc>
                <a:spcBef>
                  <a:spcPts val="385"/>
                </a:spcBef>
                <a:spcAft>
                  <a:spcPts val="0"/>
                </a:spcAft>
                <a:buClrTx/>
                <a:buSzTx/>
                <a:buFontTx/>
                <a:buNone/>
                <a:tabLst/>
                <a:defRPr/>
              </a:pPr>
              <a:r>
                <a:rPr kumimoji="0" lang="ja-JP" altLang="en-US" sz="950" b="0" i="0" u="none" strike="noStrike" kern="0" cap="none" spc="2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公の施設設置管理条例案、</a:t>
              </a:r>
              <a:r>
                <a:rPr kumimoji="0" sz="950" b="0" i="0" u="none" strike="noStrike" kern="0" cap="none" spc="20" normalizeH="0" baseline="0" noProof="0" dirty="0" err="1">
                  <a:ln>
                    <a:noFill/>
                  </a:ln>
                  <a:solidFill>
                    <a:prstClr val="black"/>
                  </a:solidFill>
                  <a:effectLst/>
                  <a:uLnTx/>
                  <a:uFillTx/>
                  <a:latin typeface="ＭＳ Ｐゴシック"/>
                  <a:ea typeface="ＭＳ Ｐゴシック" charset="-128"/>
                  <a:cs typeface="ＭＳ Ｐゴシック"/>
                </a:rPr>
                <a:t>指定</a:t>
              </a:r>
              <a:r>
                <a:rPr kumimoji="0" lang="ja-JP" altLang="en-US" sz="950" b="0" i="0" u="none" strike="noStrike" kern="0" cap="none" spc="2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手続案、指定管理者案、</a:t>
              </a:r>
              <a:endParaRPr kumimoji="0" lang="en-US" altLang="ja-JP" sz="950" b="0" i="0" u="none" strike="noStrike" kern="0" cap="none" spc="2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endParaRPr>
            </a:p>
            <a:p>
              <a:pPr marL="128270" marR="0" lvl="0" indent="0" algn="l" defTabSz="914400" rtl="0" eaLnBrk="1" fontAlgn="auto" latinLnBrk="0" hangingPunct="1">
                <a:lnSpc>
                  <a:spcPct val="100000"/>
                </a:lnSpc>
                <a:spcBef>
                  <a:spcPts val="385"/>
                </a:spcBef>
                <a:spcAft>
                  <a:spcPts val="0"/>
                </a:spcAft>
                <a:buClrTx/>
                <a:buSzTx/>
                <a:buFontTx/>
                <a:buNone/>
                <a:tabLst/>
                <a:defRPr/>
              </a:pPr>
              <a:r>
                <a:rPr kumimoji="0" lang="ja-JP" altLang="en-US" sz="950" b="0" i="0" u="none" strike="noStrike" kern="0" cap="none" spc="2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指定</a:t>
              </a:r>
              <a:r>
                <a:rPr kumimoji="0" lang="ja-JP" altLang="en-US" sz="950" b="0" i="0" u="none" strike="noStrike" kern="0" cap="none" spc="20" normalizeH="0" baseline="0" noProof="0">
                  <a:ln>
                    <a:noFill/>
                  </a:ln>
                  <a:solidFill>
                    <a:prstClr val="black"/>
                  </a:solidFill>
                  <a:effectLst/>
                  <a:uLnTx/>
                  <a:uFillTx/>
                  <a:latin typeface="ＭＳ Ｐゴシック"/>
                  <a:ea typeface="ＭＳ Ｐゴシック" panose="020B0600070205080204" pitchFamily="50" charset="-128"/>
                  <a:cs typeface="ＭＳ Ｐゴシック"/>
                </a:rPr>
                <a:t>管理</a:t>
              </a:r>
              <a:r>
                <a:rPr kumimoji="0" lang="ja-JP" altLang="en-US" sz="950" b="0" i="0" u="none" strike="noStrike" kern="0" cap="none" spc="2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基準案　等</a:t>
              </a:r>
              <a:endParaRPr kumimoji="0" sz="950" b="0" i="0" u="none" strike="noStrike" kern="0" cap="none" spc="0" normalizeH="0" baseline="0" noProof="0" dirty="0">
                <a:ln>
                  <a:noFill/>
                </a:ln>
                <a:solidFill>
                  <a:prstClr val="black"/>
                </a:solidFill>
                <a:effectLst/>
                <a:uLnTx/>
                <a:uFillTx/>
                <a:latin typeface="ＭＳ Ｐゴシック"/>
                <a:ea typeface="ＭＳ Ｐゴシック" charset="-128"/>
                <a:cs typeface="ＭＳ Ｐゴシック"/>
              </a:endParaRPr>
            </a:p>
          </p:txBody>
        </p:sp>
      </p:grpSp>
      <p:grpSp>
        <p:nvGrpSpPr>
          <p:cNvPr id="17" name="グループ化 16">
            <a:extLst>
              <a:ext uri="{FF2B5EF4-FFF2-40B4-BE49-F238E27FC236}">
                <a16:creationId xmlns:a16="http://schemas.microsoft.com/office/drawing/2014/main" id="{76DC640B-ED97-470E-AABD-96A2A30E73FA}"/>
              </a:ext>
            </a:extLst>
          </p:cNvPr>
          <p:cNvGrpSpPr/>
          <p:nvPr/>
        </p:nvGrpSpPr>
        <p:grpSpPr>
          <a:xfrm>
            <a:off x="7569654" y="3866995"/>
            <a:ext cx="1861290" cy="1080000"/>
            <a:chOff x="4586339" y="1461424"/>
            <a:chExt cx="1861290" cy="1080000"/>
          </a:xfrm>
        </p:grpSpPr>
        <p:grpSp>
          <p:nvGrpSpPr>
            <p:cNvPr id="18" name="グループ化 17">
              <a:extLst>
                <a:ext uri="{FF2B5EF4-FFF2-40B4-BE49-F238E27FC236}">
                  <a16:creationId xmlns:a16="http://schemas.microsoft.com/office/drawing/2014/main" id="{2D9EB635-B23B-4F63-B1F8-5FF2677B9824}"/>
                </a:ext>
              </a:extLst>
            </p:cNvPr>
            <p:cNvGrpSpPr/>
            <p:nvPr/>
          </p:nvGrpSpPr>
          <p:grpSpPr>
            <a:xfrm>
              <a:off x="4586339" y="1461424"/>
              <a:ext cx="1861290" cy="1080000"/>
              <a:chOff x="4687849" y="1461424"/>
              <a:chExt cx="1861290" cy="1080000"/>
            </a:xfrm>
          </p:grpSpPr>
          <p:sp>
            <p:nvSpPr>
              <p:cNvPr id="20" name="object 58">
                <a:extLst>
                  <a:ext uri="{FF2B5EF4-FFF2-40B4-BE49-F238E27FC236}">
                    <a16:creationId xmlns:a16="http://schemas.microsoft.com/office/drawing/2014/main" id="{8617B5F9-5C38-4DC9-A1DB-A1FD92039F36}"/>
                  </a:ext>
                </a:extLst>
              </p:cNvPr>
              <p:cNvSpPr/>
              <p:nvPr/>
            </p:nvSpPr>
            <p:spPr>
              <a:xfrm>
                <a:off x="4687849" y="1461424"/>
                <a:ext cx="1861290" cy="1080000"/>
              </a:xfrm>
              <a:prstGeom prst="roundRect">
                <a:avLst/>
              </a:prstGeom>
              <a:solidFill>
                <a:sysClr val="window" lastClr="FFFFFF"/>
              </a:solidFill>
              <a:ln>
                <a:solidFill>
                  <a:sysClr val="windowText" lastClr="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21" name="object 92">
                <a:extLst>
                  <a:ext uri="{FF2B5EF4-FFF2-40B4-BE49-F238E27FC236}">
                    <a16:creationId xmlns:a16="http://schemas.microsoft.com/office/drawing/2014/main" id="{D26A2D75-C1BE-4979-8EC2-979D55E3D71D}"/>
                  </a:ext>
                </a:extLst>
              </p:cNvPr>
              <p:cNvSpPr>
                <a:spLocks noChangeAspect="1"/>
              </p:cNvSpPr>
              <p:nvPr/>
            </p:nvSpPr>
            <p:spPr>
              <a:xfrm>
                <a:off x="5713356" y="1870539"/>
                <a:ext cx="665849" cy="58892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22" name="object 61">
                <a:extLst>
                  <a:ext uri="{FF2B5EF4-FFF2-40B4-BE49-F238E27FC236}">
                    <a16:creationId xmlns:a16="http://schemas.microsoft.com/office/drawing/2014/main" id="{699D8B5D-7C99-48F0-9989-C395AA89AC59}"/>
                  </a:ext>
                </a:extLst>
              </p:cNvPr>
              <p:cNvSpPr txBox="1"/>
              <p:nvPr/>
            </p:nvSpPr>
            <p:spPr>
              <a:xfrm>
                <a:off x="4940802" y="1639760"/>
                <a:ext cx="469213" cy="291600"/>
              </a:xfrm>
              <a:prstGeom prst="rect">
                <a:avLst/>
              </a:prstGeom>
              <a:solidFill>
                <a:srgbClr val="5B9BD5">
                  <a:lumMod val="40000"/>
                  <a:lumOff val="60000"/>
                </a:srgbClr>
              </a:solidFill>
              <a:ln>
                <a:solidFill>
                  <a:sysClr val="windowText" lastClr="000000"/>
                </a:solidFill>
              </a:ln>
            </p:spPr>
            <p:txBody>
              <a:bodyPr vert="horz" wrap="none" lIns="72000" tIns="72000" rIns="72000" bIns="72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5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議　会</a:t>
                </a:r>
                <a:endParaRPr kumimoji="0" sz="950" b="0" i="0" u="none" strike="noStrike" kern="0" cap="none" spc="0" normalizeH="0" baseline="0" noProof="0" dirty="0">
                  <a:ln>
                    <a:noFill/>
                  </a:ln>
                  <a:solidFill>
                    <a:prstClr val="black"/>
                  </a:solidFill>
                  <a:effectLst/>
                  <a:uLnTx/>
                  <a:uFillTx/>
                  <a:latin typeface="ＭＳ Ｐゴシック"/>
                  <a:ea typeface="ＭＳ Ｐゴシック" charset="-128"/>
                  <a:cs typeface="ＭＳ Ｐゴシック"/>
                </a:endParaRPr>
              </a:p>
            </p:txBody>
          </p:sp>
        </p:grpSp>
        <p:sp>
          <p:nvSpPr>
            <p:cNvPr id="19" name="正方形/長方形 18">
              <a:extLst>
                <a:ext uri="{FF2B5EF4-FFF2-40B4-BE49-F238E27FC236}">
                  <a16:creationId xmlns:a16="http://schemas.microsoft.com/office/drawing/2014/main" id="{AB6B3976-7C7D-4E96-BA9B-358412593A23}"/>
                </a:ext>
              </a:extLst>
            </p:cNvPr>
            <p:cNvSpPr/>
            <p:nvPr/>
          </p:nvSpPr>
          <p:spPr>
            <a:xfrm>
              <a:off x="4782972" y="2033796"/>
              <a:ext cx="595035" cy="276999"/>
            </a:xfrm>
            <a:prstGeom prst="rect">
              <a:avLst/>
            </a:prstGeom>
            <a:noFill/>
          </p:spPr>
          <p:txBody>
            <a:bodyPr wrap="none">
              <a:spAutoFit/>
            </a:bodyPr>
            <a:lstStyle/>
            <a:p>
              <a:pPr marL="0" marR="0" lvl="0" indent="0" algn="ctr" defTabSz="914400" rtl="0" eaLnBrk="1" fontAlgn="auto" latinLnBrk="0" hangingPunct="1">
                <a:lnSpc>
                  <a:spcPct val="100000"/>
                </a:lnSpc>
                <a:spcBef>
                  <a:spcPts val="385"/>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議　決</a:t>
              </a:r>
            </a:p>
          </p:txBody>
        </p:sp>
      </p:grpSp>
      <p:sp>
        <p:nvSpPr>
          <p:cNvPr id="23" name="object 49">
            <a:extLst>
              <a:ext uri="{FF2B5EF4-FFF2-40B4-BE49-F238E27FC236}">
                <a16:creationId xmlns:a16="http://schemas.microsoft.com/office/drawing/2014/main" id="{FF528BE4-1580-4974-BC64-79749C3A389A}"/>
              </a:ext>
            </a:extLst>
          </p:cNvPr>
          <p:cNvSpPr/>
          <p:nvPr/>
        </p:nvSpPr>
        <p:spPr>
          <a:xfrm>
            <a:off x="91504" y="5729054"/>
            <a:ext cx="3942825" cy="1080000"/>
          </a:xfrm>
          <a:custGeom>
            <a:avLst/>
            <a:gdLst/>
            <a:ahLst/>
            <a:cxnLst/>
            <a:rect l="l" t="t" r="r" b="b"/>
            <a:pathLst>
              <a:path w="3698875" h="787400">
                <a:moveTo>
                  <a:pt x="3698748" y="726185"/>
                </a:moveTo>
                <a:lnTo>
                  <a:pt x="3698748" y="61721"/>
                </a:lnTo>
                <a:lnTo>
                  <a:pt x="3693925" y="37611"/>
                </a:lnTo>
                <a:lnTo>
                  <a:pt x="3680745" y="18002"/>
                </a:lnTo>
                <a:lnTo>
                  <a:pt x="3661136" y="4822"/>
                </a:lnTo>
                <a:lnTo>
                  <a:pt x="3637026" y="0"/>
                </a:lnTo>
                <a:lnTo>
                  <a:pt x="60960" y="0"/>
                </a:lnTo>
                <a:lnTo>
                  <a:pt x="37290" y="4822"/>
                </a:lnTo>
                <a:lnTo>
                  <a:pt x="17907" y="18002"/>
                </a:lnTo>
                <a:lnTo>
                  <a:pt x="4810" y="37611"/>
                </a:lnTo>
                <a:lnTo>
                  <a:pt x="0" y="61722"/>
                </a:lnTo>
                <a:lnTo>
                  <a:pt x="0" y="726186"/>
                </a:lnTo>
                <a:lnTo>
                  <a:pt x="4810" y="749855"/>
                </a:lnTo>
                <a:lnTo>
                  <a:pt x="17907" y="769239"/>
                </a:lnTo>
                <a:lnTo>
                  <a:pt x="37290" y="782335"/>
                </a:lnTo>
                <a:lnTo>
                  <a:pt x="60960" y="787146"/>
                </a:lnTo>
                <a:lnTo>
                  <a:pt x="3637026" y="787146"/>
                </a:lnTo>
                <a:lnTo>
                  <a:pt x="3661136" y="782335"/>
                </a:lnTo>
                <a:lnTo>
                  <a:pt x="3680745" y="769239"/>
                </a:lnTo>
                <a:lnTo>
                  <a:pt x="3693925" y="749855"/>
                </a:lnTo>
                <a:lnTo>
                  <a:pt x="3698748" y="726185"/>
                </a:lnTo>
                <a:close/>
              </a:path>
            </a:pathLst>
          </a:custGeom>
          <a:solidFill>
            <a:srgbClr val="ED7D31">
              <a:lumMod val="20000"/>
              <a:lumOff val="80000"/>
            </a:srgbClr>
          </a:solidFill>
          <a:ln w="6350">
            <a:solidFill>
              <a:sysClr val="windowText" lastClr="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24" name="object 93">
            <a:extLst>
              <a:ext uri="{FF2B5EF4-FFF2-40B4-BE49-F238E27FC236}">
                <a16:creationId xmlns:a16="http://schemas.microsoft.com/office/drawing/2014/main" id="{0347A80D-CBE9-4AD9-B793-3907A5AF70A2}"/>
              </a:ext>
            </a:extLst>
          </p:cNvPr>
          <p:cNvSpPr>
            <a:spLocks noChangeAspect="1"/>
          </p:cNvSpPr>
          <p:nvPr/>
        </p:nvSpPr>
        <p:spPr>
          <a:xfrm>
            <a:off x="1522536" y="6005378"/>
            <a:ext cx="1080000" cy="41973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grpSp>
        <p:nvGrpSpPr>
          <p:cNvPr id="25" name="グループ化 24">
            <a:extLst>
              <a:ext uri="{FF2B5EF4-FFF2-40B4-BE49-F238E27FC236}">
                <a16:creationId xmlns:a16="http://schemas.microsoft.com/office/drawing/2014/main" id="{184CC628-ABC8-45C3-AAA8-D096BD749B39}"/>
              </a:ext>
            </a:extLst>
          </p:cNvPr>
          <p:cNvGrpSpPr/>
          <p:nvPr/>
        </p:nvGrpSpPr>
        <p:grpSpPr>
          <a:xfrm>
            <a:off x="201019" y="4805113"/>
            <a:ext cx="527710" cy="1080000"/>
            <a:chOff x="880872" y="2499568"/>
            <a:chExt cx="527710" cy="1080000"/>
          </a:xfrm>
        </p:grpSpPr>
        <p:sp>
          <p:nvSpPr>
            <p:cNvPr id="26" name="下矢印 42">
              <a:extLst>
                <a:ext uri="{FF2B5EF4-FFF2-40B4-BE49-F238E27FC236}">
                  <a16:creationId xmlns:a16="http://schemas.microsoft.com/office/drawing/2014/main" id="{C408F211-2B4E-4560-93C9-1835BEA8AD37}"/>
                </a:ext>
              </a:extLst>
            </p:cNvPr>
            <p:cNvSpPr/>
            <p:nvPr/>
          </p:nvSpPr>
          <p:spPr>
            <a:xfrm>
              <a:off x="1056656" y="2499568"/>
              <a:ext cx="180000" cy="1080000"/>
            </a:xfrm>
            <a:prstGeom prst="downArrow">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7" name="テキスト ボックス 26">
              <a:extLst>
                <a:ext uri="{FF2B5EF4-FFF2-40B4-BE49-F238E27FC236}">
                  <a16:creationId xmlns:a16="http://schemas.microsoft.com/office/drawing/2014/main" id="{343E8184-A73F-40F0-A1C1-57CD5558B001}"/>
                </a:ext>
              </a:extLst>
            </p:cNvPr>
            <p:cNvSpPr txBox="1"/>
            <p:nvPr/>
          </p:nvSpPr>
          <p:spPr>
            <a:xfrm>
              <a:off x="880872" y="2900914"/>
              <a:ext cx="527710" cy="276999"/>
            </a:xfrm>
            <a:prstGeom prst="rect">
              <a:avLst/>
            </a:prstGeom>
            <a:solidFill>
              <a:sysClr val="window" lastClr="FFFFFF"/>
            </a:solidFill>
            <a:effectLst>
              <a:softEdge rad="63500"/>
            </a:effectLst>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指 定</a:t>
              </a:r>
            </a:p>
          </p:txBody>
        </p:sp>
      </p:grpSp>
      <p:grpSp>
        <p:nvGrpSpPr>
          <p:cNvPr id="28" name="グループ化 27">
            <a:extLst>
              <a:ext uri="{FF2B5EF4-FFF2-40B4-BE49-F238E27FC236}">
                <a16:creationId xmlns:a16="http://schemas.microsoft.com/office/drawing/2014/main" id="{8692350E-6EF0-4E58-80D1-7E8AEA882213}"/>
              </a:ext>
            </a:extLst>
          </p:cNvPr>
          <p:cNvGrpSpPr/>
          <p:nvPr/>
        </p:nvGrpSpPr>
        <p:grpSpPr>
          <a:xfrm>
            <a:off x="882147" y="4805113"/>
            <a:ext cx="1031051" cy="1080000"/>
            <a:chOff x="1464180" y="2447968"/>
            <a:chExt cx="1031051" cy="1080000"/>
          </a:xfrm>
        </p:grpSpPr>
        <p:sp>
          <p:nvSpPr>
            <p:cNvPr id="29" name="上下矢印 39">
              <a:extLst>
                <a:ext uri="{FF2B5EF4-FFF2-40B4-BE49-F238E27FC236}">
                  <a16:creationId xmlns:a16="http://schemas.microsoft.com/office/drawing/2014/main" id="{115E5BF7-F9BD-4841-BC13-285A9EA4027B}"/>
                </a:ext>
              </a:extLst>
            </p:cNvPr>
            <p:cNvSpPr/>
            <p:nvPr/>
          </p:nvSpPr>
          <p:spPr>
            <a:xfrm>
              <a:off x="1851782" y="2447968"/>
              <a:ext cx="180000" cy="1080000"/>
            </a:xfrm>
            <a:prstGeom prst="upDownArrow">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0" name="テキスト ボックス 29">
              <a:extLst>
                <a:ext uri="{FF2B5EF4-FFF2-40B4-BE49-F238E27FC236}">
                  <a16:creationId xmlns:a16="http://schemas.microsoft.com/office/drawing/2014/main" id="{9884D7F3-1EF6-4AB3-98EF-5CB682A98269}"/>
                </a:ext>
              </a:extLst>
            </p:cNvPr>
            <p:cNvSpPr txBox="1"/>
            <p:nvPr/>
          </p:nvSpPr>
          <p:spPr>
            <a:xfrm>
              <a:off x="1464180" y="2753781"/>
              <a:ext cx="1031051" cy="461665"/>
            </a:xfrm>
            <a:prstGeom prst="rect">
              <a:avLst/>
            </a:prstGeom>
            <a:solidFill>
              <a:sysClr val="window" lastClr="FFFFFF"/>
            </a:solidFill>
            <a:effectLst>
              <a:softEdge rad="63500"/>
            </a:effectLst>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協定締結</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・料金設定等</a:t>
              </a:r>
            </a:p>
          </p:txBody>
        </p:sp>
      </p:grpSp>
      <p:grpSp>
        <p:nvGrpSpPr>
          <p:cNvPr id="31" name="グループ化 30">
            <a:extLst>
              <a:ext uri="{FF2B5EF4-FFF2-40B4-BE49-F238E27FC236}">
                <a16:creationId xmlns:a16="http://schemas.microsoft.com/office/drawing/2014/main" id="{2E5F08AF-C977-48A5-A72B-74EB7F5A26FC}"/>
              </a:ext>
            </a:extLst>
          </p:cNvPr>
          <p:cNvGrpSpPr/>
          <p:nvPr/>
        </p:nvGrpSpPr>
        <p:grpSpPr>
          <a:xfrm>
            <a:off x="1933119" y="4805113"/>
            <a:ext cx="800219" cy="1080000"/>
            <a:chOff x="752325" y="2520555"/>
            <a:chExt cx="800219" cy="1080000"/>
          </a:xfrm>
        </p:grpSpPr>
        <p:sp>
          <p:nvSpPr>
            <p:cNvPr id="32" name="下矢印 38">
              <a:extLst>
                <a:ext uri="{FF2B5EF4-FFF2-40B4-BE49-F238E27FC236}">
                  <a16:creationId xmlns:a16="http://schemas.microsoft.com/office/drawing/2014/main" id="{59E824C4-9901-46D9-BA95-114A812EC45F}"/>
                </a:ext>
              </a:extLst>
            </p:cNvPr>
            <p:cNvSpPr/>
            <p:nvPr/>
          </p:nvSpPr>
          <p:spPr>
            <a:xfrm flipV="1">
              <a:off x="1065019" y="2520555"/>
              <a:ext cx="180000" cy="1080000"/>
            </a:xfrm>
            <a:prstGeom prst="downArrow">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3" name="テキスト ボックス 32">
              <a:extLst>
                <a:ext uri="{FF2B5EF4-FFF2-40B4-BE49-F238E27FC236}">
                  <a16:creationId xmlns:a16="http://schemas.microsoft.com/office/drawing/2014/main" id="{09957141-19ED-4208-A370-68BEFF6B6EC6}"/>
                </a:ext>
              </a:extLst>
            </p:cNvPr>
            <p:cNvSpPr txBox="1"/>
            <p:nvPr/>
          </p:nvSpPr>
          <p:spPr>
            <a:xfrm>
              <a:off x="752325" y="2925469"/>
              <a:ext cx="800219" cy="276999"/>
            </a:xfrm>
            <a:prstGeom prst="rect">
              <a:avLst/>
            </a:prstGeom>
            <a:solidFill>
              <a:sysClr val="window" lastClr="FFFFFF"/>
            </a:solidFill>
            <a:effectLst>
              <a:softEdge rad="63500"/>
            </a:effectLst>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事業報告</a:t>
              </a:r>
            </a:p>
          </p:txBody>
        </p:sp>
      </p:grpSp>
      <p:sp>
        <p:nvSpPr>
          <p:cNvPr id="34" name="object 57">
            <a:extLst>
              <a:ext uri="{FF2B5EF4-FFF2-40B4-BE49-F238E27FC236}">
                <a16:creationId xmlns:a16="http://schemas.microsoft.com/office/drawing/2014/main" id="{D2C7A275-B7FA-4AEF-866B-DDB501520700}"/>
              </a:ext>
            </a:extLst>
          </p:cNvPr>
          <p:cNvSpPr txBox="1"/>
          <p:nvPr/>
        </p:nvSpPr>
        <p:spPr>
          <a:xfrm>
            <a:off x="244797" y="5972319"/>
            <a:ext cx="860347" cy="314683"/>
          </a:xfrm>
          <a:prstGeom prst="rect">
            <a:avLst/>
          </a:prstGeom>
          <a:solidFill>
            <a:srgbClr val="5B9BD5">
              <a:lumMod val="40000"/>
              <a:lumOff val="60000"/>
            </a:srgbClr>
          </a:solidFill>
          <a:ln>
            <a:solidFill>
              <a:sysClr val="windowText" lastClr="000000"/>
            </a:solidFill>
          </a:ln>
        </p:spPr>
        <p:txBody>
          <a:bodyPr vert="horz" wrap="none" lIns="72000" tIns="72000" rIns="72000" bIns="72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15"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指定管理者</a:t>
            </a:r>
            <a:endParaRPr kumimoji="0" sz="1100" b="0" i="0" u="none" strike="noStrike" kern="0" cap="none" spc="0" normalizeH="0" baseline="0" noProof="0" dirty="0">
              <a:ln>
                <a:noFill/>
              </a:ln>
              <a:solidFill>
                <a:prstClr val="black"/>
              </a:solidFill>
              <a:effectLst/>
              <a:uLnTx/>
              <a:uFillTx/>
              <a:latin typeface="ＭＳ Ｐゴシック"/>
              <a:ea typeface="ＭＳ Ｐゴシック" charset="-128"/>
              <a:cs typeface="ＭＳ Ｐゴシック"/>
            </a:endParaRPr>
          </a:p>
        </p:txBody>
      </p:sp>
      <p:grpSp>
        <p:nvGrpSpPr>
          <p:cNvPr id="35" name="グループ化 34">
            <a:extLst>
              <a:ext uri="{FF2B5EF4-FFF2-40B4-BE49-F238E27FC236}">
                <a16:creationId xmlns:a16="http://schemas.microsoft.com/office/drawing/2014/main" id="{C1D9B09E-CA2B-46E1-807A-BDE83C3DDAB3}"/>
              </a:ext>
            </a:extLst>
          </p:cNvPr>
          <p:cNvGrpSpPr/>
          <p:nvPr/>
        </p:nvGrpSpPr>
        <p:grpSpPr>
          <a:xfrm>
            <a:off x="2865622" y="4805113"/>
            <a:ext cx="1104790" cy="1080000"/>
            <a:chOff x="462088" y="2503390"/>
            <a:chExt cx="1104790" cy="1080000"/>
          </a:xfrm>
        </p:grpSpPr>
        <p:sp>
          <p:nvSpPr>
            <p:cNvPr id="36" name="下矢印 35">
              <a:extLst>
                <a:ext uri="{FF2B5EF4-FFF2-40B4-BE49-F238E27FC236}">
                  <a16:creationId xmlns:a16="http://schemas.microsoft.com/office/drawing/2014/main" id="{537C5DAC-E166-4F96-A46E-26F486E20223}"/>
                </a:ext>
              </a:extLst>
            </p:cNvPr>
            <p:cNvSpPr/>
            <p:nvPr/>
          </p:nvSpPr>
          <p:spPr>
            <a:xfrm>
              <a:off x="915335" y="2503390"/>
              <a:ext cx="180000" cy="1080000"/>
            </a:xfrm>
            <a:prstGeom prst="downArrow">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7" name="テキスト ボックス 36">
              <a:extLst>
                <a:ext uri="{FF2B5EF4-FFF2-40B4-BE49-F238E27FC236}">
                  <a16:creationId xmlns:a16="http://schemas.microsoft.com/office/drawing/2014/main" id="{63F7DB0C-9359-4EAB-A9EE-17D985131BAC}"/>
                </a:ext>
              </a:extLst>
            </p:cNvPr>
            <p:cNvSpPr txBox="1"/>
            <p:nvPr/>
          </p:nvSpPr>
          <p:spPr>
            <a:xfrm>
              <a:off x="462088" y="2813064"/>
              <a:ext cx="1104790" cy="461665"/>
            </a:xfrm>
            <a:prstGeom prst="rect">
              <a:avLst/>
            </a:prstGeom>
            <a:solidFill>
              <a:sysClr val="window" lastClr="FFFFFF"/>
            </a:solidFill>
            <a:effectLst>
              <a:softEdge rad="63500"/>
            </a:effectLst>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必要な指示等</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・指定取消等</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sp>
        <p:nvSpPr>
          <p:cNvPr id="38" name="テキスト ボックス 37">
            <a:extLst>
              <a:ext uri="{FF2B5EF4-FFF2-40B4-BE49-F238E27FC236}">
                <a16:creationId xmlns:a16="http://schemas.microsoft.com/office/drawing/2014/main" id="{7191751D-7883-408D-8131-B0285F8F58A7}"/>
              </a:ext>
            </a:extLst>
          </p:cNvPr>
          <p:cNvSpPr txBox="1"/>
          <p:nvPr/>
        </p:nvSpPr>
        <p:spPr>
          <a:xfrm>
            <a:off x="321258" y="6482889"/>
            <a:ext cx="3507692" cy="276999"/>
          </a:xfrm>
          <a:prstGeom prst="rect">
            <a:avLst/>
          </a:prstGeom>
          <a:solidFill>
            <a:sysClr val="window" lastClr="FFFFFF"/>
          </a:solidFill>
          <a:ln w="6350">
            <a:solidFill>
              <a:sysClr val="windowText" lastClr="000000"/>
            </a:solidFill>
          </a:ln>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地方自治法・条例・協定等に基づき公の施設を管理</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39" name="グループ化 38">
            <a:extLst>
              <a:ext uri="{FF2B5EF4-FFF2-40B4-BE49-F238E27FC236}">
                <a16:creationId xmlns:a16="http://schemas.microsoft.com/office/drawing/2014/main" id="{9498D548-F8BE-49F6-B2A5-6BCEBF53652E}"/>
              </a:ext>
            </a:extLst>
          </p:cNvPr>
          <p:cNvGrpSpPr/>
          <p:nvPr/>
        </p:nvGrpSpPr>
        <p:grpSpPr>
          <a:xfrm>
            <a:off x="5644276" y="5729054"/>
            <a:ext cx="2109571" cy="1080000"/>
            <a:chOff x="4042611" y="4655616"/>
            <a:chExt cx="2109571" cy="1080000"/>
          </a:xfrm>
        </p:grpSpPr>
        <p:sp>
          <p:nvSpPr>
            <p:cNvPr id="40" name="object 49">
              <a:extLst>
                <a:ext uri="{FF2B5EF4-FFF2-40B4-BE49-F238E27FC236}">
                  <a16:creationId xmlns:a16="http://schemas.microsoft.com/office/drawing/2014/main" id="{51A370BC-F6AA-42D6-BFD4-836A4D58001F}"/>
                </a:ext>
              </a:extLst>
            </p:cNvPr>
            <p:cNvSpPr/>
            <p:nvPr/>
          </p:nvSpPr>
          <p:spPr>
            <a:xfrm>
              <a:off x="4042611" y="4655616"/>
              <a:ext cx="2109571" cy="1080000"/>
            </a:xfrm>
            <a:custGeom>
              <a:avLst/>
              <a:gdLst/>
              <a:ahLst/>
              <a:cxnLst/>
              <a:rect l="l" t="t" r="r" b="b"/>
              <a:pathLst>
                <a:path w="3698875" h="787400">
                  <a:moveTo>
                    <a:pt x="3698748" y="726185"/>
                  </a:moveTo>
                  <a:lnTo>
                    <a:pt x="3698748" y="61721"/>
                  </a:lnTo>
                  <a:lnTo>
                    <a:pt x="3693925" y="37611"/>
                  </a:lnTo>
                  <a:lnTo>
                    <a:pt x="3680745" y="18002"/>
                  </a:lnTo>
                  <a:lnTo>
                    <a:pt x="3661136" y="4822"/>
                  </a:lnTo>
                  <a:lnTo>
                    <a:pt x="3637026" y="0"/>
                  </a:lnTo>
                  <a:lnTo>
                    <a:pt x="60960" y="0"/>
                  </a:lnTo>
                  <a:lnTo>
                    <a:pt x="37290" y="4822"/>
                  </a:lnTo>
                  <a:lnTo>
                    <a:pt x="17907" y="18002"/>
                  </a:lnTo>
                  <a:lnTo>
                    <a:pt x="4810" y="37611"/>
                  </a:lnTo>
                  <a:lnTo>
                    <a:pt x="0" y="61722"/>
                  </a:lnTo>
                  <a:lnTo>
                    <a:pt x="0" y="726186"/>
                  </a:lnTo>
                  <a:lnTo>
                    <a:pt x="4810" y="749855"/>
                  </a:lnTo>
                  <a:lnTo>
                    <a:pt x="17907" y="769239"/>
                  </a:lnTo>
                  <a:lnTo>
                    <a:pt x="37290" y="782335"/>
                  </a:lnTo>
                  <a:lnTo>
                    <a:pt x="60960" y="787146"/>
                  </a:lnTo>
                  <a:lnTo>
                    <a:pt x="3637026" y="787146"/>
                  </a:lnTo>
                  <a:lnTo>
                    <a:pt x="3661136" y="782335"/>
                  </a:lnTo>
                  <a:lnTo>
                    <a:pt x="3680745" y="769239"/>
                  </a:lnTo>
                  <a:lnTo>
                    <a:pt x="3693925" y="749855"/>
                  </a:lnTo>
                  <a:lnTo>
                    <a:pt x="3698748" y="726185"/>
                  </a:lnTo>
                  <a:close/>
                </a:path>
              </a:pathLst>
            </a:custGeom>
            <a:solidFill>
              <a:srgbClr val="ED7D31">
                <a:lumMod val="20000"/>
                <a:lumOff val="80000"/>
              </a:srgbClr>
            </a:solidFill>
            <a:ln w="6350">
              <a:solidFill>
                <a:sysClr val="windowText" lastClr="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41" name="object 87">
              <a:extLst>
                <a:ext uri="{FF2B5EF4-FFF2-40B4-BE49-F238E27FC236}">
                  <a16:creationId xmlns:a16="http://schemas.microsoft.com/office/drawing/2014/main" id="{8D074461-7FD7-48E3-98EA-73ED2F510A2F}"/>
                </a:ext>
              </a:extLst>
            </p:cNvPr>
            <p:cNvSpPr/>
            <p:nvPr/>
          </p:nvSpPr>
          <p:spPr>
            <a:xfrm>
              <a:off x="5167466" y="5124226"/>
              <a:ext cx="897623" cy="510214"/>
            </a:xfrm>
            <a:prstGeom prst="rect">
              <a:avLst/>
            </a:prstGeom>
            <a:blipFill>
              <a:blip r:embed="rId4" cstate="print"/>
              <a:srcRect/>
              <a:stretch>
                <a:fillRect t="-49075"/>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42" name="object 57">
              <a:extLst>
                <a:ext uri="{FF2B5EF4-FFF2-40B4-BE49-F238E27FC236}">
                  <a16:creationId xmlns:a16="http://schemas.microsoft.com/office/drawing/2014/main" id="{A69A2E57-19F8-4DFA-BD6F-94D75D7E6992}"/>
                </a:ext>
              </a:extLst>
            </p:cNvPr>
            <p:cNvSpPr txBox="1"/>
            <p:nvPr/>
          </p:nvSpPr>
          <p:spPr>
            <a:xfrm>
              <a:off x="4189595" y="4775804"/>
              <a:ext cx="522112" cy="314683"/>
            </a:xfrm>
            <a:prstGeom prst="rect">
              <a:avLst/>
            </a:prstGeom>
            <a:solidFill>
              <a:srgbClr val="5B9BD5">
                <a:lumMod val="40000"/>
                <a:lumOff val="60000"/>
              </a:srgbClr>
            </a:solidFill>
            <a:ln>
              <a:solidFill>
                <a:sysClr val="windowText" lastClr="000000"/>
              </a:solidFill>
            </a:ln>
          </p:spPr>
          <p:txBody>
            <a:bodyPr vert="horz" wrap="none" lIns="72000" tIns="72000" rIns="72000" bIns="72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ＭＳ Ｐゴシック"/>
                  <a:ea typeface="ＭＳ Ｐゴシック" panose="020B0600070205080204" pitchFamily="50" charset="-128"/>
                  <a:cs typeface="ＭＳ Ｐゴシック"/>
                </a:rPr>
                <a:t>住　民</a:t>
              </a:r>
              <a:endParaRPr kumimoji="0" sz="1100" b="1" i="0" u="none" strike="noStrike" kern="0" cap="none" spc="0" normalizeH="0" baseline="0" noProof="0" dirty="0">
                <a:ln>
                  <a:noFill/>
                </a:ln>
                <a:solidFill>
                  <a:prstClr val="black"/>
                </a:solidFill>
                <a:effectLst/>
                <a:uLnTx/>
                <a:uFillTx/>
                <a:latin typeface="ＭＳ Ｐゴシック"/>
                <a:ea typeface="ＭＳ Ｐゴシック" charset="-128"/>
                <a:cs typeface="ＭＳ Ｐゴシック"/>
              </a:endParaRPr>
            </a:p>
          </p:txBody>
        </p:sp>
        <p:sp>
          <p:nvSpPr>
            <p:cNvPr id="43" name="テキスト ボックス 42">
              <a:extLst>
                <a:ext uri="{FF2B5EF4-FFF2-40B4-BE49-F238E27FC236}">
                  <a16:creationId xmlns:a16="http://schemas.microsoft.com/office/drawing/2014/main" id="{F81FD5CA-B09C-418B-8149-B60309D1E048}"/>
                </a:ext>
              </a:extLst>
            </p:cNvPr>
            <p:cNvSpPr txBox="1"/>
            <p:nvPr/>
          </p:nvSpPr>
          <p:spPr>
            <a:xfrm>
              <a:off x="4169510" y="5213595"/>
              <a:ext cx="954107" cy="461665"/>
            </a:xfrm>
            <a:prstGeom prst="rect">
              <a:avLst/>
            </a:prstGeom>
            <a:solidFill>
              <a:sysClr val="window" lastClr="FFFFFF"/>
            </a:solidFill>
            <a:ln w="6350">
              <a:solidFill>
                <a:sysClr val="windowText" lastClr="000000"/>
              </a:solidFill>
            </a:ln>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公の施設の</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利用</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grpSp>
        <p:nvGrpSpPr>
          <p:cNvPr id="44" name="グループ化 43">
            <a:extLst>
              <a:ext uri="{FF2B5EF4-FFF2-40B4-BE49-F238E27FC236}">
                <a16:creationId xmlns:a16="http://schemas.microsoft.com/office/drawing/2014/main" id="{BB0172D5-C88F-4554-959F-5E24A55E118B}"/>
              </a:ext>
            </a:extLst>
          </p:cNvPr>
          <p:cNvGrpSpPr/>
          <p:nvPr/>
        </p:nvGrpSpPr>
        <p:grpSpPr>
          <a:xfrm>
            <a:off x="4195108" y="5825006"/>
            <a:ext cx="1264657" cy="415198"/>
            <a:chOff x="4354144" y="3357713"/>
            <a:chExt cx="1264657" cy="415198"/>
          </a:xfrm>
        </p:grpSpPr>
        <p:sp>
          <p:nvSpPr>
            <p:cNvPr id="45" name="右矢印 29">
              <a:extLst>
                <a:ext uri="{FF2B5EF4-FFF2-40B4-BE49-F238E27FC236}">
                  <a16:creationId xmlns:a16="http://schemas.microsoft.com/office/drawing/2014/main" id="{FC92F000-317C-47B2-8007-EF2A151C9842}"/>
                </a:ext>
              </a:extLst>
            </p:cNvPr>
            <p:cNvSpPr/>
            <p:nvPr/>
          </p:nvSpPr>
          <p:spPr>
            <a:xfrm>
              <a:off x="4358801" y="3592911"/>
              <a:ext cx="1260000" cy="180000"/>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6" name="テキスト ボックス 45">
              <a:extLst>
                <a:ext uri="{FF2B5EF4-FFF2-40B4-BE49-F238E27FC236}">
                  <a16:creationId xmlns:a16="http://schemas.microsoft.com/office/drawing/2014/main" id="{20E137A6-61EF-4EF9-9AC7-910AFBC3BFF3}"/>
                </a:ext>
              </a:extLst>
            </p:cNvPr>
            <p:cNvSpPr txBox="1"/>
            <p:nvPr/>
          </p:nvSpPr>
          <p:spPr>
            <a:xfrm>
              <a:off x="4354144" y="3357713"/>
              <a:ext cx="1261884" cy="276999"/>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施設の使用許可</a:t>
              </a:r>
            </a:p>
          </p:txBody>
        </p:sp>
      </p:grpSp>
      <p:grpSp>
        <p:nvGrpSpPr>
          <p:cNvPr id="47" name="グループ化 46">
            <a:extLst>
              <a:ext uri="{FF2B5EF4-FFF2-40B4-BE49-F238E27FC236}">
                <a16:creationId xmlns:a16="http://schemas.microsoft.com/office/drawing/2014/main" id="{8DE0490F-268E-484F-839B-3357E7BAA602}"/>
              </a:ext>
            </a:extLst>
          </p:cNvPr>
          <p:cNvGrpSpPr/>
          <p:nvPr/>
        </p:nvGrpSpPr>
        <p:grpSpPr>
          <a:xfrm>
            <a:off x="4209120" y="6373550"/>
            <a:ext cx="1260000" cy="416670"/>
            <a:chOff x="4382914" y="3592911"/>
            <a:chExt cx="1260000" cy="416670"/>
          </a:xfrm>
        </p:grpSpPr>
        <p:sp>
          <p:nvSpPr>
            <p:cNvPr id="48" name="右矢印 27">
              <a:extLst>
                <a:ext uri="{FF2B5EF4-FFF2-40B4-BE49-F238E27FC236}">
                  <a16:creationId xmlns:a16="http://schemas.microsoft.com/office/drawing/2014/main" id="{81A2D4AF-F3F0-42D7-9789-682319E5FE05}"/>
                </a:ext>
              </a:extLst>
            </p:cNvPr>
            <p:cNvSpPr/>
            <p:nvPr/>
          </p:nvSpPr>
          <p:spPr>
            <a:xfrm flipH="1">
              <a:off x="4382914" y="3592911"/>
              <a:ext cx="1260000" cy="180000"/>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9" name="テキスト ボックス 48">
              <a:extLst>
                <a:ext uri="{FF2B5EF4-FFF2-40B4-BE49-F238E27FC236}">
                  <a16:creationId xmlns:a16="http://schemas.microsoft.com/office/drawing/2014/main" id="{659A4B68-0B38-4AA9-9637-424EA237B0EC}"/>
                </a:ext>
              </a:extLst>
            </p:cNvPr>
            <p:cNvSpPr txBox="1"/>
            <p:nvPr/>
          </p:nvSpPr>
          <p:spPr>
            <a:xfrm>
              <a:off x="4611873" y="3732582"/>
              <a:ext cx="800220" cy="276999"/>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利用料金</a:t>
              </a:r>
            </a:p>
          </p:txBody>
        </p:sp>
      </p:grpSp>
      <p:sp>
        <p:nvSpPr>
          <p:cNvPr id="50" name="object 39">
            <a:extLst>
              <a:ext uri="{FF2B5EF4-FFF2-40B4-BE49-F238E27FC236}">
                <a16:creationId xmlns:a16="http://schemas.microsoft.com/office/drawing/2014/main" id="{FDD9310E-D01C-4B99-87D1-A94BC69F74DF}"/>
              </a:ext>
            </a:extLst>
          </p:cNvPr>
          <p:cNvSpPr/>
          <p:nvPr/>
        </p:nvSpPr>
        <p:spPr>
          <a:xfrm>
            <a:off x="47699" y="3042420"/>
            <a:ext cx="2445395" cy="360850"/>
          </a:xfrm>
          <a:prstGeom prst="rect">
            <a:avLst/>
          </a:prstGeom>
          <a:noFill/>
          <a:ln w="6350" cap="flat" cmpd="sng" algn="ctr">
            <a:noFill/>
            <a:prstDash val="solid"/>
            <a:miter lim="800000"/>
          </a:ln>
          <a:effectLst/>
        </p:spPr>
        <p:txBody>
          <a:bodyPr wrap="none" lIns="72000" tIns="72000" rIns="72000" bIns="72000" rtlCol="0" anchor="ctr">
            <a:spAutoFit/>
          </a:bodyPr>
          <a:lstStyle/>
          <a:p>
            <a:pPr marL="12700" marR="5080" lvl="0" indent="0" algn="ctr"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a:rPr>
              <a:t>【</a:t>
            </a:r>
            <a:r>
              <a:rPr kumimoji="0" lang="ja-JP" altLang="en-US" sz="1400" b="0" i="0" u="none" strike="noStrike" kern="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a:rPr>
              <a:t>指定管理者制度のイメージ</a:t>
            </a:r>
            <a:r>
              <a:rPr kumimoji="0" lang="en-US" altLang="ja-JP" sz="1400" b="0" i="0" u="none" strike="noStrike" kern="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a:rPr>
              <a:t>】</a:t>
            </a:r>
          </a:p>
        </p:txBody>
      </p:sp>
      <p:sp>
        <p:nvSpPr>
          <p:cNvPr id="51" name="object 39">
            <a:extLst>
              <a:ext uri="{FF2B5EF4-FFF2-40B4-BE49-F238E27FC236}">
                <a16:creationId xmlns:a16="http://schemas.microsoft.com/office/drawing/2014/main" id="{9BE9BAE3-FDBE-47A8-A608-F57AB9220732}"/>
              </a:ext>
            </a:extLst>
          </p:cNvPr>
          <p:cNvSpPr/>
          <p:nvPr/>
        </p:nvSpPr>
        <p:spPr>
          <a:xfrm>
            <a:off x="148266" y="1746206"/>
            <a:ext cx="4433760" cy="1114902"/>
          </a:xfrm>
          <a:prstGeom prst="rect">
            <a:avLst/>
          </a:prstGeom>
          <a:solidFill>
            <a:srgbClr val="ED7D31">
              <a:lumMod val="20000"/>
              <a:lumOff val="80000"/>
            </a:srgbClr>
          </a:solidFill>
          <a:ln w="6350" cap="flat" cmpd="sng" algn="ctr">
            <a:solidFill>
              <a:sysClr val="windowText" lastClr="000000"/>
            </a:solidFill>
            <a:prstDash val="solid"/>
            <a:miter lim="800000"/>
          </a:ln>
          <a:effectLst/>
        </p:spPr>
        <p:txBody>
          <a:bodyPr wrap="none" lIns="72000" tIns="72000" rIns="72000" bIns="72000" rtlCol="0" anchor="ctr">
            <a:spAutoFit/>
          </a:bodyPr>
          <a:lstStyle/>
          <a:p>
            <a:pPr marL="12700" marR="5080" lvl="0" indent="0" algn="l" defTabSz="914400" rtl="0" eaLnBrk="1" fontAlgn="auto" latinLnBrk="0" hangingPunct="1">
              <a:lnSpc>
                <a:spcPct val="100000"/>
              </a:lnSpc>
              <a:spcBef>
                <a:spcPts val="0"/>
              </a:spcBef>
              <a:spcAft>
                <a:spcPts val="600"/>
              </a:spcAft>
              <a:buClrTx/>
              <a:buSzTx/>
              <a:buFontTx/>
              <a:buNone/>
              <a:tabLst/>
              <a:defRPr/>
            </a:pPr>
            <a:r>
              <a:rPr kumimoji="0" lang="ja-JP" altLang="en-US" sz="1600" b="1" i="0" u="none" strike="noStrike" kern="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a:rPr>
              <a:t>☆　指定管理者制度のポイント</a:t>
            </a:r>
            <a:endParaRPr kumimoji="0" lang="en-US" altLang="ja-JP" sz="1600" b="1" i="0" u="none" strike="noStrike" kern="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a:endParaRPr>
          </a:p>
          <a:p>
            <a:pPr marL="216000" marR="5080" lvl="0" indent="-21600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　民間事業者も含む「法人その他の団体」を指定</a:t>
            </a:r>
            <a:endParaRPr kumimoji="0" lang="en-US" altLang="ja-JP"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16000" marR="5080" lvl="0" indent="-216000" algn="l"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指定管理者による施設使用許可処分も可能</a:t>
            </a:r>
            <a:endParaRPr kumimoji="0" lang="en-US" altLang="ja-JP"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16000" marR="5080" lvl="0" indent="-216000" algn="l"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地方公共団体の広い運用裁量</a:t>
            </a:r>
            <a:r>
              <a:rPr kumimoji="0" lang="ja-JP" altLang="en-US" sz="105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（複数施設の一括指定など）</a:t>
            </a:r>
          </a:p>
        </p:txBody>
      </p:sp>
      <p:pic>
        <p:nvPicPr>
          <p:cNvPr id="52" name="図 51">
            <a:extLst>
              <a:ext uri="{FF2B5EF4-FFF2-40B4-BE49-F238E27FC236}">
                <a16:creationId xmlns:a16="http://schemas.microsoft.com/office/drawing/2014/main" id="{39D3D2AE-294D-42E9-B8CF-8AA3CE66D0D0}"/>
              </a:ext>
            </a:extLst>
          </p:cNvPr>
          <p:cNvPicPr>
            <a:picLocks noChangeAspect="1"/>
          </p:cNvPicPr>
          <p:nvPr/>
        </p:nvPicPr>
        <p:blipFill>
          <a:blip r:embed="rId5"/>
          <a:stretch>
            <a:fillRect/>
          </a:stretch>
        </p:blipFill>
        <p:spPr>
          <a:xfrm>
            <a:off x="358049" y="4188152"/>
            <a:ext cx="1018287" cy="540000"/>
          </a:xfrm>
          <a:prstGeom prst="rect">
            <a:avLst/>
          </a:prstGeom>
        </p:spPr>
      </p:pic>
      <p:sp>
        <p:nvSpPr>
          <p:cNvPr id="53" name="正方形/長方形 52">
            <a:extLst>
              <a:ext uri="{FF2B5EF4-FFF2-40B4-BE49-F238E27FC236}">
                <a16:creationId xmlns:a16="http://schemas.microsoft.com/office/drawing/2014/main" id="{01AA8A9A-AA3A-4D14-B8C1-EE7F1B174A26}"/>
              </a:ext>
            </a:extLst>
          </p:cNvPr>
          <p:cNvSpPr/>
          <p:nvPr/>
        </p:nvSpPr>
        <p:spPr>
          <a:xfrm>
            <a:off x="7844219" y="5330752"/>
            <a:ext cx="2066591" cy="430887"/>
          </a:xfrm>
          <a:prstGeom prst="rect">
            <a:avLst/>
          </a:prstGeom>
        </p:spPr>
        <p:txBody>
          <a:bodyPr wrap="non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参考：</a:t>
            </a:r>
            <a:r>
              <a:rPr kumimoji="1" lang="ja-JP" altLang="ja-JP"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指定管理者制度</a:t>
            </a:r>
            <a:endParaRPr kumimoji="1" lang="en-US" altLang="ja-JP"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ja-JP" altLang="ja-JP"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導入施設数</a:t>
            </a:r>
            <a:r>
              <a:rPr kumimoji="1" lang="ja-JP" altLang="en-US"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1" lang="en-US" altLang="ja-JP"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R</a:t>
            </a:r>
            <a:r>
              <a:rPr kumimoji="1" lang="ja-JP" altLang="en-US"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３</a:t>
            </a:r>
            <a:r>
              <a:rPr kumimoji="1" lang="en-US" altLang="ja-JP"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1" lang="ja-JP" altLang="en-US"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４</a:t>
            </a:r>
            <a:r>
              <a:rPr kumimoji="1" lang="en-US" altLang="ja-JP"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1" lang="ja-JP" altLang="en-US"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１）</a:t>
            </a:r>
            <a:endPar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4" name="大かっこ 53">
            <a:extLst>
              <a:ext uri="{FF2B5EF4-FFF2-40B4-BE49-F238E27FC236}">
                <a16:creationId xmlns:a16="http://schemas.microsoft.com/office/drawing/2014/main" id="{2E269D85-262C-477F-990E-980A8363F3AC}"/>
              </a:ext>
            </a:extLst>
          </p:cNvPr>
          <p:cNvSpPr/>
          <p:nvPr/>
        </p:nvSpPr>
        <p:spPr>
          <a:xfrm>
            <a:off x="2864079" y="5077744"/>
            <a:ext cx="1080000" cy="540000"/>
          </a:xfrm>
          <a:prstGeom prst="bracketPair">
            <a:avLst/>
          </a:prstGeom>
          <a:no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55" name="表 54">
            <a:extLst>
              <a:ext uri="{FF2B5EF4-FFF2-40B4-BE49-F238E27FC236}">
                <a16:creationId xmlns:a16="http://schemas.microsoft.com/office/drawing/2014/main" id="{758AF21D-FD65-43CB-894C-C08E0DC0E8A5}"/>
              </a:ext>
            </a:extLst>
          </p:cNvPr>
          <p:cNvGraphicFramePr>
            <a:graphicFrameLocks noGrp="1"/>
          </p:cNvGraphicFramePr>
          <p:nvPr>
            <p:extLst/>
          </p:nvPr>
        </p:nvGraphicFramePr>
        <p:xfrm>
          <a:off x="8083112" y="5849186"/>
          <a:ext cx="1620000" cy="864000"/>
        </p:xfrm>
        <a:graphic>
          <a:graphicData uri="http://schemas.openxmlformats.org/drawingml/2006/table">
            <a:tbl>
              <a:tblPr firstRow="1" firstCol="1" bandRow="1"/>
              <a:tblGrid>
                <a:gridCol w="90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tblGrid>
              <a:tr h="216000">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spcAft>
                          <a:spcPts val="0"/>
                        </a:spcAft>
                      </a:pPr>
                      <a:r>
                        <a:rPr lang="ja-JP" sz="1200" b="0" kern="100" dirty="0">
                          <a:solidFill>
                            <a:schemeClr val="tx1"/>
                          </a:solidFill>
                          <a:effectLst/>
                          <a:latin typeface="+mn-ea"/>
                          <a:ea typeface="+mn-ea"/>
                        </a:rPr>
                        <a:t>都道府県</a:t>
                      </a:r>
                      <a:endParaRPr lang="ja-JP" sz="1200" b="0" kern="100" dirty="0">
                        <a:solidFill>
                          <a:schemeClr val="tx1"/>
                        </a:solidFill>
                        <a:effectLst/>
                        <a:latin typeface="+mn-ea"/>
                        <a:ea typeface="+mn-ea"/>
                        <a:cs typeface="Times New Roman" panose="02020603050405020304" pitchFamily="18" charset="0"/>
                      </a:endParaRPr>
                    </a:p>
                  </a:txBody>
                  <a:tcPr marL="68580" marR="68580" marT="0"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r">
                        <a:spcAft>
                          <a:spcPts val="0"/>
                        </a:spcAft>
                      </a:pPr>
                      <a:r>
                        <a:rPr lang="en-US" altLang="ja-JP" sz="1200" b="0" kern="100" dirty="0">
                          <a:solidFill>
                            <a:schemeClr val="tx1"/>
                          </a:solidFill>
                          <a:effectLst/>
                          <a:latin typeface="+mj-ea"/>
                          <a:ea typeface="+mj-ea"/>
                          <a:cs typeface="Times New Roman" panose="02020603050405020304" pitchFamily="18" charset="0"/>
                        </a:rPr>
                        <a:t>6,721</a:t>
                      </a:r>
                      <a:endParaRPr lang="ja-JP" sz="1200" b="0" kern="100" dirty="0">
                        <a:solidFill>
                          <a:schemeClr val="tx1"/>
                        </a:solidFill>
                        <a:effectLst/>
                        <a:latin typeface="+mj-ea"/>
                        <a:ea typeface="+mj-ea"/>
                        <a:cs typeface="Times New Roman" panose="02020603050405020304" pitchFamily="18" charset="0"/>
                      </a:endParaRPr>
                    </a:p>
                  </a:txBody>
                  <a:tcPr marL="68580" marR="68580" marT="0"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6000">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spcAft>
                          <a:spcPts val="0"/>
                        </a:spcAft>
                      </a:pPr>
                      <a:r>
                        <a:rPr lang="ja-JP" sz="1200" b="0" kern="100" dirty="0">
                          <a:solidFill>
                            <a:schemeClr val="tx1"/>
                          </a:solidFill>
                          <a:effectLst/>
                          <a:latin typeface="+mn-ea"/>
                          <a:ea typeface="+mn-ea"/>
                        </a:rPr>
                        <a:t>指定都市</a:t>
                      </a:r>
                      <a:endParaRPr lang="ja-JP" sz="1200" b="0" kern="100" dirty="0">
                        <a:solidFill>
                          <a:schemeClr val="tx1"/>
                        </a:solidFill>
                        <a:effectLst/>
                        <a:latin typeface="+mn-ea"/>
                        <a:ea typeface="+mn-ea"/>
                        <a:cs typeface="Times New Roman" panose="02020603050405020304" pitchFamily="18" charset="0"/>
                      </a:endParaRPr>
                    </a:p>
                  </a:txBody>
                  <a:tcPr marL="68580" marR="68580" marT="0"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spcAft>
                          <a:spcPts val="0"/>
                        </a:spcAft>
                      </a:pPr>
                      <a:r>
                        <a:rPr lang="en-US" altLang="ja-JP" sz="1200" b="0" kern="100" dirty="0">
                          <a:solidFill>
                            <a:schemeClr val="tx1"/>
                          </a:solidFill>
                          <a:effectLst/>
                          <a:latin typeface="+mj-ea"/>
                          <a:ea typeface="+mj-ea"/>
                          <a:cs typeface="Times New Roman" panose="02020603050405020304" pitchFamily="18" charset="0"/>
                        </a:rPr>
                        <a:t>8,063</a:t>
                      </a:r>
                      <a:endParaRPr lang="ja-JP" sz="1200" b="0" kern="100" dirty="0">
                        <a:solidFill>
                          <a:schemeClr val="tx1"/>
                        </a:solidFill>
                        <a:effectLst/>
                        <a:latin typeface="+mj-ea"/>
                        <a:ea typeface="+mj-ea"/>
                        <a:cs typeface="Times New Roman" panose="02020603050405020304" pitchFamily="18" charset="0"/>
                      </a:endParaRPr>
                    </a:p>
                  </a:txBody>
                  <a:tcPr marL="68580" marR="68580" marT="0"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6000">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spcAft>
                          <a:spcPts val="0"/>
                        </a:spcAft>
                      </a:pPr>
                      <a:r>
                        <a:rPr lang="ja-JP" sz="1200" b="0" kern="100" dirty="0">
                          <a:solidFill>
                            <a:schemeClr val="tx1"/>
                          </a:solidFill>
                          <a:effectLst/>
                          <a:latin typeface="+mn-ea"/>
                          <a:ea typeface="+mn-ea"/>
                        </a:rPr>
                        <a:t>市区町村</a:t>
                      </a:r>
                      <a:endParaRPr lang="ja-JP" sz="1200" b="0" kern="100" dirty="0">
                        <a:solidFill>
                          <a:schemeClr val="tx1"/>
                        </a:solidFill>
                        <a:effectLst/>
                        <a:latin typeface="+mn-ea"/>
                        <a:ea typeface="+mn-ea"/>
                        <a:cs typeface="Times New Roman" panose="02020603050405020304" pitchFamily="18" charset="0"/>
                      </a:endParaRPr>
                    </a:p>
                  </a:txBody>
                  <a:tcPr marL="68580" marR="68580" marT="0"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spcAft>
                          <a:spcPts val="0"/>
                        </a:spcAft>
                      </a:pPr>
                      <a:r>
                        <a:rPr lang="en-US" altLang="ja-JP" sz="1200" b="0" kern="100" dirty="0">
                          <a:solidFill>
                            <a:schemeClr val="tx1"/>
                          </a:solidFill>
                          <a:effectLst/>
                          <a:latin typeface="+mn-ea"/>
                          <a:ea typeface="+mn-ea"/>
                          <a:cs typeface="Times New Roman" panose="02020603050405020304" pitchFamily="18" charset="0"/>
                        </a:rPr>
                        <a:t>62,753</a:t>
                      </a:r>
                      <a:endParaRPr lang="ja-JP" sz="1200" b="0" kern="100" dirty="0">
                        <a:solidFill>
                          <a:schemeClr val="tx1"/>
                        </a:solidFill>
                        <a:effectLst/>
                        <a:latin typeface="+mn-ea"/>
                        <a:ea typeface="+mn-ea"/>
                        <a:cs typeface="Times New Roman" panose="02020603050405020304" pitchFamily="18" charset="0"/>
                      </a:endParaRPr>
                    </a:p>
                  </a:txBody>
                  <a:tcPr marL="68580" marR="68580" marT="0"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6000">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spcAft>
                          <a:spcPts val="0"/>
                        </a:spcAft>
                      </a:pPr>
                      <a:r>
                        <a:rPr lang="ja-JP" sz="1200" b="0" kern="100" dirty="0">
                          <a:solidFill>
                            <a:schemeClr val="tx1"/>
                          </a:solidFill>
                          <a:effectLst/>
                          <a:latin typeface="+mn-ea"/>
                          <a:ea typeface="+mn-ea"/>
                        </a:rPr>
                        <a:t>合</a:t>
                      </a:r>
                      <a:r>
                        <a:rPr lang="ja-JP" altLang="en-US" sz="1200" b="0" kern="100" dirty="0">
                          <a:solidFill>
                            <a:schemeClr val="tx1"/>
                          </a:solidFill>
                          <a:effectLst/>
                          <a:latin typeface="+mn-ea"/>
                          <a:ea typeface="+mn-ea"/>
                        </a:rPr>
                        <a:t>　</a:t>
                      </a:r>
                      <a:r>
                        <a:rPr lang="ja-JP" sz="1200" b="0" kern="100" dirty="0">
                          <a:solidFill>
                            <a:schemeClr val="tx1"/>
                          </a:solidFill>
                          <a:effectLst/>
                          <a:latin typeface="+mn-ea"/>
                          <a:ea typeface="+mn-ea"/>
                        </a:rPr>
                        <a:t>計</a:t>
                      </a:r>
                      <a:endParaRPr lang="ja-JP" sz="1200" b="0" kern="100" dirty="0">
                        <a:solidFill>
                          <a:schemeClr val="tx1"/>
                        </a:solidFill>
                        <a:effectLst/>
                        <a:latin typeface="+mn-ea"/>
                        <a:ea typeface="+mn-ea"/>
                        <a:cs typeface="Times New Roman" panose="02020603050405020304" pitchFamily="18" charset="0"/>
                      </a:endParaRPr>
                    </a:p>
                  </a:txBody>
                  <a:tcPr marL="68580" marR="68580" marT="0"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spcAft>
                          <a:spcPts val="0"/>
                        </a:spcAft>
                      </a:pPr>
                      <a:r>
                        <a:rPr lang="en-US" altLang="ja-JP" sz="1200" b="0" kern="100" dirty="0">
                          <a:solidFill>
                            <a:schemeClr val="tx1"/>
                          </a:solidFill>
                          <a:effectLst/>
                          <a:latin typeface="+mn-ea"/>
                          <a:ea typeface="+mn-ea"/>
                          <a:cs typeface="Times New Roman" panose="02020603050405020304" pitchFamily="18" charset="0"/>
                        </a:rPr>
                        <a:t>77,537</a:t>
                      </a:r>
                      <a:endParaRPr lang="ja-JP" sz="1200" b="0" kern="100" dirty="0">
                        <a:solidFill>
                          <a:schemeClr val="tx1"/>
                        </a:solidFill>
                        <a:effectLst/>
                        <a:latin typeface="+mn-ea"/>
                        <a:ea typeface="+mn-ea"/>
                        <a:cs typeface="Times New Roman" panose="02020603050405020304" pitchFamily="18" charset="0"/>
                      </a:endParaRPr>
                    </a:p>
                  </a:txBody>
                  <a:tcPr marL="68580" marR="68580" marT="0"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56" name="スライド番号プレースホルダー 2">
            <a:extLst>
              <a:ext uri="{FF2B5EF4-FFF2-40B4-BE49-F238E27FC236}">
                <a16:creationId xmlns:a16="http://schemas.microsoft.com/office/drawing/2014/main" id="{11D3EFBE-3846-400F-B7E0-C163A634228D}"/>
              </a:ext>
            </a:extLst>
          </p:cNvPr>
          <p:cNvSpPr>
            <a:spLocks noGrp="1"/>
          </p:cNvSpPr>
          <p:nvPr>
            <p:ph type="sldNum" sz="quarter" idx="12"/>
          </p:nvPr>
        </p:nvSpPr>
        <p:spPr>
          <a:xfrm>
            <a:off x="7682160" y="6592267"/>
            <a:ext cx="2311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4252408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900712" y="2132862"/>
            <a:ext cx="8112901" cy="1944216"/>
          </a:xfrm>
          <a:prstGeom prst="rect">
            <a:avLst/>
          </a:prstGeom>
          <a:noFill/>
          <a:ln w="34925" cmpd="dbl">
            <a:solidFill>
              <a:schemeClr val="tx1"/>
            </a:solidFill>
          </a:ln>
        </p:spPr>
        <p:txBody>
          <a:bodyPr wrap="square" rtlCol="0" anchor="ctr" anchorCtr="0">
            <a:noAutofit/>
          </a:bodyPr>
          <a:lstStyle/>
          <a:p>
            <a:r>
              <a:rPr lang="ja-JP" altLang="en-US" u="sng" dirty="0"/>
              <a:t>目的</a:t>
            </a:r>
            <a:r>
              <a:rPr lang="ja-JP" altLang="en-US" dirty="0"/>
              <a:t>　公の施設の管理主体を民間事業者、ＮＰＯ法人等に広く開放し、</a:t>
            </a:r>
            <a:endParaRPr lang="en-US" altLang="ja-JP" dirty="0"/>
          </a:p>
          <a:p>
            <a:r>
              <a:rPr lang="ja-JP" altLang="en-US" dirty="0"/>
              <a:t>　　　　出資法人とイコールフッティングで参入することができるようにする。</a:t>
            </a:r>
          </a:p>
          <a:p>
            <a:r>
              <a:rPr lang="ja-JP" altLang="en-US" dirty="0"/>
              <a:t>　　　　具体的には、</a:t>
            </a:r>
            <a:endParaRPr lang="en-US" altLang="ja-JP" dirty="0"/>
          </a:p>
          <a:p>
            <a:r>
              <a:rPr lang="ja-JP" altLang="en-US" dirty="0"/>
              <a:t>　　　　　　　　（１）民間事業者の活力を活用した住民サービスの向上</a:t>
            </a:r>
          </a:p>
          <a:p>
            <a:r>
              <a:rPr lang="ja-JP" altLang="en-US" dirty="0"/>
              <a:t>　　　　　　　　（２）施設管理における費用対効果の向上</a:t>
            </a:r>
          </a:p>
          <a:p>
            <a:r>
              <a:rPr lang="ja-JP" altLang="en-US" dirty="0"/>
              <a:t>　　　　　　　　（３）管理主体の選定手続きの透明化</a:t>
            </a:r>
          </a:p>
        </p:txBody>
      </p:sp>
      <p:graphicFrame>
        <p:nvGraphicFramePr>
          <p:cNvPr id="8" name="表 7"/>
          <p:cNvGraphicFramePr>
            <a:graphicFrameLocks noGrp="1"/>
          </p:cNvGraphicFramePr>
          <p:nvPr>
            <p:extLst>
              <p:ext uri="{D42A27DB-BD31-4B8C-83A1-F6EECF244321}">
                <p14:modId xmlns:p14="http://schemas.microsoft.com/office/powerpoint/2010/main" val="140184222"/>
              </p:ext>
            </p:extLst>
          </p:nvPr>
        </p:nvGraphicFramePr>
        <p:xfrm>
          <a:off x="1095717" y="4221088"/>
          <a:ext cx="7722858" cy="2315678"/>
        </p:xfrm>
        <a:graphic>
          <a:graphicData uri="http://schemas.openxmlformats.org/drawingml/2006/table">
            <a:tbl>
              <a:tblPr firstRow="1" bandRow="1">
                <a:tableStyleId>{5940675A-B579-460E-94D1-54222C63F5DA}</a:tableStyleId>
              </a:tblPr>
              <a:tblGrid>
                <a:gridCol w="1964924">
                  <a:extLst>
                    <a:ext uri="{9D8B030D-6E8A-4147-A177-3AD203B41FA5}">
                      <a16:colId xmlns:a16="http://schemas.microsoft.com/office/drawing/2014/main" val="20000"/>
                    </a:ext>
                  </a:extLst>
                </a:gridCol>
                <a:gridCol w="2861862">
                  <a:extLst>
                    <a:ext uri="{9D8B030D-6E8A-4147-A177-3AD203B41FA5}">
                      <a16:colId xmlns:a16="http://schemas.microsoft.com/office/drawing/2014/main" val="20001"/>
                    </a:ext>
                  </a:extLst>
                </a:gridCol>
                <a:gridCol w="2896072">
                  <a:extLst>
                    <a:ext uri="{9D8B030D-6E8A-4147-A177-3AD203B41FA5}">
                      <a16:colId xmlns:a16="http://schemas.microsoft.com/office/drawing/2014/main" val="20002"/>
                    </a:ext>
                  </a:extLst>
                </a:gridCol>
              </a:tblGrid>
              <a:tr h="514856">
                <a:tc>
                  <a:txBody>
                    <a:bodyPr/>
                    <a:lstStyle/>
                    <a:p>
                      <a:endParaRPr kumimoji="1" lang="ja-JP" altLang="en-US" sz="1800" dirty="0"/>
                    </a:p>
                  </a:txBody>
                  <a:tcPr marL="99060" marR="99060" anchor="ctr" anchorCtr="1"/>
                </a:tc>
                <a:tc>
                  <a:txBody>
                    <a:bodyPr/>
                    <a:lstStyle/>
                    <a:p>
                      <a:r>
                        <a:rPr kumimoji="1" lang="ja-JP" altLang="en-US" sz="1800" dirty="0"/>
                        <a:t>管理委託制度</a:t>
                      </a:r>
                    </a:p>
                  </a:txBody>
                  <a:tcPr marL="99060" marR="99060" anchor="ctr" anchorCtr="1"/>
                </a:tc>
                <a:tc>
                  <a:txBody>
                    <a:bodyPr/>
                    <a:lstStyle/>
                    <a:p>
                      <a:r>
                        <a:rPr kumimoji="1" lang="ja-JP" altLang="en-US" sz="1800" dirty="0"/>
                        <a:t>指定管理者制度</a:t>
                      </a:r>
                    </a:p>
                  </a:txBody>
                  <a:tcPr marL="99060" marR="99060" anchor="ctr" anchorCtr="1"/>
                </a:tc>
                <a:extLst>
                  <a:ext uri="{0D108BD9-81ED-4DB2-BD59-A6C34878D82A}">
                    <a16:rowId xmlns:a16="http://schemas.microsoft.com/office/drawing/2014/main" val="10000"/>
                  </a:ext>
                </a:extLst>
              </a:tr>
              <a:tr h="642983">
                <a:tc>
                  <a:txBody>
                    <a:bodyPr/>
                    <a:lstStyle/>
                    <a:p>
                      <a:r>
                        <a:rPr kumimoji="1" lang="ja-JP" altLang="en-US" sz="1800" dirty="0"/>
                        <a:t>管理運営主体</a:t>
                      </a:r>
                    </a:p>
                  </a:txBody>
                  <a:tcPr marL="99060" marR="99060" anchor="ctr" anchorCtr="1"/>
                </a:tc>
                <a:tc>
                  <a:txBody>
                    <a:bodyPr/>
                    <a:lstStyle/>
                    <a:p>
                      <a:r>
                        <a:rPr kumimoji="1" lang="ja-JP" altLang="en-US" sz="1800" dirty="0"/>
                        <a:t>公共団体、公共的団体、出資法人に限定</a:t>
                      </a:r>
                    </a:p>
                  </a:txBody>
                  <a:tcPr marL="99060" marR="99060"/>
                </a:tc>
                <a:tc>
                  <a:txBody>
                    <a:bodyPr/>
                    <a:lstStyle/>
                    <a:p>
                      <a:r>
                        <a:rPr kumimoji="1" lang="ja-JP" altLang="en-US" sz="1800" dirty="0"/>
                        <a:t>法人その他の団体であれば、特段の制限なし</a:t>
                      </a:r>
                    </a:p>
                  </a:txBody>
                  <a:tcPr marL="99060" marR="99060"/>
                </a:tc>
                <a:extLst>
                  <a:ext uri="{0D108BD9-81ED-4DB2-BD59-A6C34878D82A}">
                    <a16:rowId xmlns:a16="http://schemas.microsoft.com/office/drawing/2014/main" val="10001"/>
                  </a:ext>
                </a:extLst>
              </a:tr>
              <a:tr h="642983">
                <a:tc>
                  <a:txBody>
                    <a:bodyPr/>
                    <a:lstStyle/>
                    <a:p>
                      <a:r>
                        <a:rPr kumimoji="1" lang="ja-JP" altLang="en-US" sz="1800" dirty="0"/>
                        <a:t>使用許可</a:t>
                      </a:r>
                    </a:p>
                  </a:txBody>
                  <a:tcPr marL="99060" marR="99060" anchor="ctr" anchorCtr="1"/>
                </a:tc>
                <a:tc>
                  <a:txBody>
                    <a:bodyPr/>
                    <a:lstStyle/>
                    <a:p>
                      <a:r>
                        <a:rPr kumimoji="1" lang="ja-JP" altLang="en-US" sz="1800" dirty="0"/>
                        <a:t>委託できない</a:t>
                      </a:r>
                      <a:endParaRPr kumimoji="1" lang="en-US" altLang="ja-JP" sz="1800" dirty="0"/>
                    </a:p>
                    <a:p>
                      <a:r>
                        <a:rPr kumimoji="1" lang="ja-JP" altLang="en-US" sz="1800" dirty="0"/>
                        <a:t>（自治体だけが行える）</a:t>
                      </a:r>
                    </a:p>
                  </a:txBody>
                  <a:tcPr marL="99060" marR="99060"/>
                </a:tc>
                <a:tc>
                  <a:txBody>
                    <a:bodyPr/>
                    <a:lstStyle/>
                    <a:p>
                      <a:r>
                        <a:rPr kumimoji="1" lang="ja-JP" altLang="en-US" sz="1800" dirty="0"/>
                        <a:t>指定管理者ができる</a:t>
                      </a:r>
                    </a:p>
                  </a:txBody>
                  <a:tcPr marL="99060" marR="99060"/>
                </a:tc>
                <a:extLst>
                  <a:ext uri="{0D108BD9-81ED-4DB2-BD59-A6C34878D82A}">
                    <a16:rowId xmlns:a16="http://schemas.microsoft.com/office/drawing/2014/main" val="10002"/>
                  </a:ext>
                </a:extLst>
              </a:tr>
              <a:tr h="514856">
                <a:tc>
                  <a:txBody>
                    <a:bodyPr/>
                    <a:lstStyle/>
                    <a:p>
                      <a:r>
                        <a:rPr kumimoji="1" lang="ja-JP" altLang="en-US" sz="1800" dirty="0"/>
                        <a:t>管理期間</a:t>
                      </a:r>
                    </a:p>
                  </a:txBody>
                  <a:tcPr marL="99060" marR="99060" anchor="ctr" anchorCtr="1"/>
                </a:tc>
                <a:tc>
                  <a:txBody>
                    <a:bodyPr/>
                    <a:lstStyle/>
                    <a:p>
                      <a:r>
                        <a:rPr kumimoji="1" lang="ja-JP" altLang="en-US" sz="1800" dirty="0"/>
                        <a:t>定めはない</a:t>
                      </a:r>
                    </a:p>
                  </a:txBody>
                  <a:tcPr marL="99060" marR="99060"/>
                </a:tc>
                <a:tc>
                  <a:txBody>
                    <a:bodyPr/>
                    <a:lstStyle/>
                    <a:p>
                      <a:r>
                        <a:rPr kumimoji="1" lang="ja-JP" altLang="en-US" sz="1800" dirty="0"/>
                        <a:t>期間を定めて指定する</a:t>
                      </a:r>
                    </a:p>
                  </a:txBody>
                  <a:tcPr marL="99060" marR="99060"/>
                </a:tc>
                <a:extLst>
                  <a:ext uri="{0D108BD9-81ED-4DB2-BD59-A6C34878D82A}">
                    <a16:rowId xmlns:a16="http://schemas.microsoft.com/office/drawing/2014/main" val="10003"/>
                  </a:ext>
                </a:extLst>
              </a:tr>
            </a:tbl>
          </a:graphicData>
        </a:graphic>
      </p:graphicFrame>
      <p:sp>
        <p:nvSpPr>
          <p:cNvPr id="9" name="テキスト ボックス 8"/>
          <p:cNvSpPr txBox="1"/>
          <p:nvPr/>
        </p:nvSpPr>
        <p:spPr>
          <a:xfrm>
            <a:off x="584532" y="1124767"/>
            <a:ext cx="8438529" cy="1200329"/>
          </a:xfrm>
          <a:prstGeom prst="rect">
            <a:avLst/>
          </a:prstGeom>
          <a:noFill/>
        </p:spPr>
        <p:txBody>
          <a:bodyPr wrap="none" rtlCol="0">
            <a:spAutoFit/>
          </a:bodyPr>
          <a:lstStyle/>
          <a:p>
            <a:r>
              <a:rPr lang="ja-JP" altLang="en-US" dirty="0"/>
              <a:t>○平成１５年の地方自治法改正により、導入</a:t>
            </a:r>
            <a:endParaRPr lang="en-US" altLang="ja-JP" dirty="0"/>
          </a:p>
          <a:p>
            <a:r>
              <a:rPr kumimoji="1" lang="ja-JP" altLang="en-US" dirty="0"/>
              <a:t>○３年の移行期間の後、平成</a:t>
            </a:r>
            <a:r>
              <a:rPr lang="ja-JP" altLang="en-US" dirty="0"/>
              <a:t>１８年９月に、直営施設を除く全ての公の施設について、</a:t>
            </a:r>
            <a:endParaRPr lang="en-US" altLang="ja-JP" dirty="0"/>
          </a:p>
          <a:p>
            <a:r>
              <a:rPr lang="ja-JP" altLang="en-US" dirty="0"/>
              <a:t>　 指定管理者制度に移行</a:t>
            </a:r>
            <a:endParaRPr lang="en-US" altLang="ja-JP" dirty="0"/>
          </a:p>
          <a:p>
            <a:endParaRPr kumimoji="1" lang="ja-JP" altLang="en-US" dirty="0"/>
          </a:p>
        </p:txBody>
      </p:sp>
      <p:sp>
        <p:nvSpPr>
          <p:cNvPr id="10" name="角丸四角形 9"/>
          <p:cNvSpPr/>
          <p:nvPr/>
        </p:nvSpPr>
        <p:spPr>
          <a:xfrm>
            <a:off x="779538" y="-34321"/>
            <a:ext cx="8580953" cy="648072"/>
          </a:xfrm>
          <a:prstGeom prst="roundRect">
            <a:avLst/>
          </a:prstGeom>
          <a:noFill/>
          <a:ln w="635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ea typeface="ＤＨＰ特太ゴシック体" pitchFamily="2" charset="-128"/>
              </a:rPr>
              <a:t>指定管理者制度の目的、導入前の制度との違い</a:t>
            </a:r>
            <a:endParaRPr kumimoji="1" lang="ja-JP" altLang="en-US" sz="2400" dirty="0">
              <a:solidFill>
                <a:schemeClr val="tx1"/>
              </a:solidFill>
              <a:ea typeface="ＤＨＰ特太ゴシック体" pitchFamily="2" charset="-128"/>
            </a:endParaRPr>
          </a:p>
        </p:txBody>
      </p:sp>
      <p:sp>
        <p:nvSpPr>
          <p:cNvPr id="4" name="スライド番号プレースホルダー 3"/>
          <p:cNvSpPr>
            <a:spLocks noGrp="1"/>
          </p:cNvSpPr>
          <p:nvPr>
            <p:ph type="sldNum" sz="quarter" idx="12"/>
          </p:nvPr>
        </p:nvSpPr>
        <p:spPr/>
        <p:txBody>
          <a:bodyPr/>
          <a:lstStyle/>
          <a:p>
            <a:fld id="{2B6B15A9-BD66-4A17-A294-206FF81E6B7C}" type="slidenum">
              <a:rPr lang="ja-JP" altLang="en-US" smtClean="0"/>
              <a:pPr/>
              <a:t>17</a:t>
            </a:fld>
            <a:endParaRPr lang="ja-JP" altLang="en-US" dirty="0"/>
          </a:p>
        </p:txBody>
      </p:sp>
      <p:cxnSp>
        <p:nvCxnSpPr>
          <p:cNvPr id="7" name="直線コネクタ 6"/>
          <p:cNvCxnSpPr/>
          <p:nvPr/>
        </p:nvCxnSpPr>
        <p:spPr>
          <a:xfrm>
            <a:off x="17" y="548680"/>
            <a:ext cx="9910541" cy="0"/>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051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5" name="Oval 13"/>
          <p:cNvSpPr>
            <a:spLocks noChangeArrowheads="1"/>
          </p:cNvSpPr>
          <p:nvPr/>
        </p:nvSpPr>
        <p:spPr bwMode="auto">
          <a:xfrm>
            <a:off x="0" y="5012099"/>
            <a:ext cx="9906000" cy="1709542"/>
          </a:xfrm>
          <a:prstGeom prst="ellipse">
            <a:avLst/>
          </a:prstGeom>
          <a:solidFill>
            <a:schemeClr val="accent3">
              <a:lumMod val="40000"/>
              <a:lumOff val="60000"/>
            </a:schemeClr>
          </a:solidFill>
          <a:ln>
            <a:noFill/>
          </a:ln>
          <a:extLst/>
        </p:spPr>
        <p:txBody>
          <a:bodyPr wrap="none" lIns="86831" tIns="43416" rIns="86831" bIns="43416" anchor="ctr"/>
          <a:lstStyle/>
          <a:p>
            <a:endParaRPr lang="ja-JP" altLang="en-US"/>
          </a:p>
        </p:txBody>
      </p:sp>
      <p:sp>
        <p:nvSpPr>
          <p:cNvPr id="3084" name="Oval 12"/>
          <p:cNvSpPr>
            <a:spLocks noChangeArrowheads="1"/>
          </p:cNvSpPr>
          <p:nvPr/>
        </p:nvSpPr>
        <p:spPr bwMode="auto">
          <a:xfrm>
            <a:off x="0" y="3063045"/>
            <a:ext cx="9906000" cy="1709542"/>
          </a:xfrm>
          <a:prstGeom prst="ellipse">
            <a:avLst/>
          </a:prstGeom>
          <a:solidFill>
            <a:schemeClr val="accent3">
              <a:lumMod val="40000"/>
              <a:lumOff val="60000"/>
            </a:schemeClr>
          </a:solidFill>
          <a:ln>
            <a:noFill/>
          </a:ln>
          <a:extLst/>
        </p:spPr>
        <p:txBody>
          <a:bodyPr wrap="none" lIns="86831" tIns="43416" rIns="86831" bIns="43416" anchor="ctr"/>
          <a:lstStyle/>
          <a:p>
            <a:endParaRPr lang="ja-JP" altLang="en-US"/>
          </a:p>
        </p:txBody>
      </p:sp>
      <p:sp>
        <p:nvSpPr>
          <p:cNvPr id="3083" name="Oval 11"/>
          <p:cNvSpPr>
            <a:spLocks noChangeArrowheads="1"/>
          </p:cNvSpPr>
          <p:nvPr/>
        </p:nvSpPr>
        <p:spPr bwMode="auto">
          <a:xfrm>
            <a:off x="0" y="1176844"/>
            <a:ext cx="9906000" cy="1646692"/>
          </a:xfrm>
          <a:prstGeom prst="ellipse">
            <a:avLst/>
          </a:prstGeom>
          <a:solidFill>
            <a:schemeClr val="accent3">
              <a:lumMod val="40000"/>
              <a:lumOff val="60000"/>
            </a:schemeClr>
          </a:solidFill>
          <a:ln>
            <a:noFill/>
          </a:ln>
          <a:extLst/>
        </p:spPr>
        <p:txBody>
          <a:bodyPr wrap="none" lIns="86831" tIns="43416" rIns="86831" bIns="43416" anchor="ctr"/>
          <a:lstStyle/>
          <a:p>
            <a:endParaRPr lang="ja-JP" altLang="en-US"/>
          </a:p>
        </p:txBody>
      </p:sp>
      <p:sp>
        <p:nvSpPr>
          <p:cNvPr id="3077" name="Text Box 5"/>
          <p:cNvSpPr txBox="1">
            <a:spLocks noChangeArrowheads="1"/>
          </p:cNvSpPr>
          <p:nvPr/>
        </p:nvSpPr>
        <p:spPr bwMode="auto">
          <a:xfrm>
            <a:off x="600633" y="3050358"/>
            <a:ext cx="8704771" cy="410845"/>
          </a:xfrm>
          <a:prstGeom prst="rect">
            <a:avLst/>
          </a:prstGeom>
          <a:solidFill>
            <a:schemeClr val="accent3"/>
          </a:solidFill>
          <a:ln w="9525">
            <a:noFill/>
            <a:miter lim="800000"/>
            <a:headEnd/>
            <a:tailEnd/>
          </a:ln>
          <a:effectLst>
            <a:outerShdw dist="107763" dir="2700000" algn="ctr" rotWithShape="0">
              <a:schemeClr val="bg2">
                <a:alpha val="50000"/>
              </a:schemeClr>
            </a:outerShdw>
          </a:effectLst>
        </p:spPr>
        <p:txBody>
          <a:bodyPr lIns="86831" tIns="43416" rIns="86831" bIns="43416">
            <a:spAutoFit/>
          </a:bodyPr>
          <a:lstStyle/>
          <a:p>
            <a:pPr algn="ctr" defTabSz="913539">
              <a:defRPr/>
            </a:pPr>
            <a:r>
              <a:rPr lang="ja-JP" altLang="en-US" sz="2100" dirty="0">
                <a:ea typeface="ＤＦ特太ゴシック体" pitchFamily="1" charset="-128"/>
              </a:rPr>
              <a:t>地方公共団体独自の制度設計が可能</a:t>
            </a:r>
          </a:p>
        </p:txBody>
      </p:sp>
      <p:sp>
        <p:nvSpPr>
          <p:cNvPr id="3078" name="Text Box 6"/>
          <p:cNvSpPr txBox="1">
            <a:spLocks noChangeArrowheads="1"/>
          </p:cNvSpPr>
          <p:nvPr/>
        </p:nvSpPr>
        <p:spPr bwMode="auto">
          <a:xfrm>
            <a:off x="600633" y="1176896"/>
            <a:ext cx="8704771" cy="410845"/>
          </a:xfrm>
          <a:prstGeom prst="rect">
            <a:avLst/>
          </a:prstGeom>
          <a:solidFill>
            <a:schemeClr val="accent3"/>
          </a:solidFill>
          <a:ln w="9525">
            <a:noFill/>
            <a:miter lim="800000"/>
            <a:headEnd/>
            <a:tailEnd/>
          </a:ln>
          <a:effectLst>
            <a:outerShdw dist="107763" dir="2700000" algn="ctr" rotWithShape="0">
              <a:schemeClr val="bg2">
                <a:alpha val="50000"/>
              </a:schemeClr>
            </a:outerShdw>
          </a:effectLst>
        </p:spPr>
        <p:txBody>
          <a:bodyPr lIns="86831" tIns="43416" rIns="86831" bIns="43416">
            <a:spAutoFit/>
          </a:bodyPr>
          <a:lstStyle/>
          <a:p>
            <a:pPr algn="ctr" defTabSz="913539">
              <a:defRPr/>
            </a:pPr>
            <a:r>
              <a:rPr lang="ja-JP" altLang="en-US" sz="2100">
                <a:ea typeface="ＤＦ特太ゴシック体" pitchFamily="1" charset="-128"/>
              </a:rPr>
              <a:t>民間事業者も含む「法人その他の団体」から指定</a:t>
            </a:r>
          </a:p>
        </p:txBody>
      </p:sp>
      <p:sp>
        <p:nvSpPr>
          <p:cNvPr id="3079" name="Text Box 7"/>
          <p:cNvSpPr txBox="1">
            <a:spLocks noChangeArrowheads="1"/>
          </p:cNvSpPr>
          <p:nvPr/>
        </p:nvSpPr>
        <p:spPr bwMode="auto">
          <a:xfrm>
            <a:off x="600633" y="4999413"/>
            <a:ext cx="8704771" cy="410845"/>
          </a:xfrm>
          <a:prstGeom prst="rect">
            <a:avLst/>
          </a:prstGeom>
          <a:solidFill>
            <a:schemeClr val="accent3"/>
          </a:solidFill>
          <a:ln w="9525">
            <a:noFill/>
            <a:miter lim="800000"/>
            <a:headEnd/>
            <a:tailEnd/>
          </a:ln>
          <a:effectLst>
            <a:outerShdw dist="107763" dir="2700000" algn="ctr" rotWithShape="0">
              <a:schemeClr val="bg2">
                <a:alpha val="50000"/>
              </a:schemeClr>
            </a:outerShdw>
          </a:effectLst>
        </p:spPr>
        <p:txBody>
          <a:bodyPr lIns="86831" tIns="43416" rIns="86831" bIns="43416">
            <a:spAutoFit/>
          </a:bodyPr>
          <a:lstStyle/>
          <a:p>
            <a:pPr algn="ctr" defTabSz="913539">
              <a:defRPr/>
            </a:pPr>
            <a:r>
              <a:rPr lang="ja-JP" altLang="en-US" sz="2100" dirty="0">
                <a:ea typeface="ＤＦ特太ゴシック体" pitchFamily="1" charset="-128"/>
              </a:rPr>
              <a:t>指定管理者による主体的な管理が可能</a:t>
            </a:r>
          </a:p>
        </p:txBody>
      </p:sp>
      <p:sp>
        <p:nvSpPr>
          <p:cNvPr id="3080" name="Text Box 8"/>
          <p:cNvSpPr txBox="1">
            <a:spLocks noChangeArrowheads="1"/>
          </p:cNvSpPr>
          <p:nvPr/>
        </p:nvSpPr>
        <p:spPr bwMode="auto">
          <a:xfrm>
            <a:off x="2144688" y="1642894"/>
            <a:ext cx="6528992" cy="105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31" tIns="43416" rIns="86831" bIns="43416">
            <a:spAutoFit/>
          </a:bodyPr>
          <a:lstStyle>
            <a:lvl1pPr defTabSz="962025" eaLnBrk="0" hangingPunct="0">
              <a:defRPr kumimoji="1" sz="1900">
                <a:solidFill>
                  <a:schemeClr val="tx1"/>
                </a:solidFill>
                <a:latin typeface="Arial" charset="0"/>
                <a:ea typeface="ＭＳ Ｐゴシック" charset="-128"/>
              </a:defRPr>
            </a:lvl1pPr>
            <a:lvl2pPr marL="742950" indent="-285750" defTabSz="962025" eaLnBrk="0" hangingPunct="0">
              <a:defRPr kumimoji="1" sz="1900">
                <a:solidFill>
                  <a:schemeClr val="tx1"/>
                </a:solidFill>
                <a:latin typeface="Arial" charset="0"/>
                <a:ea typeface="ＭＳ Ｐゴシック" charset="-128"/>
              </a:defRPr>
            </a:lvl2pPr>
            <a:lvl3pPr marL="1143000" indent="-228600" defTabSz="962025" eaLnBrk="0" hangingPunct="0">
              <a:defRPr kumimoji="1" sz="1900">
                <a:solidFill>
                  <a:schemeClr val="tx1"/>
                </a:solidFill>
                <a:latin typeface="Arial" charset="0"/>
                <a:ea typeface="ＭＳ Ｐゴシック" charset="-128"/>
              </a:defRPr>
            </a:lvl3pPr>
            <a:lvl4pPr marL="1600200" indent="-228600" defTabSz="962025" eaLnBrk="0" hangingPunct="0">
              <a:defRPr kumimoji="1" sz="1900">
                <a:solidFill>
                  <a:schemeClr val="tx1"/>
                </a:solidFill>
                <a:latin typeface="Arial" charset="0"/>
                <a:ea typeface="ＭＳ Ｐゴシック" charset="-128"/>
              </a:defRPr>
            </a:lvl4pPr>
            <a:lvl5pPr marL="2057400" indent="-228600" defTabSz="962025" eaLnBrk="0" hangingPunct="0">
              <a:defRPr kumimoji="1" sz="1900">
                <a:solidFill>
                  <a:schemeClr val="tx1"/>
                </a:solidFill>
                <a:latin typeface="Arial" charset="0"/>
                <a:ea typeface="ＭＳ Ｐゴシック" charset="-128"/>
              </a:defRPr>
            </a:lvl5pPr>
            <a:lvl6pPr marL="2514600" indent="-228600" defTabSz="962025" eaLnBrk="0" fontAlgn="base" hangingPunct="0">
              <a:spcBef>
                <a:spcPct val="0"/>
              </a:spcBef>
              <a:spcAft>
                <a:spcPct val="0"/>
              </a:spcAft>
              <a:defRPr kumimoji="1" sz="1900">
                <a:solidFill>
                  <a:schemeClr val="tx1"/>
                </a:solidFill>
                <a:latin typeface="Arial" charset="0"/>
                <a:ea typeface="ＭＳ Ｐゴシック" charset="-128"/>
              </a:defRPr>
            </a:lvl6pPr>
            <a:lvl7pPr marL="2971800" indent="-228600" defTabSz="962025" eaLnBrk="0" fontAlgn="base" hangingPunct="0">
              <a:spcBef>
                <a:spcPct val="0"/>
              </a:spcBef>
              <a:spcAft>
                <a:spcPct val="0"/>
              </a:spcAft>
              <a:defRPr kumimoji="1" sz="1900">
                <a:solidFill>
                  <a:schemeClr val="tx1"/>
                </a:solidFill>
                <a:latin typeface="Arial" charset="0"/>
                <a:ea typeface="ＭＳ Ｐゴシック" charset="-128"/>
              </a:defRPr>
            </a:lvl7pPr>
            <a:lvl8pPr marL="3429000" indent="-228600" defTabSz="962025" eaLnBrk="0" fontAlgn="base" hangingPunct="0">
              <a:spcBef>
                <a:spcPct val="0"/>
              </a:spcBef>
              <a:spcAft>
                <a:spcPct val="0"/>
              </a:spcAft>
              <a:defRPr kumimoji="1" sz="1900">
                <a:solidFill>
                  <a:schemeClr val="tx1"/>
                </a:solidFill>
                <a:latin typeface="Arial" charset="0"/>
                <a:ea typeface="ＭＳ Ｐゴシック" charset="-128"/>
              </a:defRPr>
            </a:lvl8pPr>
            <a:lvl9pPr marL="3886200" indent="-228600" defTabSz="962025" eaLnBrk="0" fontAlgn="base" hangingPunct="0">
              <a:spcBef>
                <a:spcPct val="0"/>
              </a:spcBef>
              <a:spcAft>
                <a:spcPct val="0"/>
              </a:spcAft>
              <a:defRPr kumimoji="1" sz="1900">
                <a:solidFill>
                  <a:schemeClr val="tx1"/>
                </a:solidFill>
                <a:latin typeface="Arial" charset="0"/>
                <a:ea typeface="ＭＳ Ｐゴシック" charset="-128"/>
              </a:defRPr>
            </a:lvl9pPr>
          </a:lstStyle>
          <a:p>
            <a:pPr eaLnBrk="1" hangingPunct="1"/>
            <a:r>
              <a:rPr lang="ja-JP" altLang="en-US" sz="1500" b="1" u="sng" dirty="0"/>
              <a:t>法人その他の団体で議会の議決を経て指定した者が管理代行</a:t>
            </a:r>
          </a:p>
          <a:p>
            <a:pPr eaLnBrk="1" hangingPunct="1"/>
            <a:endParaRPr lang="ja-JP" altLang="en-US" sz="900" dirty="0"/>
          </a:p>
          <a:p>
            <a:pPr eaLnBrk="1" hangingPunct="1"/>
            <a:r>
              <a:rPr lang="ja-JP" altLang="en-US" sz="1300" dirty="0"/>
              <a:t>　　　◇　「体育館」を「フィットネスクラブ」へ</a:t>
            </a:r>
          </a:p>
          <a:p>
            <a:pPr eaLnBrk="1" hangingPunct="1"/>
            <a:r>
              <a:rPr lang="ja-JP" altLang="en-US" sz="1300" dirty="0"/>
              <a:t>　　　◇　「図書館」を「出版書籍関連会社」へ</a:t>
            </a:r>
          </a:p>
          <a:p>
            <a:pPr eaLnBrk="1" hangingPunct="1"/>
            <a:r>
              <a:rPr lang="ja-JP" altLang="en-US" sz="1300" dirty="0"/>
              <a:t>　　　◇　「文化センター・美術館・博物館」を「観光関連会社」へ</a:t>
            </a:r>
          </a:p>
        </p:txBody>
      </p:sp>
      <p:sp>
        <p:nvSpPr>
          <p:cNvPr id="3081" name="Text Box 9"/>
          <p:cNvSpPr txBox="1">
            <a:spLocks noChangeArrowheads="1"/>
          </p:cNvSpPr>
          <p:nvPr/>
        </p:nvSpPr>
        <p:spPr bwMode="auto">
          <a:xfrm>
            <a:off x="2191589" y="3570550"/>
            <a:ext cx="6505827" cy="105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31" tIns="43416" rIns="86831" bIns="43416">
            <a:spAutoFit/>
          </a:bodyPr>
          <a:lstStyle>
            <a:lvl1pPr defTabSz="962025" eaLnBrk="0" hangingPunct="0">
              <a:defRPr kumimoji="1" sz="1900">
                <a:solidFill>
                  <a:schemeClr val="tx1"/>
                </a:solidFill>
                <a:latin typeface="Arial" charset="0"/>
                <a:ea typeface="ＭＳ Ｐゴシック" charset="-128"/>
              </a:defRPr>
            </a:lvl1pPr>
            <a:lvl2pPr marL="742950" indent="-285750" defTabSz="962025" eaLnBrk="0" hangingPunct="0">
              <a:defRPr kumimoji="1" sz="1900">
                <a:solidFill>
                  <a:schemeClr val="tx1"/>
                </a:solidFill>
                <a:latin typeface="Arial" charset="0"/>
                <a:ea typeface="ＭＳ Ｐゴシック" charset="-128"/>
              </a:defRPr>
            </a:lvl2pPr>
            <a:lvl3pPr marL="1143000" indent="-228600" defTabSz="962025" eaLnBrk="0" hangingPunct="0">
              <a:defRPr kumimoji="1" sz="1900">
                <a:solidFill>
                  <a:schemeClr val="tx1"/>
                </a:solidFill>
                <a:latin typeface="Arial" charset="0"/>
                <a:ea typeface="ＭＳ Ｐゴシック" charset="-128"/>
              </a:defRPr>
            </a:lvl3pPr>
            <a:lvl4pPr marL="1600200" indent="-228600" defTabSz="962025" eaLnBrk="0" hangingPunct="0">
              <a:defRPr kumimoji="1" sz="1900">
                <a:solidFill>
                  <a:schemeClr val="tx1"/>
                </a:solidFill>
                <a:latin typeface="Arial" charset="0"/>
                <a:ea typeface="ＭＳ Ｐゴシック" charset="-128"/>
              </a:defRPr>
            </a:lvl4pPr>
            <a:lvl5pPr marL="2057400" indent="-228600" defTabSz="962025" eaLnBrk="0" hangingPunct="0">
              <a:defRPr kumimoji="1" sz="1900">
                <a:solidFill>
                  <a:schemeClr val="tx1"/>
                </a:solidFill>
                <a:latin typeface="Arial" charset="0"/>
                <a:ea typeface="ＭＳ Ｐゴシック" charset="-128"/>
              </a:defRPr>
            </a:lvl5pPr>
            <a:lvl6pPr marL="2514600" indent="-228600" defTabSz="962025" eaLnBrk="0" fontAlgn="base" hangingPunct="0">
              <a:spcBef>
                <a:spcPct val="0"/>
              </a:spcBef>
              <a:spcAft>
                <a:spcPct val="0"/>
              </a:spcAft>
              <a:defRPr kumimoji="1" sz="1900">
                <a:solidFill>
                  <a:schemeClr val="tx1"/>
                </a:solidFill>
                <a:latin typeface="Arial" charset="0"/>
                <a:ea typeface="ＭＳ Ｐゴシック" charset="-128"/>
              </a:defRPr>
            </a:lvl6pPr>
            <a:lvl7pPr marL="2971800" indent="-228600" defTabSz="962025" eaLnBrk="0" fontAlgn="base" hangingPunct="0">
              <a:spcBef>
                <a:spcPct val="0"/>
              </a:spcBef>
              <a:spcAft>
                <a:spcPct val="0"/>
              </a:spcAft>
              <a:defRPr kumimoji="1" sz="1900">
                <a:solidFill>
                  <a:schemeClr val="tx1"/>
                </a:solidFill>
                <a:latin typeface="Arial" charset="0"/>
                <a:ea typeface="ＭＳ Ｐゴシック" charset="-128"/>
              </a:defRPr>
            </a:lvl7pPr>
            <a:lvl8pPr marL="3429000" indent="-228600" defTabSz="962025" eaLnBrk="0" fontAlgn="base" hangingPunct="0">
              <a:spcBef>
                <a:spcPct val="0"/>
              </a:spcBef>
              <a:spcAft>
                <a:spcPct val="0"/>
              </a:spcAft>
              <a:defRPr kumimoji="1" sz="1900">
                <a:solidFill>
                  <a:schemeClr val="tx1"/>
                </a:solidFill>
                <a:latin typeface="Arial" charset="0"/>
                <a:ea typeface="ＭＳ Ｐゴシック" charset="-128"/>
              </a:defRPr>
            </a:lvl8pPr>
            <a:lvl9pPr marL="3886200" indent="-228600" defTabSz="962025" eaLnBrk="0" fontAlgn="base" hangingPunct="0">
              <a:spcBef>
                <a:spcPct val="0"/>
              </a:spcBef>
              <a:spcAft>
                <a:spcPct val="0"/>
              </a:spcAft>
              <a:defRPr kumimoji="1" sz="1900">
                <a:solidFill>
                  <a:schemeClr val="tx1"/>
                </a:solidFill>
                <a:latin typeface="Arial" charset="0"/>
                <a:ea typeface="ＭＳ Ｐゴシック" charset="-128"/>
              </a:defRPr>
            </a:lvl9pPr>
          </a:lstStyle>
          <a:p>
            <a:pPr eaLnBrk="1" hangingPunct="1"/>
            <a:r>
              <a:rPr lang="ja-JP" altLang="en-US" sz="1500" b="1" u="sng" dirty="0"/>
              <a:t>地方公共団体の条例で次の事項を定め、基本的な制度を設計</a:t>
            </a:r>
          </a:p>
          <a:p>
            <a:pPr eaLnBrk="1" hangingPunct="1"/>
            <a:endParaRPr lang="ja-JP" altLang="en-US" sz="900" dirty="0"/>
          </a:p>
          <a:p>
            <a:pPr eaLnBrk="1" hangingPunct="1"/>
            <a:r>
              <a:rPr lang="ja-JP" altLang="en-US" sz="1300" dirty="0"/>
              <a:t>　　　◇　指定管理者を選定するための「指定の手続」</a:t>
            </a:r>
          </a:p>
          <a:p>
            <a:pPr eaLnBrk="1" hangingPunct="1"/>
            <a:r>
              <a:rPr lang="ja-JP" altLang="en-US" sz="1300" dirty="0"/>
              <a:t>　　　◇　指定管理者に行わせる「業務の範囲」</a:t>
            </a:r>
          </a:p>
          <a:p>
            <a:pPr eaLnBrk="1" hangingPunct="1"/>
            <a:r>
              <a:rPr lang="ja-JP" altLang="en-US" sz="1300" dirty="0"/>
              <a:t>　　　◇　指定管理者の活動指針となる「管理の基準」</a:t>
            </a:r>
          </a:p>
        </p:txBody>
      </p:sp>
      <p:sp>
        <p:nvSpPr>
          <p:cNvPr id="3082" name="Text Box 10"/>
          <p:cNvSpPr txBox="1">
            <a:spLocks noChangeArrowheads="1"/>
          </p:cNvSpPr>
          <p:nvPr/>
        </p:nvSpPr>
        <p:spPr bwMode="auto">
          <a:xfrm>
            <a:off x="2191589" y="5518121"/>
            <a:ext cx="6505827" cy="105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31" tIns="43416" rIns="86831" bIns="43416">
            <a:spAutoFit/>
          </a:bodyPr>
          <a:lstStyle>
            <a:lvl1pPr defTabSz="962025" eaLnBrk="0" hangingPunct="0">
              <a:defRPr kumimoji="1" sz="1900">
                <a:solidFill>
                  <a:schemeClr val="tx1"/>
                </a:solidFill>
                <a:latin typeface="Arial" charset="0"/>
                <a:ea typeface="ＭＳ Ｐゴシック" charset="-128"/>
              </a:defRPr>
            </a:lvl1pPr>
            <a:lvl2pPr marL="742950" indent="-285750" defTabSz="962025" eaLnBrk="0" hangingPunct="0">
              <a:defRPr kumimoji="1" sz="1900">
                <a:solidFill>
                  <a:schemeClr val="tx1"/>
                </a:solidFill>
                <a:latin typeface="Arial" charset="0"/>
                <a:ea typeface="ＭＳ Ｐゴシック" charset="-128"/>
              </a:defRPr>
            </a:lvl2pPr>
            <a:lvl3pPr marL="1143000" indent="-228600" defTabSz="962025" eaLnBrk="0" hangingPunct="0">
              <a:defRPr kumimoji="1" sz="1900">
                <a:solidFill>
                  <a:schemeClr val="tx1"/>
                </a:solidFill>
                <a:latin typeface="Arial" charset="0"/>
                <a:ea typeface="ＭＳ Ｐゴシック" charset="-128"/>
              </a:defRPr>
            </a:lvl3pPr>
            <a:lvl4pPr marL="1600200" indent="-228600" defTabSz="962025" eaLnBrk="0" hangingPunct="0">
              <a:defRPr kumimoji="1" sz="1900">
                <a:solidFill>
                  <a:schemeClr val="tx1"/>
                </a:solidFill>
                <a:latin typeface="Arial" charset="0"/>
                <a:ea typeface="ＭＳ Ｐゴシック" charset="-128"/>
              </a:defRPr>
            </a:lvl4pPr>
            <a:lvl5pPr marL="2057400" indent="-228600" defTabSz="962025" eaLnBrk="0" hangingPunct="0">
              <a:defRPr kumimoji="1" sz="1900">
                <a:solidFill>
                  <a:schemeClr val="tx1"/>
                </a:solidFill>
                <a:latin typeface="Arial" charset="0"/>
                <a:ea typeface="ＭＳ Ｐゴシック" charset="-128"/>
              </a:defRPr>
            </a:lvl5pPr>
            <a:lvl6pPr marL="2514600" indent="-228600" defTabSz="962025" eaLnBrk="0" fontAlgn="base" hangingPunct="0">
              <a:spcBef>
                <a:spcPct val="0"/>
              </a:spcBef>
              <a:spcAft>
                <a:spcPct val="0"/>
              </a:spcAft>
              <a:defRPr kumimoji="1" sz="1900">
                <a:solidFill>
                  <a:schemeClr val="tx1"/>
                </a:solidFill>
                <a:latin typeface="Arial" charset="0"/>
                <a:ea typeface="ＭＳ Ｐゴシック" charset="-128"/>
              </a:defRPr>
            </a:lvl6pPr>
            <a:lvl7pPr marL="2971800" indent="-228600" defTabSz="962025" eaLnBrk="0" fontAlgn="base" hangingPunct="0">
              <a:spcBef>
                <a:spcPct val="0"/>
              </a:spcBef>
              <a:spcAft>
                <a:spcPct val="0"/>
              </a:spcAft>
              <a:defRPr kumimoji="1" sz="1900">
                <a:solidFill>
                  <a:schemeClr val="tx1"/>
                </a:solidFill>
                <a:latin typeface="Arial" charset="0"/>
                <a:ea typeface="ＭＳ Ｐゴシック" charset="-128"/>
              </a:defRPr>
            </a:lvl7pPr>
            <a:lvl8pPr marL="3429000" indent="-228600" defTabSz="962025" eaLnBrk="0" fontAlgn="base" hangingPunct="0">
              <a:spcBef>
                <a:spcPct val="0"/>
              </a:spcBef>
              <a:spcAft>
                <a:spcPct val="0"/>
              </a:spcAft>
              <a:defRPr kumimoji="1" sz="1900">
                <a:solidFill>
                  <a:schemeClr val="tx1"/>
                </a:solidFill>
                <a:latin typeface="Arial" charset="0"/>
                <a:ea typeface="ＭＳ Ｐゴシック" charset="-128"/>
              </a:defRPr>
            </a:lvl8pPr>
            <a:lvl9pPr marL="3886200" indent="-228600" defTabSz="962025" eaLnBrk="0" fontAlgn="base" hangingPunct="0">
              <a:spcBef>
                <a:spcPct val="0"/>
              </a:spcBef>
              <a:spcAft>
                <a:spcPct val="0"/>
              </a:spcAft>
              <a:defRPr kumimoji="1" sz="1900">
                <a:solidFill>
                  <a:schemeClr val="tx1"/>
                </a:solidFill>
                <a:latin typeface="Arial" charset="0"/>
                <a:ea typeface="ＭＳ Ｐゴシック" charset="-128"/>
              </a:defRPr>
            </a:lvl9pPr>
          </a:lstStyle>
          <a:p>
            <a:pPr eaLnBrk="1" hangingPunct="1"/>
            <a:r>
              <a:rPr lang="ja-JP" altLang="en-US" sz="1500" b="1" u="sng" dirty="0"/>
              <a:t>公の施設の管理運営業務を指定管理者に行わせることが可能</a:t>
            </a:r>
          </a:p>
          <a:p>
            <a:pPr eaLnBrk="1" hangingPunct="1"/>
            <a:endParaRPr lang="ja-JP" altLang="en-US" sz="900" dirty="0"/>
          </a:p>
          <a:p>
            <a:pPr eaLnBrk="1" hangingPunct="1"/>
            <a:r>
              <a:rPr lang="ja-JP" altLang="en-US" sz="1300" dirty="0"/>
              <a:t>　　　◇　施設管理だけではなく、運営業務も指定管理者に行わせることが可能</a:t>
            </a:r>
          </a:p>
          <a:p>
            <a:pPr eaLnBrk="1" hangingPunct="1"/>
            <a:r>
              <a:rPr lang="ja-JP" altLang="en-US" sz="1300" dirty="0"/>
              <a:t>　　　◇　指定管理者による施設の利用許可が可能</a:t>
            </a:r>
          </a:p>
          <a:p>
            <a:pPr eaLnBrk="1" hangingPunct="1"/>
            <a:r>
              <a:rPr lang="ja-JP" altLang="en-US" sz="1300" dirty="0"/>
              <a:t>　　　◇　施設の利用料金を指定管理者の直接の収入とすることが可能</a:t>
            </a:r>
          </a:p>
        </p:txBody>
      </p:sp>
      <p:sp>
        <p:nvSpPr>
          <p:cNvPr id="14" name="角丸四角形 13"/>
          <p:cNvSpPr/>
          <p:nvPr/>
        </p:nvSpPr>
        <p:spPr>
          <a:xfrm>
            <a:off x="779538" y="116632"/>
            <a:ext cx="8580953" cy="648072"/>
          </a:xfrm>
          <a:prstGeom prst="roundRect">
            <a:avLst/>
          </a:prstGeom>
          <a:noFill/>
          <a:ln w="635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ea typeface="ＤＨＰ特太ゴシック体" pitchFamily="2" charset="-128"/>
              </a:rPr>
              <a:t>指定管理者制度のポイント</a:t>
            </a:r>
            <a:endParaRPr kumimoji="1" lang="ja-JP" altLang="en-US" sz="2400" dirty="0">
              <a:solidFill>
                <a:schemeClr val="tx1"/>
              </a:solidFill>
              <a:ea typeface="ＤＨＰ特太ゴシック体" pitchFamily="2" charset="-128"/>
            </a:endParaRPr>
          </a:p>
        </p:txBody>
      </p:sp>
      <p:sp>
        <p:nvSpPr>
          <p:cNvPr id="4" name="スライド番号プレースホルダー 3"/>
          <p:cNvSpPr>
            <a:spLocks noGrp="1"/>
          </p:cNvSpPr>
          <p:nvPr>
            <p:ph type="sldNum" sz="quarter" idx="12"/>
          </p:nvPr>
        </p:nvSpPr>
        <p:spPr/>
        <p:txBody>
          <a:bodyPr/>
          <a:lstStyle/>
          <a:p>
            <a:fld id="{2B6B15A9-BD66-4A17-A294-206FF81E6B7C}" type="slidenum">
              <a:rPr lang="ja-JP" altLang="en-US" smtClean="0"/>
              <a:pPr/>
              <a:t>18</a:t>
            </a:fld>
            <a:endParaRPr lang="ja-JP" altLang="en-US" dirty="0"/>
          </a:p>
        </p:txBody>
      </p:sp>
      <p:cxnSp>
        <p:nvCxnSpPr>
          <p:cNvPr id="13" name="直線コネクタ 12"/>
          <p:cNvCxnSpPr/>
          <p:nvPr/>
        </p:nvCxnSpPr>
        <p:spPr>
          <a:xfrm>
            <a:off x="17" y="696164"/>
            <a:ext cx="9910541" cy="0"/>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216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1000" fill="hold"/>
                                        <p:tgtEl>
                                          <p:spTgt spid="3078"/>
                                        </p:tgtEl>
                                        <p:attrNameLst>
                                          <p:attrName>ppt_x</p:attrName>
                                        </p:attrNameLst>
                                      </p:cBhvr>
                                      <p:tavLst>
                                        <p:tav tm="0">
                                          <p:val>
                                            <p:strVal val="1+#ppt_w/2"/>
                                          </p:val>
                                        </p:tav>
                                        <p:tav tm="100000">
                                          <p:val>
                                            <p:strVal val="#ppt_x"/>
                                          </p:val>
                                        </p:tav>
                                      </p:tavLst>
                                    </p:anim>
                                    <p:anim calcmode="lin" valueType="num">
                                      <p:cBhvr additive="base">
                                        <p:cTn id="8" dur="1000" fill="hold"/>
                                        <p:tgtEl>
                                          <p:spTgt spid="30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083"/>
                                        </p:tgtEl>
                                        <p:attrNameLst>
                                          <p:attrName>style.visibility</p:attrName>
                                        </p:attrNameLst>
                                      </p:cBhvr>
                                      <p:to>
                                        <p:strVal val="visible"/>
                                      </p:to>
                                    </p:set>
                                    <p:animEffect transition="in" filter="checkerboard(across)">
                                      <p:cBhvr>
                                        <p:cTn id="13" dur="500"/>
                                        <p:tgtEl>
                                          <p:spTgt spid="308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checkerboard(across)">
                                      <p:cBhvr>
                                        <p:cTn id="16" dur="500"/>
                                        <p:tgtEl>
                                          <p:spTgt spid="308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077"/>
                                        </p:tgtEl>
                                        <p:attrNameLst>
                                          <p:attrName>style.visibility</p:attrName>
                                        </p:attrNameLst>
                                      </p:cBhvr>
                                      <p:to>
                                        <p:strVal val="visible"/>
                                      </p:to>
                                    </p:set>
                                    <p:anim calcmode="lin" valueType="num">
                                      <p:cBhvr additive="base">
                                        <p:cTn id="21" dur="1000" fill="hold"/>
                                        <p:tgtEl>
                                          <p:spTgt spid="3077"/>
                                        </p:tgtEl>
                                        <p:attrNameLst>
                                          <p:attrName>ppt_x</p:attrName>
                                        </p:attrNameLst>
                                      </p:cBhvr>
                                      <p:tavLst>
                                        <p:tav tm="0">
                                          <p:val>
                                            <p:strVal val="1+#ppt_w/2"/>
                                          </p:val>
                                        </p:tav>
                                        <p:tav tm="100000">
                                          <p:val>
                                            <p:strVal val="#ppt_x"/>
                                          </p:val>
                                        </p:tav>
                                      </p:tavLst>
                                    </p:anim>
                                    <p:anim calcmode="lin" valueType="num">
                                      <p:cBhvr additive="base">
                                        <p:cTn id="22" dur="1000" fill="hold"/>
                                        <p:tgtEl>
                                          <p:spTgt spid="3077"/>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084"/>
                                        </p:tgtEl>
                                        <p:attrNameLst>
                                          <p:attrName>style.visibility</p:attrName>
                                        </p:attrNameLst>
                                      </p:cBhvr>
                                      <p:to>
                                        <p:strVal val="visible"/>
                                      </p:to>
                                    </p:set>
                                    <p:animEffect transition="in" filter="checkerboard(across)">
                                      <p:cBhvr>
                                        <p:cTn id="27" dur="500"/>
                                        <p:tgtEl>
                                          <p:spTgt spid="3084"/>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081"/>
                                        </p:tgtEl>
                                        <p:attrNameLst>
                                          <p:attrName>style.visibility</p:attrName>
                                        </p:attrNameLst>
                                      </p:cBhvr>
                                      <p:to>
                                        <p:strVal val="visible"/>
                                      </p:to>
                                    </p:set>
                                    <p:animEffect transition="in" filter="checkerboard(across)">
                                      <p:cBhvr>
                                        <p:cTn id="30" dur="500"/>
                                        <p:tgtEl>
                                          <p:spTgt spid="308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3079"/>
                                        </p:tgtEl>
                                        <p:attrNameLst>
                                          <p:attrName>style.visibility</p:attrName>
                                        </p:attrNameLst>
                                      </p:cBhvr>
                                      <p:to>
                                        <p:strVal val="visible"/>
                                      </p:to>
                                    </p:set>
                                    <p:anim calcmode="lin" valueType="num">
                                      <p:cBhvr additive="base">
                                        <p:cTn id="35" dur="1000" fill="hold"/>
                                        <p:tgtEl>
                                          <p:spTgt spid="3079"/>
                                        </p:tgtEl>
                                        <p:attrNameLst>
                                          <p:attrName>ppt_x</p:attrName>
                                        </p:attrNameLst>
                                      </p:cBhvr>
                                      <p:tavLst>
                                        <p:tav tm="0">
                                          <p:val>
                                            <p:strVal val="1+#ppt_w/2"/>
                                          </p:val>
                                        </p:tav>
                                        <p:tav tm="100000">
                                          <p:val>
                                            <p:strVal val="#ppt_x"/>
                                          </p:val>
                                        </p:tav>
                                      </p:tavLst>
                                    </p:anim>
                                    <p:anim calcmode="lin" valueType="num">
                                      <p:cBhvr additive="base">
                                        <p:cTn id="36" dur="1000" fill="hold"/>
                                        <p:tgtEl>
                                          <p:spTgt spid="3079"/>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3085"/>
                                        </p:tgtEl>
                                        <p:attrNameLst>
                                          <p:attrName>style.visibility</p:attrName>
                                        </p:attrNameLst>
                                      </p:cBhvr>
                                      <p:to>
                                        <p:strVal val="visible"/>
                                      </p:to>
                                    </p:set>
                                    <p:animEffect transition="in" filter="checkerboard(across)">
                                      <p:cBhvr>
                                        <p:cTn id="41" dur="500"/>
                                        <p:tgtEl>
                                          <p:spTgt spid="3085"/>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082"/>
                                        </p:tgtEl>
                                        <p:attrNameLst>
                                          <p:attrName>style.visibility</p:attrName>
                                        </p:attrNameLst>
                                      </p:cBhvr>
                                      <p:to>
                                        <p:strVal val="visible"/>
                                      </p:to>
                                    </p:set>
                                    <p:animEffect transition="in" filter="checkerboard(across)">
                                      <p:cBhvr>
                                        <p:cTn id="44"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animBg="1"/>
      <p:bldP spid="3084" grpId="0" animBg="1"/>
      <p:bldP spid="3083" grpId="0" animBg="1"/>
      <p:bldP spid="3077" grpId="0" animBg="1"/>
      <p:bldP spid="3078" grpId="0" animBg="1"/>
      <p:bldP spid="3079" grpId="0" animBg="1"/>
      <p:bldP spid="3080" grpId="0"/>
      <p:bldP spid="3081" grpId="0"/>
      <p:bldP spid="308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5936" y="73654"/>
            <a:ext cx="9034130" cy="314435"/>
          </a:xfrm>
        </p:spPr>
        <p:txBody>
          <a:bodyPr/>
          <a:lstStyle/>
          <a:p>
            <a:r>
              <a:rPr lang="ja-JP" altLang="en-US" dirty="0"/>
              <a:t>日本の人口推移</a:t>
            </a:r>
          </a:p>
        </p:txBody>
      </p:sp>
      <p:sp>
        <p:nvSpPr>
          <p:cNvPr id="14" name="テキスト ボックス 13">
            <a:extLst>
              <a:ext uri="{FF2B5EF4-FFF2-40B4-BE49-F238E27FC236}">
                <a16:creationId xmlns:a16="http://schemas.microsoft.com/office/drawing/2014/main" id="{267C50BE-CBD3-4E56-A6CD-F980C2CECF03}"/>
              </a:ext>
            </a:extLst>
          </p:cNvPr>
          <p:cNvSpPr txBox="1"/>
          <p:nvPr/>
        </p:nvSpPr>
        <p:spPr>
          <a:xfrm>
            <a:off x="6825208" y="24363"/>
            <a:ext cx="3044419" cy="230832"/>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Arial" charset="0"/>
                <a:ea typeface="ＭＳ Ｐゴシック" charset="-128"/>
                <a:cs typeface="+mn-cs"/>
              </a:rPr>
              <a:t>総務省「自治体戦略２０４０構想研究会」資料（一部加工）</a:t>
            </a:r>
          </a:p>
        </p:txBody>
      </p:sp>
      <p:sp>
        <p:nvSpPr>
          <p:cNvPr id="16" name="正方形/長方形 15">
            <a:extLst>
              <a:ext uri="{FF2B5EF4-FFF2-40B4-BE49-F238E27FC236}">
                <a16:creationId xmlns:a16="http://schemas.microsoft.com/office/drawing/2014/main" id="{20C07AD4-165F-40DB-A036-12BDDAAB25DF}"/>
              </a:ext>
            </a:extLst>
          </p:cNvPr>
          <p:cNvSpPr/>
          <p:nvPr/>
        </p:nvSpPr>
        <p:spPr>
          <a:xfrm>
            <a:off x="56456" y="584786"/>
            <a:ext cx="9773707" cy="553998"/>
          </a:xfrm>
          <a:prstGeom prst="rect">
            <a:avLst/>
          </a:prstGeom>
          <a:solidFill>
            <a:srgbClr val="FFFFCC"/>
          </a:solidFill>
          <a:ln w="31750" cmpd="dbl">
            <a:solidFill>
              <a:schemeClr val="tx1"/>
            </a:solidFill>
          </a:ln>
        </p:spPr>
        <p:txBody>
          <a:bodyPr wrap="square">
            <a:spAutoFit/>
          </a:bodyPr>
          <a:lstStyle/>
          <a:p>
            <a:pPr marL="144000" marR="0" lvl="0" indent="-457200" algn="l" defTabSz="914400" rtl="0" eaLnBrk="0" fontAlgn="base" latinLnBrk="0" hangingPunct="0">
              <a:lnSpc>
                <a:spcPct val="100000"/>
              </a:lnSpc>
              <a:spcBef>
                <a:spcPct val="0"/>
              </a:spcBef>
              <a:spcAft>
                <a:spcPts val="600"/>
              </a:spcAft>
              <a:buClrTx/>
              <a:buSzTx/>
              <a:buFontTx/>
              <a:buNone/>
              <a:tabLst/>
              <a:defRPr/>
            </a:pPr>
            <a:r>
              <a:rPr kumimoji="1" lang="ja-JP" altLang="en-US" sz="15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我が国は</a:t>
            </a:r>
            <a:r>
              <a:rPr kumimoji="1" lang="en-US" altLang="ja-JP" sz="15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75</a:t>
            </a:r>
            <a:r>
              <a:rPr kumimoji="1" lang="ja-JP" altLang="en-US" sz="15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歳以上人口を増加させながら、</a:t>
            </a:r>
            <a:r>
              <a:rPr kumimoji="1" lang="ja-JP" altLang="en-US" sz="15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本格的な人口減少の局面</a:t>
            </a:r>
            <a:r>
              <a:rPr kumimoji="1" lang="ja-JP" altLang="en-US" sz="15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を迎える。生産年齢人口、年少人口は一貫して減少し続ける。</a:t>
            </a:r>
          </a:p>
        </p:txBody>
      </p:sp>
      <p:graphicFrame>
        <p:nvGraphicFramePr>
          <p:cNvPr id="18" name="グラフ 17">
            <a:extLst>
              <a:ext uri="{FF2B5EF4-FFF2-40B4-BE49-F238E27FC236}">
                <a16:creationId xmlns:a16="http://schemas.microsoft.com/office/drawing/2014/main" id="{C3145AF7-C524-420C-BC45-8309BBCCF24D}"/>
              </a:ext>
            </a:extLst>
          </p:cNvPr>
          <p:cNvGraphicFramePr>
            <a:graphicFrameLocks noGrp="1"/>
          </p:cNvGraphicFramePr>
          <p:nvPr>
            <p:extLst/>
          </p:nvPr>
        </p:nvGraphicFramePr>
        <p:xfrm>
          <a:off x="66033" y="1511690"/>
          <a:ext cx="9773933" cy="4481627"/>
        </p:xfrm>
        <a:graphic>
          <a:graphicData uri="http://schemas.openxmlformats.org/drawingml/2006/chart">
            <c:chart xmlns:c="http://schemas.openxmlformats.org/drawingml/2006/chart" xmlns:r="http://schemas.openxmlformats.org/officeDocument/2006/relationships" r:id="rId2"/>
          </a:graphicData>
        </a:graphic>
      </p:graphicFrame>
      <p:sp>
        <p:nvSpPr>
          <p:cNvPr id="20" name="テキスト ボックス 19">
            <a:extLst>
              <a:ext uri="{FF2B5EF4-FFF2-40B4-BE49-F238E27FC236}">
                <a16:creationId xmlns:a16="http://schemas.microsoft.com/office/drawing/2014/main" id="{A55CF389-3E99-463F-808E-FDAB10073A19}"/>
              </a:ext>
            </a:extLst>
          </p:cNvPr>
          <p:cNvSpPr txBox="1"/>
          <p:nvPr/>
        </p:nvSpPr>
        <p:spPr>
          <a:xfrm>
            <a:off x="309562" y="1393157"/>
            <a:ext cx="492443"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white">
                    <a:lumMod val="50000"/>
                  </a:prstClr>
                </a:solidFill>
                <a:effectLst/>
                <a:uLnTx/>
                <a:uFillTx/>
                <a:latin typeface="Arial" charset="0"/>
                <a:ea typeface="ＭＳ Ｐゴシック" charset="-128"/>
                <a:cs typeface="+mn-cs"/>
              </a:rPr>
              <a:t>（万人）</a:t>
            </a:r>
            <a:endParaRPr kumimoji="1" lang="en-US" altLang="ja-JP" sz="800" b="0" i="0" u="none" strike="noStrike" kern="1200" cap="none" spc="0" normalizeH="0" baseline="0" noProof="0" dirty="0">
              <a:ln>
                <a:noFill/>
              </a:ln>
              <a:solidFill>
                <a:prstClr val="white">
                  <a:lumMod val="50000"/>
                </a:prstClr>
              </a:solidFill>
              <a:effectLst/>
              <a:uLnTx/>
              <a:uFillTx/>
              <a:latin typeface="Arial" charset="0"/>
              <a:ea typeface="ＭＳ Ｐゴシック" charset="-128"/>
              <a:cs typeface="+mn-cs"/>
            </a:endParaRPr>
          </a:p>
        </p:txBody>
      </p:sp>
      <p:sp>
        <p:nvSpPr>
          <p:cNvPr id="21" name="テキスト ボックス 1">
            <a:extLst>
              <a:ext uri="{FF2B5EF4-FFF2-40B4-BE49-F238E27FC236}">
                <a16:creationId xmlns:a16="http://schemas.microsoft.com/office/drawing/2014/main" id="{E0A3A4FD-C197-415E-8544-395EA4FFD1D6}"/>
              </a:ext>
            </a:extLst>
          </p:cNvPr>
          <p:cNvSpPr txBox="1"/>
          <p:nvPr/>
        </p:nvSpPr>
        <p:spPr>
          <a:xfrm>
            <a:off x="66032" y="6273214"/>
            <a:ext cx="2837187" cy="482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AR P丸ゴシック体M" panose="020F0600000000000000" pitchFamily="50" charset="-128"/>
                <a:ea typeface="AR P丸ゴシック体M" panose="020F0600000000000000" pitchFamily="50" charset="-128"/>
                <a:cs typeface="+mn-cs"/>
              </a:rPr>
              <a:t>（１９４７年～２０１５年は総務省統計局「人口推計（各年１０月１日現在）」から作成、２０１６年～２０６０年は国立社会保障・人口問題研究所「日本の将来推計人口（Ｈ２９．４推計）」から作成）</a:t>
            </a:r>
            <a:endParaRPr kumimoji="1" lang="en-US" altLang="ja-JP" sz="800" b="0" i="0" u="none" strike="noStrike" kern="1200" cap="none" spc="0" normalizeH="0" baseline="0" noProof="0" dirty="0">
              <a:ln>
                <a:noFill/>
              </a:ln>
              <a:solidFill>
                <a:prstClr val="black"/>
              </a:solidFill>
              <a:effectLst/>
              <a:uLnTx/>
              <a:uFillTx/>
              <a:latin typeface="AR P丸ゴシック体M" panose="020F0600000000000000" pitchFamily="50" charset="-128"/>
              <a:ea typeface="AR P丸ゴシック体M" panose="020F0600000000000000" pitchFamily="50" charset="-128"/>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AR P丸ゴシック体M" panose="020F0600000000000000" pitchFamily="50" charset="-128"/>
                <a:ea typeface="AR P丸ゴシック体M" panose="020F0600000000000000" pitchFamily="50" charset="-128"/>
                <a:cs typeface="+mn-cs"/>
              </a:rPr>
              <a:t>（右表中、括弧書きは前期比）</a:t>
            </a:r>
          </a:p>
        </p:txBody>
      </p:sp>
      <p:cxnSp>
        <p:nvCxnSpPr>
          <p:cNvPr id="22" name="直線コネクタ 21">
            <a:extLst>
              <a:ext uri="{FF2B5EF4-FFF2-40B4-BE49-F238E27FC236}">
                <a16:creationId xmlns:a16="http://schemas.microsoft.com/office/drawing/2014/main" id="{5C2E43B1-EC45-47A1-9A0F-1FC33A917399}"/>
              </a:ext>
            </a:extLst>
          </p:cNvPr>
          <p:cNvCxnSpPr/>
          <p:nvPr/>
        </p:nvCxnSpPr>
        <p:spPr>
          <a:xfrm flipV="1">
            <a:off x="5926537" y="1452420"/>
            <a:ext cx="0" cy="406800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8144226-910E-49C0-B080-B8C50418467C}"/>
              </a:ext>
            </a:extLst>
          </p:cNvPr>
          <p:cNvCxnSpPr/>
          <p:nvPr/>
        </p:nvCxnSpPr>
        <p:spPr>
          <a:xfrm flipV="1">
            <a:off x="7880546" y="1452420"/>
            <a:ext cx="0" cy="406800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39B35FE9-68E1-44E6-856C-97918E4BC48A}"/>
              </a:ext>
            </a:extLst>
          </p:cNvPr>
          <p:cNvSpPr txBox="1"/>
          <p:nvPr/>
        </p:nvSpPr>
        <p:spPr>
          <a:xfrm>
            <a:off x="9224963" y="1393157"/>
            <a:ext cx="389850"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white">
                    <a:lumMod val="50000"/>
                  </a:prstClr>
                </a:solidFill>
                <a:effectLst/>
                <a:uLnTx/>
                <a:uFillTx/>
                <a:latin typeface="Arial" charset="0"/>
                <a:ea typeface="ＭＳ Ｐゴシック" charset="-128"/>
                <a:cs typeface="+mn-cs"/>
              </a:rPr>
              <a:t>（％）</a:t>
            </a:r>
            <a:endParaRPr kumimoji="1" lang="en-US" altLang="ja-JP" sz="800" b="0" i="0" u="none" strike="noStrike" kern="1200" cap="none" spc="0" normalizeH="0" baseline="0" noProof="0" dirty="0">
              <a:ln>
                <a:noFill/>
              </a:ln>
              <a:solidFill>
                <a:prstClr val="white">
                  <a:lumMod val="50000"/>
                </a:prstClr>
              </a:solidFill>
              <a:effectLst/>
              <a:uLnTx/>
              <a:uFillTx/>
              <a:latin typeface="Arial" charset="0"/>
              <a:ea typeface="ＭＳ Ｐゴシック" charset="-128"/>
              <a:cs typeface="+mn-cs"/>
            </a:endParaRPr>
          </a:p>
        </p:txBody>
      </p:sp>
      <p:sp>
        <p:nvSpPr>
          <p:cNvPr id="25" name="テキスト ボックス 24">
            <a:extLst>
              <a:ext uri="{FF2B5EF4-FFF2-40B4-BE49-F238E27FC236}">
                <a16:creationId xmlns:a16="http://schemas.microsoft.com/office/drawing/2014/main" id="{B42BD344-E394-42AD-89F3-80604B59CE11}"/>
              </a:ext>
            </a:extLst>
          </p:cNvPr>
          <p:cNvSpPr txBox="1"/>
          <p:nvPr/>
        </p:nvSpPr>
        <p:spPr>
          <a:xfrm>
            <a:off x="5141808" y="1617211"/>
            <a:ext cx="889987"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Arial" charset="0"/>
                <a:ea typeface="ＭＳ Ｐゴシック" charset="-128"/>
                <a:cs typeface="+mn-cs"/>
              </a:rPr>
              <a:t>人口推計←</a:t>
            </a:r>
          </a:p>
        </p:txBody>
      </p:sp>
      <p:sp>
        <p:nvSpPr>
          <p:cNvPr id="26" name="テキスト ボックス 25">
            <a:extLst>
              <a:ext uri="{FF2B5EF4-FFF2-40B4-BE49-F238E27FC236}">
                <a16:creationId xmlns:a16="http://schemas.microsoft.com/office/drawing/2014/main" id="{347C40CD-903A-40E6-9A72-53A4A92769E5}"/>
              </a:ext>
            </a:extLst>
          </p:cNvPr>
          <p:cNvSpPr txBox="1"/>
          <p:nvPr/>
        </p:nvSpPr>
        <p:spPr>
          <a:xfrm>
            <a:off x="5862949" y="1617211"/>
            <a:ext cx="1159292"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Arial" charset="0"/>
                <a:ea typeface="ＭＳ Ｐゴシック" charset="-128"/>
                <a:cs typeface="+mn-cs"/>
              </a:rPr>
              <a:t>→将来推計人口</a:t>
            </a:r>
          </a:p>
        </p:txBody>
      </p:sp>
      <p:sp>
        <p:nvSpPr>
          <p:cNvPr id="27" name="四角形吹き出し 31">
            <a:extLst>
              <a:ext uri="{FF2B5EF4-FFF2-40B4-BE49-F238E27FC236}">
                <a16:creationId xmlns:a16="http://schemas.microsoft.com/office/drawing/2014/main" id="{0FEE3FB5-C101-460F-841D-90D1726688F4}"/>
              </a:ext>
            </a:extLst>
          </p:cNvPr>
          <p:cNvSpPr/>
          <p:nvPr/>
        </p:nvSpPr>
        <p:spPr>
          <a:xfrm>
            <a:off x="4776339" y="5166984"/>
            <a:ext cx="1086610" cy="353436"/>
          </a:xfrm>
          <a:prstGeom prst="wedgeRectCallout">
            <a:avLst>
              <a:gd name="adj1" fmla="val 39550"/>
              <a:gd name="adj2" fmla="val -132374"/>
            </a:avLst>
          </a:prstGeom>
          <a:solidFill>
            <a:srgbClr val="FFFFFF">
              <a:alpha val="54902"/>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2013</a:t>
            </a: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endPar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若年人口の割合と</a:t>
            </a: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75</a:t>
            </a: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歳以上人口の割合が逆転</a:t>
            </a:r>
          </a:p>
        </p:txBody>
      </p:sp>
      <p:sp>
        <p:nvSpPr>
          <p:cNvPr id="28" name="四角形吹き出し 32">
            <a:extLst>
              <a:ext uri="{FF2B5EF4-FFF2-40B4-BE49-F238E27FC236}">
                <a16:creationId xmlns:a16="http://schemas.microsoft.com/office/drawing/2014/main" id="{D5E4003D-512A-4A24-8233-13F61D7D6AC5}"/>
              </a:ext>
            </a:extLst>
          </p:cNvPr>
          <p:cNvSpPr/>
          <p:nvPr/>
        </p:nvSpPr>
        <p:spPr>
          <a:xfrm>
            <a:off x="3818466" y="3998149"/>
            <a:ext cx="1134533" cy="376673"/>
          </a:xfrm>
          <a:prstGeom prst="wedgeRectCallout">
            <a:avLst>
              <a:gd name="adj1" fmla="val 5562"/>
              <a:gd name="adj2" fmla="val 155058"/>
            </a:avLst>
          </a:prstGeom>
          <a:solidFill>
            <a:srgbClr val="FFFFFF">
              <a:alpha val="54902"/>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1997</a:t>
            </a: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endPar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若年人口の割合と</a:t>
            </a: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65</a:t>
            </a: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歳以上人口の割合が逆転</a:t>
            </a:r>
          </a:p>
        </p:txBody>
      </p:sp>
      <p:graphicFrame>
        <p:nvGraphicFramePr>
          <p:cNvPr id="29" name="表 28">
            <a:extLst>
              <a:ext uri="{FF2B5EF4-FFF2-40B4-BE49-F238E27FC236}">
                <a16:creationId xmlns:a16="http://schemas.microsoft.com/office/drawing/2014/main" id="{8BAEA301-057E-433C-B46D-9E572955695F}"/>
              </a:ext>
            </a:extLst>
          </p:cNvPr>
          <p:cNvGraphicFramePr>
            <a:graphicFrameLocks noGrp="1"/>
          </p:cNvGraphicFramePr>
          <p:nvPr>
            <p:extLst/>
          </p:nvPr>
        </p:nvGraphicFramePr>
        <p:xfrm>
          <a:off x="2903217" y="5818511"/>
          <a:ext cx="6652264" cy="1112520"/>
        </p:xfrm>
        <a:graphic>
          <a:graphicData uri="http://schemas.openxmlformats.org/drawingml/2006/table">
            <a:tbl>
              <a:tblPr firstRow="1" bandRow="1">
                <a:tableStyleId>{7E9639D4-E3E2-4D34-9284-5A2195B3D0D7}</a:tableStyleId>
              </a:tblPr>
              <a:tblGrid>
                <a:gridCol w="717504">
                  <a:extLst>
                    <a:ext uri="{9D8B030D-6E8A-4147-A177-3AD203B41FA5}">
                      <a16:colId xmlns:a16="http://schemas.microsoft.com/office/drawing/2014/main" val="20000"/>
                    </a:ext>
                  </a:extLst>
                </a:gridCol>
                <a:gridCol w="422948">
                  <a:extLst>
                    <a:ext uri="{9D8B030D-6E8A-4147-A177-3AD203B41FA5}">
                      <a16:colId xmlns:a16="http://schemas.microsoft.com/office/drawing/2014/main" val="20001"/>
                    </a:ext>
                  </a:extLst>
                </a:gridCol>
                <a:gridCol w="634422">
                  <a:extLst>
                    <a:ext uri="{9D8B030D-6E8A-4147-A177-3AD203B41FA5}">
                      <a16:colId xmlns:a16="http://schemas.microsoft.com/office/drawing/2014/main" val="20002"/>
                    </a:ext>
                  </a:extLst>
                </a:gridCol>
                <a:gridCol w="415395">
                  <a:extLst>
                    <a:ext uri="{9D8B030D-6E8A-4147-A177-3AD203B41FA5}">
                      <a16:colId xmlns:a16="http://schemas.microsoft.com/office/drawing/2014/main" val="20003"/>
                    </a:ext>
                  </a:extLst>
                </a:gridCol>
                <a:gridCol w="657080">
                  <a:extLst>
                    <a:ext uri="{9D8B030D-6E8A-4147-A177-3AD203B41FA5}">
                      <a16:colId xmlns:a16="http://schemas.microsoft.com/office/drawing/2014/main" val="20004"/>
                    </a:ext>
                  </a:extLst>
                </a:gridCol>
                <a:gridCol w="497828">
                  <a:extLst>
                    <a:ext uri="{9D8B030D-6E8A-4147-A177-3AD203B41FA5}">
                      <a16:colId xmlns:a16="http://schemas.microsoft.com/office/drawing/2014/main" val="20005"/>
                    </a:ext>
                  </a:extLst>
                </a:gridCol>
                <a:gridCol w="619963">
                  <a:extLst>
                    <a:ext uri="{9D8B030D-6E8A-4147-A177-3AD203B41FA5}">
                      <a16:colId xmlns:a16="http://schemas.microsoft.com/office/drawing/2014/main" val="20006"/>
                    </a:ext>
                  </a:extLst>
                </a:gridCol>
                <a:gridCol w="482400">
                  <a:extLst>
                    <a:ext uri="{9D8B030D-6E8A-4147-A177-3AD203B41FA5}">
                      <a16:colId xmlns:a16="http://schemas.microsoft.com/office/drawing/2014/main" val="20007"/>
                    </a:ext>
                  </a:extLst>
                </a:gridCol>
                <a:gridCol w="612733">
                  <a:extLst>
                    <a:ext uri="{9D8B030D-6E8A-4147-A177-3AD203B41FA5}">
                      <a16:colId xmlns:a16="http://schemas.microsoft.com/office/drawing/2014/main" val="20008"/>
                    </a:ext>
                  </a:extLst>
                </a:gridCol>
                <a:gridCol w="489629">
                  <a:extLst>
                    <a:ext uri="{9D8B030D-6E8A-4147-A177-3AD203B41FA5}">
                      <a16:colId xmlns:a16="http://schemas.microsoft.com/office/drawing/2014/main" val="20009"/>
                    </a:ext>
                  </a:extLst>
                </a:gridCol>
                <a:gridCol w="613056">
                  <a:extLst>
                    <a:ext uri="{9D8B030D-6E8A-4147-A177-3AD203B41FA5}">
                      <a16:colId xmlns:a16="http://schemas.microsoft.com/office/drawing/2014/main" val="20010"/>
                    </a:ext>
                  </a:extLst>
                </a:gridCol>
                <a:gridCol w="489306">
                  <a:extLst>
                    <a:ext uri="{9D8B030D-6E8A-4147-A177-3AD203B41FA5}">
                      <a16:colId xmlns:a16="http://schemas.microsoft.com/office/drawing/2014/main" val="20011"/>
                    </a:ext>
                  </a:extLst>
                </a:gridCol>
              </a:tblGrid>
              <a:tr h="174440">
                <a:tc>
                  <a:txBody>
                    <a:bodyPr/>
                    <a:lstStyle/>
                    <a:p>
                      <a:pPr algn="ctr"/>
                      <a:endParaRPr kumimoji="1" lang="ja-JP" altLang="en-US" sz="700" dirty="0"/>
                    </a:p>
                  </a:txBody>
                  <a:tcPr>
                    <a:solidFill>
                      <a:schemeClr val="bg1">
                        <a:lumMod val="50000"/>
                      </a:schemeClr>
                    </a:solidFill>
                  </a:tcPr>
                </a:tc>
                <a:tc>
                  <a:txBody>
                    <a:bodyPr/>
                    <a:lstStyle/>
                    <a:p>
                      <a:pPr algn="r"/>
                      <a:r>
                        <a:rPr kumimoji="1" lang="en-US" altLang="ja-JP" sz="800" dirty="0">
                          <a:latin typeface="AR丸ゴシック体M" panose="020F0609000000000000" pitchFamily="49" charset="-128"/>
                          <a:ea typeface="AR丸ゴシック体M" panose="020F0609000000000000" pitchFamily="49" charset="-128"/>
                          <a:cs typeface="Arial" panose="020B0604020202020204" pitchFamily="34" charset="0"/>
                        </a:rPr>
                        <a:t>1947</a:t>
                      </a:r>
                      <a:endParaRPr kumimoji="1" lang="ja-JP" altLang="en-US" sz="800" dirty="0">
                        <a:latin typeface="AR丸ゴシック体M" panose="020F0609000000000000" pitchFamily="49" charset="-128"/>
                        <a:ea typeface="AR丸ゴシック体M" panose="020F0609000000000000" pitchFamily="49" charset="-128"/>
                        <a:cs typeface="Arial" panose="020B0604020202020204" pitchFamily="34" charset="0"/>
                      </a:endParaRPr>
                    </a:p>
                  </a:txBody>
                  <a:tcPr>
                    <a:solidFill>
                      <a:schemeClr val="bg1">
                        <a:lumMod val="50000"/>
                      </a:schemeClr>
                    </a:solidFill>
                  </a:tcPr>
                </a:tc>
                <a:tc>
                  <a:txBody>
                    <a:bodyPr/>
                    <a:lstStyle/>
                    <a:p>
                      <a:pPr algn="r"/>
                      <a:r>
                        <a:rPr kumimoji="1" lang="en-US" altLang="ja-JP" sz="800" dirty="0">
                          <a:latin typeface="AR丸ゴシック体M" panose="020F0609000000000000" pitchFamily="49" charset="-128"/>
                          <a:ea typeface="AR丸ゴシック体M" panose="020F0609000000000000" pitchFamily="49" charset="-128"/>
                          <a:cs typeface="Arial" panose="020B0604020202020204" pitchFamily="34" charset="0"/>
                        </a:rPr>
                        <a:t>1965</a:t>
                      </a:r>
                      <a:endParaRPr kumimoji="1" lang="ja-JP" altLang="en-US" sz="800" dirty="0">
                        <a:latin typeface="AR丸ゴシック体M" panose="020F0609000000000000" pitchFamily="49" charset="-128"/>
                        <a:ea typeface="AR丸ゴシック体M" panose="020F0609000000000000" pitchFamily="49" charset="-128"/>
                        <a:cs typeface="Arial" panose="020B0604020202020204" pitchFamily="34" charset="0"/>
                      </a:endParaRPr>
                    </a:p>
                  </a:txBody>
                  <a:tcPr>
                    <a:solidFill>
                      <a:schemeClr val="bg1">
                        <a:lumMod val="50000"/>
                      </a:schemeClr>
                    </a:solidFill>
                  </a:tcPr>
                </a:tc>
                <a:tc>
                  <a:txBody>
                    <a:bodyPr/>
                    <a:lstStyle/>
                    <a:p>
                      <a:pPr algn="r"/>
                      <a:endParaRPr kumimoji="1" lang="ja-JP" altLang="en-US" sz="800" dirty="0">
                        <a:latin typeface="AR丸ゴシック体M" panose="020F0609000000000000" pitchFamily="49" charset="-128"/>
                        <a:ea typeface="AR丸ゴシック体M" panose="020F0609000000000000" pitchFamily="49" charset="-128"/>
                        <a:cs typeface="Arial" panose="020B0604020202020204" pitchFamily="34" charset="0"/>
                      </a:endParaRPr>
                    </a:p>
                  </a:txBody>
                  <a:tcPr>
                    <a:solidFill>
                      <a:schemeClr val="bg1">
                        <a:lumMod val="50000"/>
                      </a:schemeClr>
                    </a:solidFill>
                  </a:tcPr>
                </a:tc>
                <a:tc>
                  <a:txBody>
                    <a:bodyPr/>
                    <a:lstStyle/>
                    <a:p>
                      <a:pPr algn="r"/>
                      <a:r>
                        <a:rPr kumimoji="1" lang="en-US" altLang="ja-JP" sz="800" dirty="0">
                          <a:latin typeface="AR丸ゴシック体M" panose="020F0609000000000000" pitchFamily="49" charset="-128"/>
                          <a:ea typeface="AR丸ゴシック体M" panose="020F0609000000000000" pitchFamily="49" charset="-128"/>
                          <a:cs typeface="Arial" panose="020B0604020202020204" pitchFamily="34" charset="0"/>
                        </a:rPr>
                        <a:t>1990</a:t>
                      </a:r>
                      <a:endParaRPr kumimoji="1" lang="ja-JP" altLang="en-US" sz="800" dirty="0">
                        <a:latin typeface="AR丸ゴシック体M" panose="020F0609000000000000" pitchFamily="49" charset="-128"/>
                        <a:ea typeface="AR丸ゴシック体M" panose="020F0609000000000000" pitchFamily="49" charset="-128"/>
                        <a:cs typeface="Arial" panose="020B0604020202020204" pitchFamily="34" charset="0"/>
                      </a:endParaRPr>
                    </a:p>
                  </a:txBody>
                  <a:tcPr>
                    <a:solidFill>
                      <a:schemeClr val="bg1">
                        <a:lumMod val="50000"/>
                      </a:schemeClr>
                    </a:solidFill>
                  </a:tcPr>
                </a:tc>
                <a:tc>
                  <a:txBody>
                    <a:bodyPr/>
                    <a:lstStyle/>
                    <a:p>
                      <a:pPr algn="r"/>
                      <a:endParaRPr kumimoji="1" lang="ja-JP" altLang="en-US" sz="800" dirty="0">
                        <a:latin typeface="AR丸ゴシック体M" panose="020F0609000000000000" pitchFamily="49" charset="-128"/>
                        <a:ea typeface="AR丸ゴシック体M" panose="020F0609000000000000" pitchFamily="49" charset="-128"/>
                        <a:cs typeface="Arial" panose="020B0604020202020204" pitchFamily="34" charset="0"/>
                      </a:endParaRPr>
                    </a:p>
                  </a:txBody>
                  <a:tcPr>
                    <a:solidFill>
                      <a:schemeClr val="bg1">
                        <a:lumMod val="50000"/>
                      </a:schemeClr>
                    </a:solidFill>
                  </a:tcPr>
                </a:tc>
                <a:tc>
                  <a:txBody>
                    <a:bodyPr/>
                    <a:lstStyle/>
                    <a:p>
                      <a:pPr algn="r"/>
                      <a:r>
                        <a:rPr kumimoji="1" lang="en-US" altLang="ja-JP" sz="800" dirty="0">
                          <a:latin typeface="AR丸ゴシック体M" panose="020F0609000000000000" pitchFamily="49" charset="-128"/>
                          <a:ea typeface="AR丸ゴシック体M" panose="020F0609000000000000" pitchFamily="49" charset="-128"/>
                          <a:cs typeface="Arial" panose="020B0604020202020204" pitchFamily="34" charset="0"/>
                        </a:rPr>
                        <a:t>2015</a:t>
                      </a:r>
                      <a:endParaRPr kumimoji="1" lang="ja-JP" altLang="en-US" sz="800" dirty="0">
                        <a:latin typeface="AR丸ゴシック体M" panose="020F0609000000000000" pitchFamily="49" charset="-128"/>
                        <a:ea typeface="AR丸ゴシック体M" panose="020F0609000000000000" pitchFamily="49" charset="-128"/>
                        <a:cs typeface="Arial" panose="020B0604020202020204" pitchFamily="34" charset="0"/>
                      </a:endParaRPr>
                    </a:p>
                  </a:txBody>
                  <a:tcPr>
                    <a:solidFill>
                      <a:schemeClr val="bg1">
                        <a:lumMod val="50000"/>
                      </a:schemeClr>
                    </a:solidFill>
                  </a:tcPr>
                </a:tc>
                <a:tc>
                  <a:txBody>
                    <a:bodyPr/>
                    <a:lstStyle/>
                    <a:p>
                      <a:pPr algn="r"/>
                      <a:endParaRPr kumimoji="1" lang="ja-JP" altLang="en-US" sz="800" dirty="0">
                        <a:latin typeface="AR丸ゴシック体M" panose="020F0609000000000000" pitchFamily="49" charset="-128"/>
                        <a:ea typeface="AR丸ゴシック体M" panose="020F0609000000000000" pitchFamily="49" charset="-128"/>
                        <a:cs typeface="Arial" panose="020B0604020202020204" pitchFamily="34" charset="0"/>
                      </a:endParaRPr>
                    </a:p>
                  </a:txBody>
                  <a:tcPr>
                    <a:solidFill>
                      <a:schemeClr val="bg1">
                        <a:lumMod val="50000"/>
                      </a:schemeClr>
                    </a:solidFill>
                  </a:tcPr>
                </a:tc>
                <a:tc>
                  <a:txBody>
                    <a:bodyPr/>
                    <a:lstStyle/>
                    <a:p>
                      <a:pPr algn="r"/>
                      <a:r>
                        <a:rPr kumimoji="1" lang="en-US" altLang="ja-JP" sz="800" dirty="0">
                          <a:latin typeface="AR丸ゴシック体M" panose="020F0609000000000000" pitchFamily="49" charset="-128"/>
                          <a:ea typeface="AR丸ゴシック体M" panose="020F0609000000000000" pitchFamily="49" charset="-128"/>
                          <a:cs typeface="Arial" panose="020B0604020202020204" pitchFamily="34" charset="0"/>
                        </a:rPr>
                        <a:t>2040</a:t>
                      </a:r>
                      <a:endParaRPr kumimoji="1" lang="ja-JP" altLang="en-US" sz="800" dirty="0">
                        <a:latin typeface="AR丸ゴシック体M" panose="020F0609000000000000" pitchFamily="49" charset="-128"/>
                        <a:ea typeface="AR丸ゴシック体M" panose="020F0609000000000000" pitchFamily="49" charset="-128"/>
                        <a:cs typeface="Arial" panose="020B0604020202020204" pitchFamily="34" charset="0"/>
                      </a:endParaRPr>
                    </a:p>
                  </a:txBody>
                  <a:tcPr>
                    <a:solidFill>
                      <a:schemeClr val="bg1">
                        <a:lumMod val="50000"/>
                      </a:schemeClr>
                    </a:solidFill>
                  </a:tcPr>
                </a:tc>
                <a:tc>
                  <a:txBody>
                    <a:bodyPr/>
                    <a:lstStyle/>
                    <a:p>
                      <a:pPr algn="r"/>
                      <a:endParaRPr kumimoji="1" lang="ja-JP" altLang="en-US" sz="800" dirty="0">
                        <a:latin typeface="AR丸ゴシック体M" panose="020F0609000000000000" pitchFamily="49" charset="-128"/>
                        <a:ea typeface="AR丸ゴシック体M" panose="020F0609000000000000" pitchFamily="49" charset="-128"/>
                        <a:cs typeface="Arial" panose="020B0604020202020204" pitchFamily="34" charset="0"/>
                      </a:endParaRPr>
                    </a:p>
                  </a:txBody>
                  <a:tcPr>
                    <a:solidFill>
                      <a:schemeClr val="bg1">
                        <a:lumMod val="50000"/>
                      </a:schemeClr>
                    </a:solidFill>
                  </a:tcPr>
                </a:tc>
                <a:tc>
                  <a:txBody>
                    <a:bodyPr/>
                    <a:lstStyle/>
                    <a:p>
                      <a:pPr algn="r"/>
                      <a:r>
                        <a:rPr kumimoji="1" lang="en-US" altLang="ja-JP" sz="800" dirty="0">
                          <a:latin typeface="AR丸ゴシック体M" panose="020F0609000000000000" pitchFamily="49" charset="-128"/>
                          <a:ea typeface="AR丸ゴシック体M" panose="020F0609000000000000" pitchFamily="49" charset="-128"/>
                          <a:cs typeface="Arial" panose="020B0604020202020204" pitchFamily="34" charset="0"/>
                        </a:rPr>
                        <a:t>2060</a:t>
                      </a:r>
                      <a:endParaRPr kumimoji="1" lang="ja-JP" altLang="en-US" sz="800" dirty="0">
                        <a:latin typeface="AR丸ゴシック体M" panose="020F0609000000000000" pitchFamily="49" charset="-128"/>
                        <a:ea typeface="AR丸ゴシック体M" panose="020F0609000000000000" pitchFamily="49" charset="-128"/>
                        <a:cs typeface="Arial" panose="020B0604020202020204" pitchFamily="34" charset="0"/>
                      </a:endParaRPr>
                    </a:p>
                  </a:txBody>
                  <a:tcPr>
                    <a:solidFill>
                      <a:schemeClr val="bg1">
                        <a:lumMod val="50000"/>
                      </a:schemeClr>
                    </a:solidFill>
                  </a:tcPr>
                </a:tc>
                <a:tc>
                  <a:txBody>
                    <a:bodyPr/>
                    <a:lstStyle/>
                    <a:p>
                      <a:pPr algn="r"/>
                      <a:endParaRPr kumimoji="1" lang="ja-JP" altLang="en-US" sz="800" dirty="0">
                        <a:latin typeface="AR丸ゴシック体M" panose="020F0609000000000000" pitchFamily="49" charset="-128"/>
                        <a:ea typeface="AR丸ゴシック体M" panose="020F0609000000000000" pitchFamily="49" charset="-128"/>
                        <a:cs typeface="Arial" panose="020B0604020202020204" pitchFamily="34" charset="0"/>
                      </a:endParaRPr>
                    </a:p>
                  </a:txBody>
                  <a:tcPr>
                    <a:solidFill>
                      <a:schemeClr val="bg1">
                        <a:lumMod val="50000"/>
                      </a:schemeClr>
                    </a:solidFill>
                  </a:tcPr>
                </a:tc>
                <a:extLst>
                  <a:ext uri="{0D108BD9-81ED-4DB2-BD59-A6C34878D82A}">
                    <a16:rowId xmlns:a16="http://schemas.microsoft.com/office/drawing/2014/main" val="10000"/>
                  </a:ext>
                </a:extLst>
              </a:tr>
              <a:tr h="161980">
                <a:tc>
                  <a:txBody>
                    <a:bodyPr/>
                    <a:lstStyle/>
                    <a:p>
                      <a:r>
                        <a:rPr kumimoji="1" lang="en-US" altLang="ja-JP" sz="700" dirty="0">
                          <a:latin typeface="AR丸ゴシック体M" panose="020F0609000000000000" pitchFamily="49" charset="-128"/>
                          <a:ea typeface="AR丸ゴシック体M" panose="020F0609000000000000" pitchFamily="49" charset="-128"/>
                        </a:rPr>
                        <a:t>0-14</a:t>
                      </a:r>
                      <a:r>
                        <a:rPr kumimoji="1" lang="ja-JP" altLang="en-US" sz="700" dirty="0">
                          <a:latin typeface="AR丸ゴシック体M" panose="020F0609000000000000" pitchFamily="49" charset="-128"/>
                          <a:ea typeface="AR丸ゴシック体M" panose="020F0609000000000000" pitchFamily="49" charset="-128"/>
                        </a:rPr>
                        <a:t>歳人口</a:t>
                      </a:r>
                    </a:p>
                  </a:txBody>
                  <a:tcPr/>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2,757</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2,517</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a:t>
                      </a:r>
                      <a:r>
                        <a:rPr lang="ja-JP" altLang="en-US"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a:t>
                      </a:r>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241)</a:t>
                      </a:r>
                    </a:p>
                  </a:txBody>
                  <a:tcPr marL="7620" marR="7620" marT="7620" marB="0" anchor="b"/>
                </a:tc>
                <a:tc>
                  <a:txBody>
                    <a:bodyPr/>
                    <a:lstStyle/>
                    <a:p>
                      <a:pPr algn="r" fontAlgn="b"/>
                      <a:r>
                        <a:rPr lang="en-US" altLang="ja-JP" sz="1000" b="0" i="0" u="none" strike="noStrike">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2,254</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a:t>
                      </a:r>
                      <a:r>
                        <a:rPr lang="ja-JP" altLang="en-US"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a:t>
                      </a:r>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262)</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1,595</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a:t>
                      </a:r>
                      <a:r>
                        <a:rPr lang="ja-JP" altLang="en-US"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a:t>
                      </a:r>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660)</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1,194</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a:t>
                      </a:r>
                      <a:r>
                        <a:rPr lang="ja-JP" altLang="en-US"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a:t>
                      </a:r>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401)</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951</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a:t>
                      </a:r>
                      <a:r>
                        <a:rPr lang="ja-JP" altLang="en-US"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a:t>
                      </a:r>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243)</a:t>
                      </a:r>
                    </a:p>
                  </a:txBody>
                  <a:tcPr marL="7620" marR="7620" marT="7620" marB="0" anchor="b"/>
                </a:tc>
                <a:extLst>
                  <a:ext uri="{0D108BD9-81ED-4DB2-BD59-A6C34878D82A}">
                    <a16:rowId xmlns:a16="http://schemas.microsoft.com/office/drawing/2014/main" val="10001"/>
                  </a:ext>
                </a:extLst>
              </a:tr>
              <a:tr h="161980">
                <a:tc>
                  <a:txBody>
                    <a:bodyPr/>
                    <a:lstStyle/>
                    <a:p>
                      <a:r>
                        <a:rPr kumimoji="1" lang="en-US" altLang="ja-JP" sz="700" dirty="0">
                          <a:latin typeface="AR丸ゴシック体M" panose="020F0609000000000000" pitchFamily="49" charset="-128"/>
                          <a:ea typeface="AR丸ゴシック体M" panose="020F0609000000000000" pitchFamily="49" charset="-128"/>
                        </a:rPr>
                        <a:t>15-64</a:t>
                      </a:r>
                      <a:r>
                        <a:rPr kumimoji="1" lang="ja-JP" altLang="en-US" sz="700" dirty="0">
                          <a:latin typeface="AR丸ゴシック体M" panose="020F0609000000000000" pitchFamily="49" charset="-128"/>
                          <a:ea typeface="AR丸ゴシック体M" panose="020F0609000000000000" pitchFamily="49" charset="-128"/>
                        </a:rPr>
                        <a:t>歳人口</a:t>
                      </a:r>
                      <a:endParaRPr kumimoji="1" lang="en-US" altLang="ja-JP" sz="700" dirty="0">
                        <a:latin typeface="AR丸ゴシック体M" panose="020F0609000000000000" pitchFamily="49" charset="-128"/>
                        <a:ea typeface="AR丸ゴシック体M" panose="020F0609000000000000" pitchFamily="49" charset="-128"/>
                      </a:endParaRPr>
                    </a:p>
                  </a:txBody>
                  <a:tcPr/>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4,678</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6,693</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(+2,015)</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8,614</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(+1,921)</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7,728</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a:t>
                      </a:r>
                      <a:r>
                        <a:rPr lang="ja-JP" altLang="en-US"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a:t>
                      </a:r>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886)</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5,978</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a:t>
                      </a:r>
                      <a:r>
                        <a:rPr lang="ja-JP" altLang="en-US"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a:t>
                      </a:r>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1,751)</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4,793</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a:t>
                      </a:r>
                      <a:r>
                        <a:rPr lang="ja-JP" altLang="en-US"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a:t>
                      </a:r>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1,185)</a:t>
                      </a:r>
                    </a:p>
                  </a:txBody>
                  <a:tcPr marL="7620" marR="7620" marT="7620" marB="0" anchor="b"/>
                </a:tc>
                <a:extLst>
                  <a:ext uri="{0D108BD9-81ED-4DB2-BD59-A6C34878D82A}">
                    <a16:rowId xmlns:a16="http://schemas.microsoft.com/office/drawing/2014/main" val="10002"/>
                  </a:ext>
                </a:extLst>
              </a:tr>
              <a:tr h="161980">
                <a:tc>
                  <a:txBody>
                    <a:bodyPr/>
                    <a:lstStyle/>
                    <a:p>
                      <a:r>
                        <a:rPr kumimoji="1" lang="en-US" altLang="ja-JP" sz="700" dirty="0">
                          <a:latin typeface="AR丸ゴシック体M" panose="020F0609000000000000" pitchFamily="49" charset="-128"/>
                          <a:ea typeface="AR丸ゴシック体M" panose="020F0609000000000000" pitchFamily="49" charset="-128"/>
                        </a:rPr>
                        <a:t>65-74</a:t>
                      </a:r>
                      <a:r>
                        <a:rPr kumimoji="1" lang="ja-JP" altLang="en-US" sz="700" dirty="0">
                          <a:latin typeface="AR丸ゴシック体M" panose="020F0609000000000000" pitchFamily="49" charset="-128"/>
                          <a:ea typeface="AR丸ゴシック体M" panose="020F0609000000000000" pitchFamily="49" charset="-128"/>
                        </a:rPr>
                        <a:t>歳人口</a:t>
                      </a:r>
                    </a:p>
                  </a:txBody>
                  <a:tcPr/>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288</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431</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(+143)</a:t>
                      </a:r>
                    </a:p>
                  </a:txBody>
                  <a:tcPr marL="7620" marR="7620" marT="7620" marB="0" anchor="b"/>
                </a:tc>
                <a:tc>
                  <a:txBody>
                    <a:bodyPr/>
                    <a:lstStyle/>
                    <a:p>
                      <a:pPr algn="r" fontAlgn="b"/>
                      <a:r>
                        <a:rPr lang="en-US" altLang="ja-JP" sz="1000" b="0" i="0" u="none" strike="noStrike">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894</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(+463)</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1,708</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(+814)</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1,681</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a:t>
                      </a:r>
                      <a:r>
                        <a:rPr lang="ja-JP" altLang="en-US"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a:t>
                      </a:r>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27)</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1,154</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a:t>
                      </a:r>
                      <a:r>
                        <a:rPr lang="ja-JP" altLang="en-US"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a:t>
                      </a:r>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528)</a:t>
                      </a:r>
                    </a:p>
                  </a:txBody>
                  <a:tcPr marL="7620" marR="7620" marT="7620" marB="0" anchor="b"/>
                </a:tc>
                <a:extLst>
                  <a:ext uri="{0D108BD9-81ED-4DB2-BD59-A6C34878D82A}">
                    <a16:rowId xmlns:a16="http://schemas.microsoft.com/office/drawing/2014/main" val="10003"/>
                  </a:ext>
                </a:extLst>
              </a:tr>
              <a:tr h="161980">
                <a:tc>
                  <a:txBody>
                    <a:bodyPr/>
                    <a:lstStyle/>
                    <a:p>
                      <a:r>
                        <a:rPr kumimoji="1" lang="en-US" altLang="ja-JP" sz="700" dirty="0">
                          <a:latin typeface="AR丸ゴシック体M" panose="020F0609000000000000" pitchFamily="49" charset="-128"/>
                          <a:ea typeface="AR丸ゴシック体M" panose="020F0609000000000000" pitchFamily="49" charset="-128"/>
                        </a:rPr>
                        <a:t>75</a:t>
                      </a:r>
                      <a:r>
                        <a:rPr kumimoji="1" lang="ja-JP" altLang="en-US" sz="700" dirty="0">
                          <a:latin typeface="AR丸ゴシック体M" panose="020F0609000000000000" pitchFamily="49" charset="-128"/>
                          <a:ea typeface="AR丸ゴシック体M" panose="020F0609000000000000" pitchFamily="49" charset="-128"/>
                        </a:rPr>
                        <a:t>歳以上人口</a:t>
                      </a:r>
                    </a:p>
                  </a:txBody>
                  <a:tcPr/>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87</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187</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(+101)</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599</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(+411)</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1,679</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(+1,080)</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2,239</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(+561)</a:t>
                      </a:r>
                    </a:p>
                  </a:txBody>
                  <a:tcPr marL="7620" marR="7620" marT="7620" marB="0" anchor="b"/>
                </a:tc>
                <a:tc>
                  <a:txBody>
                    <a:bodyPr/>
                    <a:lstStyle/>
                    <a:p>
                      <a:pPr algn="r" fontAlgn="b"/>
                      <a:r>
                        <a:rPr lang="en-US" altLang="ja-JP" sz="10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2,387</a:t>
                      </a:r>
                    </a:p>
                  </a:txBody>
                  <a:tcPr marL="7620" marR="7620" marT="7620" marB="0" anchor="b"/>
                </a:tc>
                <a:tc>
                  <a:txBody>
                    <a:bodyPr/>
                    <a:lstStyle/>
                    <a:p>
                      <a:pPr algn="l" fontAlgn="b"/>
                      <a:r>
                        <a:rPr lang="en-US" altLang="ja-JP" sz="700" b="0" i="0" u="none" strike="noStrike" dirty="0">
                          <a:solidFill>
                            <a:srgbClr val="000000"/>
                          </a:solidFill>
                          <a:effectLst/>
                          <a:latin typeface="AR丸ゴシック体M" panose="020F0609000000000000" pitchFamily="49" charset="-128"/>
                          <a:ea typeface="AR丸ゴシック体M" panose="020F0609000000000000" pitchFamily="49" charset="-128"/>
                          <a:cs typeface="Arial" panose="020B0604020202020204" pitchFamily="34" charset="0"/>
                        </a:rPr>
                        <a:t> (+147)</a:t>
                      </a:r>
                    </a:p>
                  </a:txBody>
                  <a:tcPr marL="7620" marR="7620" marT="7620" marB="0" anchor="b"/>
                </a:tc>
                <a:extLst>
                  <a:ext uri="{0D108BD9-81ED-4DB2-BD59-A6C34878D82A}">
                    <a16:rowId xmlns:a16="http://schemas.microsoft.com/office/drawing/2014/main" val="10004"/>
                  </a:ext>
                </a:extLst>
              </a:tr>
            </a:tbl>
          </a:graphicData>
        </a:graphic>
      </p:graphicFrame>
      <p:sp>
        <p:nvSpPr>
          <p:cNvPr id="30" name="テキスト ボックス 29">
            <a:extLst>
              <a:ext uri="{FF2B5EF4-FFF2-40B4-BE49-F238E27FC236}">
                <a16:creationId xmlns:a16="http://schemas.microsoft.com/office/drawing/2014/main" id="{D1A35FEC-4A47-4703-B1BA-3E751A7002A6}"/>
              </a:ext>
            </a:extLst>
          </p:cNvPr>
          <p:cNvSpPr txBox="1"/>
          <p:nvPr/>
        </p:nvSpPr>
        <p:spPr>
          <a:xfrm>
            <a:off x="9514185" y="5837143"/>
            <a:ext cx="48809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Arial" charset="0"/>
                <a:ea typeface="ＭＳ Ｐゴシック" charset="-128"/>
                <a:cs typeface="+mn-cs"/>
              </a:rPr>
              <a:t>（万人）</a:t>
            </a:r>
            <a:endParaRPr kumimoji="1" lang="en-US" altLang="ja-JP" sz="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1" name="四角形吹き出し 47">
            <a:extLst>
              <a:ext uri="{FF2B5EF4-FFF2-40B4-BE49-F238E27FC236}">
                <a16:creationId xmlns:a16="http://schemas.microsoft.com/office/drawing/2014/main" id="{DAE1C718-51D6-46C5-A502-FE583BA3EB59}"/>
              </a:ext>
            </a:extLst>
          </p:cNvPr>
          <p:cNvSpPr/>
          <p:nvPr/>
        </p:nvSpPr>
        <p:spPr>
          <a:xfrm>
            <a:off x="8796680" y="3427773"/>
            <a:ext cx="409801" cy="162661"/>
          </a:xfrm>
          <a:prstGeom prst="wedgeRectCallout">
            <a:avLst>
              <a:gd name="adj1" fmla="val 90089"/>
              <a:gd name="adj2" fmla="val 97066"/>
            </a:avLst>
          </a:prstGeom>
          <a:solidFill>
            <a:srgbClr val="FFFFFF">
              <a:alpha val="54902"/>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38.1%</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2" name="四角形吹き出し 48">
            <a:extLst>
              <a:ext uri="{FF2B5EF4-FFF2-40B4-BE49-F238E27FC236}">
                <a16:creationId xmlns:a16="http://schemas.microsoft.com/office/drawing/2014/main" id="{2A3CC242-2065-4153-8594-82052882956A}"/>
              </a:ext>
            </a:extLst>
          </p:cNvPr>
          <p:cNvSpPr/>
          <p:nvPr/>
        </p:nvSpPr>
        <p:spPr>
          <a:xfrm>
            <a:off x="8796680" y="4034549"/>
            <a:ext cx="409801" cy="162661"/>
          </a:xfrm>
          <a:prstGeom prst="wedgeRectCallout">
            <a:avLst>
              <a:gd name="adj1" fmla="val 90089"/>
              <a:gd name="adj2" fmla="val 97066"/>
            </a:avLst>
          </a:prstGeom>
          <a:solidFill>
            <a:srgbClr val="FFFFFF">
              <a:alpha val="54902"/>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25.7%</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3" name="四角形吹き出し 49">
            <a:extLst>
              <a:ext uri="{FF2B5EF4-FFF2-40B4-BE49-F238E27FC236}">
                <a16:creationId xmlns:a16="http://schemas.microsoft.com/office/drawing/2014/main" id="{4C8FF431-8B70-47F8-8006-959563581A36}"/>
              </a:ext>
            </a:extLst>
          </p:cNvPr>
          <p:cNvSpPr/>
          <p:nvPr/>
        </p:nvSpPr>
        <p:spPr>
          <a:xfrm>
            <a:off x="8796680" y="5085653"/>
            <a:ext cx="409801" cy="162661"/>
          </a:xfrm>
          <a:prstGeom prst="wedgeRectCallout">
            <a:avLst>
              <a:gd name="adj1" fmla="val 92244"/>
              <a:gd name="adj2" fmla="val -84239"/>
            </a:avLst>
          </a:prstGeom>
          <a:solidFill>
            <a:srgbClr val="FFFFFF">
              <a:alpha val="54902"/>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10.2%</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4" name="四角形吹き出し 50">
            <a:extLst>
              <a:ext uri="{FF2B5EF4-FFF2-40B4-BE49-F238E27FC236}">
                <a16:creationId xmlns:a16="http://schemas.microsoft.com/office/drawing/2014/main" id="{EA4944B9-878B-48C2-91BA-2172136B2657}"/>
              </a:ext>
            </a:extLst>
          </p:cNvPr>
          <p:cNvSpPr/>
          <p:nvPr/>
        </p:nvSpPr>
        <p:spPr>
          <a:xfrm>
            <a:off x="6083992" y="5096701"/>
            <a:ext cx="409801" cy="162661"/>
          </a:xfrm>
          <a:prstGeom prst="wedgeRectCallout">
            <a:avLst>
              <a:gd name="adj1" fmla="val -81304"/>
              <a:gd name="adj2" fmla="val -157110"/>
            </a:avLst>
          </a:prstGeom>
          <a:solidFill>
            <a:srgbClr val="FFFFFF">
              <a:alpha val="54902"/>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12.5%</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5" name="四角形吹き出し 51">
            <a:extLst>
              <a:ext uri="{FF2B5EF4-FFF2-40B4-BE49-F238E27FC236}">
                <a16:creationId xmlns:a16="http://schemas.microsoft.com/office/drawing/2014/main" id="{321111C7-E884-42AA-A153-DE088F0A8D7F}"/>
              </a:ext>
            </a:extLst>
          </p:cNvPr>
          <p:cNvSpPr/>
          <p:nvPr/>
        </p:nvSpPr>
        <p:spPr>
          <a:xfrm>
            <a:off x="5966599" y="4523333"/>
            <a:ext cx="409801" cy="162661"/>
          </a:xfrm>
          <a:prstGeom prst="wedgeRectCallout">
            <a:avLst>
              <a:gd name="adj1" fmla="val -54534"/>
              <a:gd name="adj2" fmla="val 154322"/>
            </a:avLst>
          </a:prstGeom>
          <a:solidFill>
            <a:srgbClr val="FFFFFF">
              <a:alpha val="54902"/>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13.2%</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6" name="四角形吹き出し 52">
            <a:extLst>
              <a:ext uri="{FF2B5EF4-FFF2-40B4-BE49-F238E27FC236}">
                <a16:creationId xmlns:a16="http://schemas.microsoft.com/office/drawing/2014/main" id="{0D8782D9-F142-4FAB-982B-6EB6DAFED977}"/>
              </a:ext>
            </a:extLst>
          </p:cNvPr>
          <p:cNvSpPr/>
          <p:nvPr/>
        </p:nvSpPr>
        <p:spPr>
          <a:xfrm>
            <a:off x="5977222" y="3846829"/>
            <a:ext cx="409801" cy="162661"/>
          </a:xfrm>
          <a:prstGeom prst="wedgeRectCallout">
            <a:avLst>
              <a:gd name="adj1" fmla="val -56600"/>
              <a:gd name="adj2" fmla="val 164732"/>
            </a:avLst>
          </a:prstGeom>
          <a:solidFill>
            <a:srgbClr val="FFFFFF">
              <a:alpha val="54902"/>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26.6%</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7" name="四角形吹き出し 53">
            <a:extLst>
              <a:ext uri="{FF2B5EF4-FFF2-40B4-BE49-F238E27FC236}">
                <a16:creationId xmlns:a16="http://schemas.microsoft.com/office/drawing/2014/main" id="{A67651D5-0B5E-455E-9F22-8234CF2A1452}"/>
              </a:ext>
            </a:extLst>
          </p:cNvPr>
          <p:cNvSpPr/>
          <p:nvPr/>
        </p:nvSpPr>
        <p:spPr>
          <a:xfrm>
            <a:off x="6004316" y="2755262"/>
            <a:ext cx="409801" cy="162661"/>
          </a:xfrm>
          <a:prstGeom prst="wedgeRectCallout">
            <a:avLst>
              <a:gd name="adj1" fmla="val -66752"/>
              <a:gd name="adj2" fmla="val -157332"/>
            </a:avLst>
          </a:prstGeom>
          <a:solidFill>
            <a:srgbClr val="FFFFFF">
              <a:alpha val="54902"/>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60.8%</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8" name="四角形吹き出し 54">
            <a:extLst>
              <a:ext uri="{FF2B5EF4-FFF2-40B4-BE49-F238E27FC236}">
                <a16:creationId xmlns:a16="http://schemas.microsoft.com/office/drawing/2014/main" id="{930DCEA0-C7B4-4532-9574-C8A8F7B0FD08}"/>
              </a:ext>
            </a:extLst>
          </p:cNvPr>
          <p:cNvSpPr/>
          <p:nvPr/>
        </p:nvSpPr>
        <p:spPr>
          <a:xfrm>
            <a:off x="7277917" y="5051852"/>
            <a:ext cx="409801" cy="162661"/>
          </a:xfrm>
          <a:prstGeom prst="wedgeRectCallout">
            <a:avLst>
              <a:gd name="adj1" fmla="val 92244"/>
              <a:gd name="adj2" fmla="val -84239"/>
            </a:avLst>
          </a:prstGeom>
          <a:solidFill>
            <a:srgbClr val="FFFFFF">
              <a:alpha val="54902"/>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10.8%</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9" name="四角形吹き出し 55">
            <a:extLst>
              <a:ext uri="{FF2B5EF4-FFF2-40B4-BE49-F238E27FC236}">
                <a16:creationId xmlns:a16="http://schemas.microsoft.com/office/drawing/2014/main" id="{827DEADB-4593-4FD0-9004-0F3807251224}"/>
              </a:ext>
            </a:extLst>
          </p:cNvPr>
          <p:cNvSpPr/>
          <p:nvPr/>
        </p:nvSpPr>
        <p:spPr>
          <a:xfrm>
            <a:off x="7280967" y="4278501"/>
            <a:ext cx="409801" cy="162661"/>
          </a:xfrm>
          <a:prstGeom prst="wedgeRectCallout">
            <a:avLst>
              <a:gd name="adj1" fmla="val 90089"/>
              <a:gd name="adj2" fmla="val 97066"/>
            </a:avLst>
          </a:prstGeom>
          <a:solidFill>
            <a:srgbClr val="FFFFFF">
              <a:alpha val="54902"/>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0" name="四角形吹き出し 56">
            <a:extLst>
              <a:ext uri="{FF2B5EF4-FFF2-40B4-BE49-F238E27FC236}">
                <a16:creationId xmlns:a16="http://schemas.microsoft.com/office/drawing/2014/main" id="{E0EB0282-056E-4415-BE9D-C8F7BFD76049}"/>
              </a:ext>
            </a:extLst>
          </p:cNvPr>
          <p:cNvSpPr/>
          <p:nvPr/>
        </p:nvSpPr>
        <p:spPr>
          <a:xfrm>
            <a:off x="7288461" y="3543212"/>
            <a:ext cx="409801" cy="162661"/>
          </a:xfrm>
          <a:prstGeom prst="wedgeRectCallout">
            <a:avLst>
              <a:gd name="adj1" fmla="val 90089"/>
              <a:gd name="adj2" fmla="val 97066"/>
            </a:avLst>
          </a:prstGeom>
          <a:solidFill>
            <a:srgbClr val="FFFFFF">
              <a:alpha val="54902"/>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35.3%</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1" name="四角形吹き出し 57">
            <a:extLst>
              <a:ext uri="{FF2B5EF4-FFF2-40B4-BE49-F238E27FC236}">
                <a16:creationId xmlns:a16="http://schemas.microsoft.com/office/drawing/2014/main" id="{EDFE113C-154A-4E6F-A194-8D21F366DADC}"/>
              </a:ext>
            </a:extLst>
          </p:cNvPr>
          <p:cNvSpPr/>
          <p:nvPr/>
        </p:nvSpPr>
        <p:spPr>
          <a:xfrm>
            <a:off x="7280965" y="2973607"/>
            <a:ext cx="409801" cy="162661"/>
          </a:xfrm>
          <a:prstGeom prst="wedgeRectCallout">
            <a:avLst>
              <a:gd name="adj1" fmla="val 92570"/>
              <a:gd name="adj2" fmla="val -85911"/>
            </a:avLst>
          </a:prstGeom>
          <a:solidFill>
            <a:srgbClr val="FFFFFF">
              <a:alpha val="54902"/>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53.9%</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2" name="四角形吹き出し 58">
            <a:extLst>
              <a:ext uri="{FF2B5EF4-FFF2-40B4-BE49-F238E27FC236}">
                <a16:creationId xmlns:a16="http://schemas.microsoft.com/office/drawing/2014/main" id="{BCCB3A65-15CF-4D16-89F8-7F1AB05AF5BF}"/>
              </a:ext>
            </a:extLst>
          </p:cNvPr>
          <p:cNvSpPr/>
          <p:nvPr/>
        </p:nvSpPr>
        <p:spPr>
          <a:xfrm>
            <a:off x="8796680" y="3170826"/>
            <a:ext cx="409801" cy="162661"/>
          </a:xfrm>
          <a:prstGeom prst="wedgeRectCallout">
            <a:avLst>
              <a:gd name="adj1" fmla="val 88912"/>
              <a:gd name="adj2" fmla="val -145812"/>
            </a:avLst>
          </a:prstGeom>
          <a:solidFill>
            <a:srgbClr val="FFFFFF">
              <a:alpha val="54902"/>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51.6%</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74CC8B59-5129-4385-80CB-9F395E8EB71D}"/>
              </a:ext>
            </a:extLst>
          </p:cNvPr>
          <p:cNvSpPr txBox="1"/>
          <p:nvPr/>
        </p:nvSpPr>
        <p:spPr>
          <a:xfrm>
            <a:off x="8569499" y="2532888"/>
            <a:ext cx="1315521"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2060</a:t>
            </a: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年の総人口</a:t>
            </a:r>
            <a:endPar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9,285</a:t>
            </a: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万人</a:t>
            </a:r>
            <a:endPar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43" name="テキスト ボックス 42">
            <a:extLst>
              <a:ext uri="{FF2B5EF4-FFF2-40B4-BE49-F238E27FC236}">
                <a16:creationId xmlns:a16="http://schemas.microsoft.com/office/drawing/2014/main" id="{17C2D449-B025-40CF-A7F1-3F6AC2CB0F47}"/>
              </a:ext>
            </a:extLst>
          </p:cNvPr>
          <p:cNvSpPr txBox="1"/>
          <p:nvPr/>
        </p:nvSpPr>
        <p:spPr>
          <a:xfrm>
            <a:off x="5266050" y="1917544"/>
            <a:ext cx="147653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2008</a:t>
            </a: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年の総人口</a:t>
            </a:r>
            <a:endPar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→１億</a:t>
            </a:r>
            <a:r>
              <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2,808</a:t>
            </a: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万人</a:t>
            </a:r>
            <a:endPar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cxnSp>
        <p:nvCxnSpPr>
          <p:cNvPr id="5" name="直線コネクタ 4">
            <a:extLst>
              <a:ext uri="{FF2B5EF4-FFF2-40B4-BE49-F238E27FC236}">
                <a16:creationId xmlns:a16="http://schemas.microsoft.com/office/drawing/2014/main" id="{296971A3-F580-4F36-9423-C4B52982B6EA}"/>
              </a:ext>
            </a:extLst>
          </p:cNvPr>
          <p:cNvCxnSpPr>
            <a:cxnSpLocks/>
          </p:cNvCxnSpPr>
          <p:nvPr/>
        </p:nvCxnSpPr>
        <p:spPr>
          <a:xfrm flipH="1">
            <a:off x="2144688" y="2732617"/>
            <a:ext cx="5845" cy="278357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EB2A8776-0B6B-44CE-96CF-17352862FB76}"/>
              </a:ext>
            </a:extLst>
          </p:cNvPr>
          <p:cNvCxnSpPr>
            <a:cxnSpLocks/>
          </p:cNvCxnSpPr>
          <p:nvPr/>
        </p:nvCxnSpPr>
        <p:spPr>
          <a:xfrm>
            <a:off x="5304367" y="1972733"/>
            <a:ext cx="3651" cy="350282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E3080665-2E71-44BA-9950-15AAF44C697F}"/>
              </a:ext>
            </a:extLst>
          </p:cNvPr>
          <p:cNvCxnSpPr>
            <a:cxnSpLocks/>
          </p:cNvCxnSpPr>
          <p:nvPr/>
        </p:nvCxnSpPr>
        <p:spPr>
          <a:xfrm>
            <a:off x="9363075" y="2930525"/>
            <a:ext cx="629" cy="254136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6" name="スライド番号プレースホルダー 4">
            <a:extLst>
              <a:ext uri="{FF2B5EF4-FFF2-40B4-BE49-F238E27FC236}">
                <a16:creationId xmlns:a16="http://schemas.microsoft.com/office/drawing/2014/main" id="{9899F207-7E3F-4AB0-A84A-3FB4677AB01C}"/>
              </a:ext>
            </a:extLst>
          </p:cNvPr>
          <p:cNvSpPr>
            <a:spLocks noGrp="1"/>
          </p:cNvSpPr>
          <p:nvPr>
            <p:ph type="sldNum" sz="quarter" idx="12"/>
          </p:nvPr>
        </p:nvSpPr>
        <p:spPr>
          <a:xfrm>
            <a:off x="7582356" y="6492875"/>
            <a:ext cx="2311400" cy="365125"/>
          </a:xfrm>
        </p:spPr>
        <p:txBody>
          <a:bodyPr/>
          <a:lstStyle/>
          <a:p>
            <a:fld id="{A54ACF2C-757F-4465-A95B-7905E5C29B22}" type="slidenum">
              <a:rPr kumimoji="1" lang="ja-JP" altLang="en-US" smtClean="0"/>
              <a:t>1</a:t>
            </a:fld>
            <a:endParaRPr kumimoji="1" lang="ja-JP" altLang="en-US"/>
          </a:p>
        </p:txBody>
      </p:sp>
    </p:spTree>
    <p:extLst>
      <p:ext uri="{BB962C8B-B14F-4D97-AF65-F5344CB8AC3E}">
        <p14:creationId xmlns:p14="http://schemas.microsoft.com/office/powerpoint/2010/main" val="557536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662542" y="188640"/>
            <a:ext cx="8580953" cy="648072"/>
          </a:xfrm>
          <a:prstGeom prst="roundRect">
            <a:avLst/>
          </a:prstGeom>
          <a:noFill/>
          <a:ln w="635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ea typeface="ＤＨＰ特太ゴシック体" pitchFamily="2" charset="-128"/>
              </a:rPr>
              <a:t>指定管理者制度</a:t>
            </a:r>
            <a:r>
              <a:rPr lang="ja-JP" altLang="en-US" sz="2800" dirty="0">
                <a:solidFill>
                  <a:schemeClr val="tx1"/>
                </a:solidFill>
                <a:ea typeface="ＤＨＰ特太ゴシック体" pitchFamily="2" charset="-128"/>
              </a:rPr>
              <a:t>の「みそ」</a:t>
            </a:r>
            <a:endParaRPr kumimoji="1" lang="ja-JP" altLang="en-US" sz="2800" dirty="0">
              <a:solidFill>
                <a:schemeClr val="tx1"/>
              </a:solidFill>
              <a:ea typeface="ＤＨＰ特太ゴシック体" pitchFamily="2" charset="-128"/>
            </a:endParaRPr>
          </a:p>
        </p:txBody>
      </p:sp>
      <p:sp>
        <p:nvSpPr>
          <p:cNvPr id="3" name="テキスト ボックス 2"/>
          <p:cNvSpPr txBox="1"/>
          <p:nvPr/>
        </p:nvSpPr>
        <p:spPr>
          <a:xfrm>
            <a:off x="428502" y="1628820"/>
            <a:ext cx="8970997" cy="461665"/>
          </a:xfrm>
          <a:prstGeom prst="rect">
            <a:avLst/>
          </a:prstGeom>
          <a:noFill/>
        </p:spPr>
        <p:txBody>
          <a:bodyPr wrap="square" rtlCol="0">
            <a:spAutoFit/>
          </a:bodyPr>
          <a:lstStyle/>
          <a:p>
            <a:endParaRPr kumimoji="1" lang="ja-JP" altLang="en-US" sz="2400" dirty="0"/>
          </a:p>
        </p:txBody>
      </p:sp>
      <p:sp>
        <p:nvSpPr>
          <p:cNvPr id="15" name="テキスト ボックス 14"/>
          <p:cNvSpPr txBox="1"/>
          <p:nvPr/>
        </p:nvSpPr>
        <p:spPr>
          <a:xfrm>
            <a:off x="538010" y="1348360"/>
            <a:ext cx="8970997" cy="3600986"/>
          </a:xfrm>
          <a:prstGeom prst="rect">
            <a:avLst/>
          </a:prstGeom>
          <a:noFill/>
        </p:spPr>
        <p:txBody>
          <a:bodyPr wrap="square" rtlCol="0">
            <a:spAutoFit/>
          </a:bodyPr>
          <a:lstStyle/>
          <a:p>
            <a:r>
              <a:rPr lang="ja-JP" altLang="ja-JP" sz="2400" dirty="0"/>
              <a:t>－指定管理者制度の「みそ」といったものは何でしょう？</a:t>
            </a:r>
          </a:p>
          <a:p>
            <a:endParaRPr lang="en-US" altLang="ja-JP" sz="1200" dirty="0"/>
          </a:p>
          <a:p>
            <a:r>
              <a:rPr lang="ja-JP" altLang="ja-JP" sz="2400" dirty="0"/>
              <a:t>片山鳥取県知事（当時）：</a:t>
            </a:r>
            <a:endParaRPr lang="en-US" altLang="ja-JP" sz="2400" dirty="0"/>
          </a:p>
          <a:p>
            <a:r>
              <a:rPr lang="ja-JP" altLang="en-US" sz="2400" dirty="0"/>
              <a:t>　</a:t>
            </a:r>
            <a:r>
              <a:rPr lang="ja-JP" altLang="ja-JP" sz="2400" dirty="0"/>
              <a:t>指定管理者制度の「みそ」は、自由度ですね。草の根の自由度なんですよ。従来はお役所の管理なんですよ。お役所の規則に従ってやるのが正しいやり方だったんです。指定管理者制度になると、お役所の規則の大半がなくなります。そうすると現場で考え、判断する「自由度」が出てきます。そこから創意工夫が生まれます。これが草の根の知恵ですね。だから、「規則に従うモード」から、「知恵を出すモード」に代わるところが、指定管理者制度の一番いいところです。</a:t>
            </a:r>
          </a:p>
        </p:txBody>
      </p:sp>
      <p:pic>
        <p:nvPicPr>
          <p:cNvPr id="9231" name="Picture 15" descr="C:\Documents and Settings\006575\Local Settings\Temporary Internet Files\Content.IE5\PJLUE829\MC900223586[1].wmf"/>
          <p:cNvPicPr>
            <a:picLocks noChangeAspect="1" noChangeArrowheads="1"/>
          </p:cNvPicPr>
          <p:nvPr/>
        </p:nvPicPr>
        <p:blipFill>
          <a:blip r:embed="rId3" cstate="print"/>
          <a:srcRect/>
          <a:stretch>
            <a:fillRect/>
          </a:stretch>
        </p:blipFill>
        <p:spPr bwMode="auto">
          <a:xfrm flipH="1">
            <a:off x="6357156" y="4941220"/>
            <a:ext cx="2594720" cy="1687967"/>
          </a:xfrm>
          <a:prstGeom prst="rect">
            <a:avLst/>
          </a:prstGeom>
          <a:noFill/>
        </p:spPr>
      </p:pic>
      <p:sp>
        <p:nvSpPr>
          <p:cNvPr id="11" name="テキスト ボックス 10"/>
          <p:cNvSpPr txBox="1"/>
          <p:nvPr/>
        </p:nvSpPr>
        <p:spPr>
          <a:xfrm>
            <a:off x="992560" y="5317251"/>
            <a:ext cx="4912545" cy="369332"/>
          </a:xfrm>
          <a:prstGeom prst="rect">
            <a:avLst/>
          </a:prstGeom>
          <a:noFill/>
        </p:spPr>
        <p:txBody>
          <a:bodyPr wrap="square" rtlCol="0">
            <a:spAutoFit/>
          </a:bodyPr>
          <a:lstStyle/>
          <a:p>
            <a:r>
              <a:rPr lang="ja-JP" altLang="ja-JP" dirty="0">
                <a:latin typeface="ＭＳ Ｐゴシック" panose="020B0600070205080204" pitchFamily="50" charset="-128"/>
                <a:ea typeface="ＭＳ Ｐゴシック" panose="020B0600070205080204" pitchFamily="50" charset="-128"/>
              </a:rPr>
              <a:t>（「指定管理」</a:t>
            </a:r>
            <a:r>
              <a:rPr lang="en-US" altLang="ja-JP" dirty="0">
                <a:latin typeface="ＭＳ Ｐゴシック" panose="020B0600070205080204" pitchFamily="50" charset="-128"/>
                <a:ea typeface="ＭＳ Ｐゴシック" panose="020B0600070205080204" pitchFamily="50" charset="-128"/>
              </a:rPr>
              <a:t>2006.5.6</a:t>
            </a:r>
            <a:r>
              <a:rPr lang="ja-JP" altLang="en-US" dirty="0">
                <a:latin typeface="ＭＳ Ｐゴシック" panose="020B0600070205080204" pitchFamily="50" charset="-128"/>
                <a:ea typeface="ＭＳ Ｐゴシック" panose="020B0600070205080204" pitchFamily="50" charset="-128"/>
              </a:rPr>
              <a:t>　</a:t>
            </a:r>
            <a:r>
              <a:rPr lang="ja-JP" altLang="ja-JP" dirty="0">
                <a:latin typeface="ＭＳ Ｐゴシック" panose="020B0600070205080204" pitchFamily="50" charset="-128"/>
                <a:ea typeface="ＭＳ Ｐゴシック" panose="020B0600070205080204" pitchFamily="50" charset="-128"/>
              </a:rPr>
              <a:t>キーマンインタビューより）</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6" name="スライド番号プレースホルダー 5"/>
          <p:cNvSpPr>
            <a:spLocks noGrp="1"/>
          </p:cNvSpPr>
          <p:nvPr>
            <p:ph type="sldNum" sz="quarter" idx="12"/>
          </p:nvPr>
        </p:nvSpPr>
        <p:spPr/>
        <p:txBody>
          <a:bodyPr/>
          <a:lstStyle/>
          <a:p>
            <a:fld id="{2B6B15A9-BD66-4A17-A294-206FF81E6B7C}" type="slidenum">
              <a:rPr lang="ja-JP" altLang="en-US" smtClean="0"/>
              <a:pPr/>
              <a:t>19</a:t>
            </a:fld>
            <a:endParaRPr lang="ja-JP" altLang="en-US" dirty="0"/>
          </a:p>
        </p:txBody>
      </p:sp>
      <p:cxnSp>
        <p:nvCxnSpPr>
          <p:cNvPr id="8" name="直線コネクタ 7"/>
          <p:cNvCxnSpPr/>
          <p:nvPr/>
        </p:nvCxnSpPr>
        <p:spPr>
          <a:xfrm>
            <a:off x="0" y="805289"/>
            <a:ext cx="9910541" cy="0"/>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094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662523" y="64395"/>
            <a:ext cx="8580953" cy="648072"/>
          </a:xfrm>
          <a:prstGeom prst="roundRect">
            <a:avLst/>
          </a:prstGeom>
          <a:noFill/>
          <a:ln w="635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ea typeface="ＤＨＰ特太ゴシック体" pitchFamily="2" charset="-128"/>
              </a:rPr>
              <a:t>指定管理者の適正な管理の担保</a:t>
            </a:r>
          </a:p>
        </p:txBody>
      </p:sp>
      <p:sp>
        <p:nvSpPr>
          <p:cNvPr id="6" name="テキスト ボックス 5"/>
          <p:cNvSpPr txBox="1"/>
          <p:nvPr/>
        </p:nvSpPr>
        <p:spPr>
          <a:xfrm>
            <a:off x="740532" y="1340786"/>
            <a:ext cx="8424936" cy="4524315"/>
          </a:xfrm>
          <a:prstGeom prst="rect">
            <a:avLst/>
          </a:prstGeom>
          <a:noFill/>
        </p:spPr>
        <p:txBody>
          <a:bodyPr wrap="square" rtlCol="0">
            <a:spAutoFit/>
          </a:bodyPr>
          <a:lstStyle/>
          <a:p>
            <a:r>
              <a:rPr lang="ja-JP" altLang="en-US" sz="2400" dirty="0"/>
              <a:t>①　住民平等利用の確保や差別的取扱いの禁止が法律で</a:t>
            </a:r>
            <a:endParaRPr lang="en-US" altLang="ja-JP" sz="2400" dirty="0"/>
          </a:p>
          <a:p>
            <a:r>
              <a:rPr lang="ja-JP" altLang="en-US" sz="2400" dirty="0"/>
              <a:t>　　指定管理者にも義務づけられている</a:t>
            </a:r>
          </a:p>
          <a:p>
            <a:endParaRPr lang="en-US" altLang="ja-JP" sz="2400" dirty="0"/>
          </a:p>
          <a:p>
            <a:r>
              <a:rPr lang="ja-JP" altLang="en-US" sz="2400" dirty="0"/>
              <a:t>②　「選定の手続」を条例によって定め、指定管理者の指定　</a:t>
            </a:r>
            <a:endParaRPr lang="en-US" altLang="ja-JP" sz="2400" dirty="0"/>
          </a:p>
          <a:p>
            <a:r>
              <a:rPr lang="ja-JP" altLang="en-US" sz="2400" dirty="0"/>
              <a:t>　　にあたっては議会の議決を経る</a:t>
            </a:r>
          </a:p>
          <a:p>
            <a:endParaRPr lang="en-US" altLang="ja-JP" sz="2400" dirty="0"/>
          </a:p>
          <a:p>
            <a:r>
              <a:rPr lang="ja-JP" altLang="en-US" sz="2400" dirty="0"/>
              <a:t>③　「業務の範囲」「管理の基準」を条例で定める</a:t>
            </a:r>
          </a:p>
          <a:p>
            <a:endParaRPr lang="en-US" altLang="ja-JP" sz="2400" dirty="0"/>
          </a:p>
          <a:p>
            <a:r>
              <a:rPr lang="ja-JP" altLang="en-US" sz="2400" dirty="0"/>
              <a:t>④　指定管理者は、毎事業年度終了後、事業報告書を提出</a:t>
            </a:r>
          </a:p>
          <a:p>
            <a:endParaRPr lang="en-US" altLang="ja-JP" sz="2400" dirty="0"/>
          </a:p>
          <a:p>
            <a:r>
              <a:rPr lang="ja-JP" altLang="en-US" sz="2400" dirty="0"/>
              <a:t>⑤　地方公共団体の指示に従わないとき等は、必要に応じ、</a:t>
            </a:r>
            <a:endParaRPr lang="en-US" altLang="ja-JP" sz="2400" dirty="0"/>
          </a:p>
          <a:p>
            <a:r>
              <a:rPr lang="ja-JP" altLang="en-US" sz="2400" dirty="0"/>
              <a:t>　　指定の取消等を行うことができる</a:t>
            </a:r>
          </a:p>
        </p:txBody>
      </p:sp>
      <p:sp>
        <p:nvSpPr>
          <p:cNvPr id="5" name="スライド番号プレースホルダー 4"/>
          <p:cNvSpPr>
            <a:spLocks noGrp="1"/>
          </p:cNvSpPr>
          <p:nvPr>
            <p:ph type="sldNum" sz="quarter" idx="12"/>
          </p:nvPr>
        </p:nvSpPr>
        <p:spPr/>
        <p:txBody>
          <a:bodyPr/>
          <a:lstStyle/>
          <a:p>
            <a:fld id="{2B6B15A9-BD66-4A17-A294-206FF81E6B7C}" type="slidenum">
              <a:rPr lang="ja-JP" altLang="en-US" smtClean="0"/>
              <a:pPr/>
              <a:t>20</a:t>
            </a:fld>
            <a:endParaRPr lang="ja-JP" altLang="en-US" dirty="0"/>
          </a:p>
        </p:txBody>
      </p:sp>
      <p:cxnSp>
        <p:nvCxnSpPr>
          <p:cNvPr id="7" name="直線コネクタ 6"/>
          <p:cNvCxnSpPr/>
          <p:nvPr/>
        </p:nvCxnSpPr>
        <p:spPr>
          <a:xfrm>
            <a:off x="17" y="692696"/>
            <a:ext cx="9910541" cy="0"/>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598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AutoShape 5"/>
          <p:cNvSpPr>
            <a:spLocks noChangeArrowheads="1"/>
          </p:cNvSpPr>
          <p:nvPr/>
        </p:nvSpPr>
        <p:spPr bwMode="auto">
          <a:xfrm>
            <a:off x="1050662" y="1142753"/>
            <a:ext cx="526158" cy="5513672"/>
          </a:xfrm>
          <a:prstGeom prst="downArrow">
            <a:avLst>
              <a:gd name="adj1" fmla="val 41509"/>
              <a:gd name="adj2" fmla="val 90119"/>
            </a:avLst>
          </a:prstGeom>
          <a:solidFill>
            <a:schemeClr val="accent1"/>
          </a:solidFill>
          <a:ln w="9525">
            <a:solidFill>
              <a:schemeClr val="tx1"/>
            </a:solidFill>
            <a:miter lim="800000"/>
            <a:headEnd/>
            <a:tailEnd/>
          </a:ln>
        </p:spPr>
        <p:txBody>
          <a:bodyPr vert="eaVert" wrap="none" lIns="86831" tIns="43416" rIns="86831" bIns="43416" anchor="ctr"/>
          <a:lstStyle/>
          <a:p>
            <a:endParaRPr lang="ja-JP" altLang="en-US"/>
          </a:p>
        </p:txBody>
      </p:sp>
      <p:sp>
        <p:nvSpPr>
          <p:cNvPr id="4102" name="Text Box 6"/>
          <p:cNvSpPr txBox="1">
            <a:spLocks noChangeArrowheads="1"/>
          </p:cNvSpPr>
          <p:nvPr/>
        </p:nvSpPr>
        <p:spPr bwMode="auto">
          <a:xfrm>
            <a:off x="2251908" y="1271702"/>
            <a:ext cx="6550501" cy="380068"/>
          </a:xfrm>
          <a:prstGeom prst="rect">
            <a:avLst/>
          </a:prstGeom>
          <a:solidFill>
            <a:srgbClr val="FFFF99"/>
          </a:solidFill>
          <a:ln w="9525">
            <a:solidFill>
              <a:schemeClr val="tx1"/>
            </a:solidFill>
            <a:miter lim="800000"/>
            <a:headEnd/>
            <a:tailEnd/>
          </a:ln>
        </p:spPr>
        <p:txBody>
          <a:bodyPr wrap="none" lIns="86831" tIns="43416" rIns="86831" bIns="43416">
            <a:spAutoFit/>
          </a:bodyPr>
          <a:lstStyle>
            <a:lvl1pPr defTabSz="962025" eaLnBrk="0" hangingPunct="0">
              <a:defRPr kumimoji="1" sz="1900">
                <a:solidFill>
                  <a:schemeClr val="tx1"/>
                </a:solidFill>
                <a:latin typeface="Arial" charset="0"/>
                <a:ea typeface="ＭＳ Ｐゴシック" charset="-128"/>
              </a:defRPr>
            </a:lvl1pPr>
            <a:lvl2pPr marL="742950" indent="-285750" defTabSz="962025" eaLnBrk="0" hangingPunct="0">
              <a:defRPr kumimoji="1" sz="1900">
                <a:solidFill>
                  <a:schemeClr val="tx1"/>
                </a:solidFill>
                <a:latin typeface="Arial" charset="0"/>
                <a:ea typeface="ＭＳ Ｐゴシック" charset="-128"/>
              </a:defRPr>
            </a:lvl2pPr>
            <a:lvl3pPr marL="1143000" indent="-228600" defTabSz="962025" eaLnBrk="0" hangingPunct="0">
              <a:defRPr kumimoji="1" sz="1900">
                <a:solidFill>
                  <a:schemeClr val="tx1"/>
                </a:solidFill>
                <a:latin typeface="Arial" charset="0"/>
                <a:ea typeface="ＭＳ Ｐゴシック" charset="-128"/>
              </a:defRPr>
            </a:lvl3pPr>
            <a:lvl4pPr marL="1600200" indent="-228600" defTabSz="962025" eaLnBrk="0" hangingPunct="0">
              <a:defRPr kumimoji="1" sz="1900">
                <a:solidFill>
                  <a:schemeClr val="tx1"/>
                </a:solidFill>
                <a:latin typeface="Arial" charset="0"/>
                <a:ea typeface="ＭＳ Ｐゴシック" charset="-128"/>
              </a:defRPr>
            </a:lvl4pPr>
            <a:lvl5pPr marL="2057400" indent="-228600" defTabSz="962025" eaLnBrk="0" hangingPunct="0">
              <a:defRPr kumimoji="1" sz="1900">
                <a:solidFill>
                  <a:schemeClr val="tx1"/>
                </a:solidFill>
                <a:latin typeface="Arial" charset="0"/>
                <a:ea typeface="ＭＳ Ｐゴシック" charset="-128"/>
              </a:defRPr>
            </a:lvl5pPr>
            <a:lvl6pPr marL="2514600" indent="-228600" defTabSz="962025" eaLnBrk="0" fontAlgn="base" hangingPunct="0">
              <a:spcBef>
                <a:spcPct val="0"/>
              </a:spcBef>
              <a:spcAft>
                <a:spcPct val="0"/>
              </a:spcAft>
              <a:defRPr kumimoji="1" sz="1900">
                <a:solidFill>
                  <a:schemeClr val="tx1"/>
                </a:solidFill>
                <a:latin typeface="Arial" charset="0"/>
                <a:ea typeface="ＭＳ Ｐゴシック" charset="-128"/>
              </a:defRPr>
            </a:lvl6pPr>
            <a:lvl7pPr marL="2971800" indent="-228600" defTabSz="962025" eaLnBrk="0" fontAlgn="base" hangingPunct="0">
              <a:spcBef>
                <a:spcPct val="0"/>
              </a:spcBef>
              <a:spcAft>
                <a:spcPct val="0"/>
              </a:spcAft>
              <a:defRPr kumimoji="1" sz="1900">
                <a:solidFill>
                  <a:schemeClr val="tx1"/>
                </a:solidFill>
                <a:latin typeface="Arial" charset="0"/>
                <a:ea typeface="ＭＳ Ｐゴシック" charset="-128"/>
              </a:defRPr>
            </a:lvl7pPr>
            <a:lvl8pPr marL="3429000" indent="-228600" defTabSz="962025" eaLnBrk="0" fontAlgn="base" hangingPunct="0">
              <a:spcBef>
                <a:spcPct val="0"/>
              </a:spcBef>
              <a:spcAft>
                <a:spcPct val="0"/>
              </a:spcAft>
              <a:defRPr kumimoji="1" sz="1900">
                <a:solidFill>
                  <a:schemeClr val="tx1"/>
                </a:solidFill>
                <a:latin typeface="Arial" charset="0"/>
                <a:ea typeface="ＭＳ Ｐゴシック" charset="-128"/>
              </a:defRPr>
            </a:lvl8pPr>
            <a:lvl9pPr marL="3886200" indent="-228600" defTabSz="962025" eaLnBrk="0" fontAlgn="base" hangingPunct="0">
              <a:spcBef>
                <a:spcPct val="0"/>
              </a:spcBef>
              <a:spcAft>
                <a:spcPct val="0"/>
              </a:spcAft>
              <a:defRPr kumimoji="1" sz="1900">
                <a:solidFill>
                  <a:schemeClr val="tx1"/>
                </a:solidFill>
                <a:latin typeface="Arial" charset="0"/>
                <a:ea typeface="ＭＳ Ｐゴシック" charset="-128"/>
              </a:defRPr>
            </a:lvl9pPr>
          </a:lstStyle>
          <a:p>
            <a:pPr eaLnBrk="1" hangingPunct="1"/>
            <a:r>
              <a:rPr lang="en-US" altLang="ja-JP"/>
              <a:t>①</a:t>
            </a:r>
            <a:r>
              <a:rPr lang="ja-JP" altLang="en-US"/>
              <a:t>　条例の制定・改正（指定の手続・業務の範囲・管理の基準）</a:t>
            </a:r>
          </a:p>
        </p:txBody>
      </p:sp>
      <p:sp>
        <p:nvSpPr>
          <p:cNvPr id="4103" name="Text Box 7"/>
          <p:cNvSpPr txBox="1">
            <a:spLocks noChangeArrowheads="1"/>
          </p:cNvSpPr>
          <p:nvPr/>
        </p:nvSpPr>
        <p:spPr bwMode="auto">
          <a:xfrm>
            <a:off x="2251908" y="1827516"/>
            <a:ext cx="3637844" cy="380068"/>
          </a:xfrm>
          <a:prstGeom prst="rect">
            <a:avLst/>
          </a:prstGeom>
          <a:solidFill>
            <a:srgbClr val="FFFF99"/>
          </a:solidFill>
          <a:ln w="9525">
            <a:solidFill>
              <a:schemeClr val="tx1"/>
            </a:solidFill>
            <a:miter lim="800000"/>
            <a:headEnd/>
            <a:tailEnd/>
          </a:ln>
        </p:spPr>
        <p:txBody>
          <a:bodyPr wrap="none" lIns="86831" tIns="43416" rIns="86831" bIns="43416">
            <a:spAutoFit/>
          </a:bodyPr>
          <a:lstStyle>
            <a:lvl1pPr defTabSz="962025" eaLnBrk="0" hangingPunct="0">
              <a:defRPr kumimoji="1" sz="1900">
                <a:solidFill>
                  <a:schemeClr val="tx1"/>
                </a:solidFill>
                <a:latin typeface="Arial" charset="0"/>
                <a:ea typeface="ＭＳ Ｐゴシック" charset="-128"/>
              </a:defRPr>
            </a:lvl1pPr>
            <a:lvl2pPr marL="742950" indent="-285750" defTabSz="962025" eaLnBrk="0" hangingPunct="0">
              <a:defRPr kumimoji="1" sz="1900">
                <a:solidFill>
                  <a:schemeClr val="tx1"/>
                </a:solidFill>
                <a:latin typeface="Arial" charset="0"/>
                <a:ea typeface="ＭＳ Ｐゴシック" charset="-128"/>
              </a:defRPr>
            </a:lvl2pPr>
            <a:lvl3pPr marL="1143000" indent="-228600" defTabSz="962025" eaLnBrk="0" hangingPunct="0">
              <a:defRPr kumimoji="1" sz="1900">
                <a:solidFill>
                  <a:schemeClr val="tx1"/>
                </a:solidFill>
                <a:latin typeface="Arial" charset="0"/>
                <a:ea typeface="ＭＳ Ｐゴシック" charset="-128"/>
              </a:defRPr>
            </a:lvl3pPr>
            <a:lvl4pPr marL="1600200" indent="-228600" defTabSz="962025" eaLnBrk="0" hangingPunct="0">
              <a:defRPr kumimoji="1" sz="1900">
                <a:solidFill>
                  <a:schemeClr val="tx1"/>
                </a:solidFill>
                <a:latin typeface="Arial" charset="0"/>
                <a:ea typeface="ＭＳ Ｐゴシック" charset="-128"/>
              </a:defRPr>
            </a:lvl4pPr>
            <a:lvl5pPr marL="2057400" indent="-228600" defTabSz="962025" eaLnBrk="0" hangingPunct="0">
              <a:defRPr kumimoji="1" sz="1900">
                <a:solidFill>
                  <a:schemeClr val="tx1"/>
                </a:solidFill>
                <a:latin typeface="Arial" charset="0"/>
                <a:ea typeface="ＭＳ Ｐゴシック" charset="-128"/>
              </a:defRPr>
            </a:lvl5pPr>
            <a:lvl6pPr marL="2514600" indent="-228600" defTabSz="962025" eaLnBrk="0" fontAlgn="base" hangingPunct="0">
              <a:spcBef>
                <a:spcPct val="0"/>
              </a:spcBef>
              <a:spcAft>
                <a:spcPct val="0"/>
              </a:spcAft>
              <a:defRPr kumimoji="1" sz="1900">
                <a:solidFill>
                  <a:schemeClr val="tx1"/>
                </a:solidFill>
                <a:latin typeface="Arial" charset="0"/>
                <a:ea typeface="ＭＳ Ｐゴシック" charset="-128"/>
              </a:defRPr>
            </a:lvl6pPr>
            <a:lvl7pPr marL="2971800" indent="-228600" defTabSz="962025" eaLnBrk="0" fontAlgn="base" hangingPunct="0">
              <a:spcBef>
                <a:spcPct val="0"/>
              </a:spcBef>
              <a:spcAft>
                <a:spcPct val="0"/>
              </a:spcAft>
              <a:defRPr kumimoji="1" sz="1900">
                <a:solidFill>
                  <a:schemeClr val="tx1"/>
                </a:solidFill>
                <a:latin typeface="Arial" charset="0"/>
                <a:ea typeface="ＭＳ Ｐゴシック" charset="-128"/>
              </a:defRPr>
            </a:lvl7pPr>
            <a:lvl8pPr marL="3429000" indent="-228600" defTabSz="962025" eaLnBrk="0" fontAlgn="base" hangingPunct="0">
              <a:spcBef>
                <a:spcPct val="0"/>
              </a:spcBef>
              <a:spcAft>
                <a:spcPct val="0"/>
              </a:spcAft>
              <a:defRPr kumimoji="1" sz="1900">
                <a:solidFill>
                  <a:schemeClr val="tx1"/>
                </a:solidFill>
                <a:latin typeface="Arial" charset="0"/>
                <a:ea typeface="ＭＳ Ｐゴシック" charset="-128"/>
              </a:defRPr>
            </a:lvl8pPr>
            <a:lvl9pPr marL="3886200" indent="-228600" defTabSz="962025" eaLnBrk="0" fontAlgn="base" hangingPunct="0">
              <a:spcBef>
                <a:spcPct val="0"/>
              </a:spcBef>
              <a:spcAft>
                <a:spcPct val="0"/>
              </a:spcAft>
              <a:defRPr kumimoji="1" sz="1900">
                <a:solidFill>
                  <a:schemeClr val="tx1"/>
                </a:solidFill>
                <a:latin typeface="Arial" charset="0"/>
                <a:ea typeface="ＭＳ Ｐゴシック" charset="-128"/>
              </a:defRPr>
            </a:lvl9pPr>
          </a:lstStyle>
          <a:p>
            <a:pPr eaLnBrk="1" hangingPunct="1"/>
            <a:r>
              <a:rPr lang="en-US" altLang="ja-JP"/>
              <a:t>②</a:t>
            </a:r>
            <a:r>
              <a:rPr lang="ja-JP" altLang="en-US"/>
              <a:t>　公募等により事業計画書提出</a:t>
            </a:r>
          </a:p>
        </p:txBody>
      </p:sp>
      <p:sp>
        <p:nvSpPr>
          <p:cNvPr id="4104" name="Text Box 8"/>
          <p:cNvSpPr txBox="1">
            <a:spLocks noChangeArrowheads="1"/>
          </p:cNvSpPr>
          <p:nvPr/>
        </p:nvSpPr>
        <p:spPr bwMode="auto">
          <a:xfrm>
            <a:off x="2251922" y="2365543"/>
            <a:ext cx="2982217" cy="380068"/>
          </a:xfrm>
          <a:prstGeom prst="rect">
            <a:avLst/>
          </a:prstGeom>
          <a:solidFill>
            <a:srgbClr val="FFFF99"/>
          </a:solidFill>
          <a:ln w="9525">
            <a:solidFill>
              <a:schemeClr val="tx1"/>
            </a:solidFill>
            <a:miter lim="800000"/>
            <a:headEnd/>
            <a:tailEnd/>
          </a:ln>
        </p:spPr>
        <p:txBody>
          <a:bodyPr wrap="none" lIns="86831" tIns="43416" rIns="86831" bIns="43416">
            <a:spAutoFit/>
          </a:bodyPr>
          <a:lstStyle>
            <a:lvl1pPr defTabSz="962025" eaLnBrk="0" hangingPunct="0">
              <a:defRPr kumimoji="1" sz="1900">
                <a:solidFill>
                  <a:schemeClr val="tx1"/>
                </a:solidFill>
                <a:latin typeface="Arial" charset="0"/>
                <a:ea typeface="ＭＳ Ｐゴシック" charset="-128"/>
              </a:defRPr>
            </a:lvl1pPr>
            <a:lvl2pPr marL="742950" indent="-285750" defTabSz="962025" eaLnBrk="0" hangingPunct="0">
              <a:defRPr kumimoji="1" sz="1900">
                <a:solidFill>
                  <a:schemeClr val="tx1"/>
                </a:solidFill>
                <a:latin typeface="Arial" charset="0"/>
                <a:ea typeface="ＭＳ Ｐゴシック" charset="-128"/>
              </a:defRPr>
            </a:lvl2pPr>
            <a:lvl3pPr marL="1143000" indent="-228600" defTabSz="962025" eaLnBrk="0" hangingPunct="0">
              <a:defRPr kumimoji="1" sz="1900">
                <a:solidFill>
                  <a:schemeClr val="tx1"/>
                </a:solidFill>
                <a:latin typeface="Arial" charset="0"/>
                <a:ea typeface="ＭＳ Ｐゴシック" charset="-128"/>
              </a:defRPr>
            </a:lvl3pPr>
            <a:lvl4pPr marL="1600200" indent="-228600" defTabSz="962025" eaLnBrk="0" hangingPunct="0">
              <a:defRPr kumimoji="1" sz="1900">
                <a:solidFill>
                  <a:schemeClr val="tx1"/>
                </a:solidFill>
                <a:latin typeface="Arial" charset="0"/>
                <a:ea typeface="ＭＳ Ｐゴシック" charset="-128"/>
              </a:defRPr>
            </a:lvl4pPr>
            <a:lvl5pPr marL="2057400" indent="-228600" defTabSz="962025" eaLnBrk="0" hangingPunct="0">
              <a:defRPr kumimoji="1" sz="1900">
                <a:solidFill>
                  <a:schemeClr val="tx1"/>
                </a:solidFill>
                <a:latin typeface="Arial" charset="0"/>
                <a:ea typeface="ＭＳ Ｐゴシック" charset="-128"/>
              </a:defRPr>
            </a:lvl5pPr>
            <a:lvl6pPr marL="2514600" indent="-228600" defTabSz="962025" eaLnBrk="0" fontAlgn="base" hangingPunct="0">
              <a:spcBef>
                <a:spcPct val="0"/>
              </a:spcBef>
              <a:spcAft>
                <a:spcPct val="0"/>
              </a:spcAft>
              <a:defRPr kumimoji="1" sz="1900">
                <a:solidFill>
                  <a:schemeClr val="tx1"/>
                </a:solidFill>
                <a:latin typeface="Arial" charset="0"/>
                <a:ea typeface="ＭＳ Ｐゴシック" charset="-128"/>
              </a:defRPr>
            </a:lvl6pPr>
            <a:lvl7pPr marL="2971800" indent="-228600" defTabSz="962025" eaLnBrk="0" fontAlgn="base" hangingPunct="0">
              <a:spcBef>
                <a:spcPct val="0"/>
              </a:spcBef>
              <a:spcAft>
                <a:spcPct val="0"/>
              </a:spcAft>
              <a:defRPr kumimoji="1" sz="1900">
                <a:solidFill>
                  <a:schemeClr val="tx1"/>
                </a:solidFill>
                <a:latin typeface="Arial" charset="0"/>
                <a:ea typeface="ＭＳ Ｐゴシック" charset="-128"/>
              </a:defRPr>
            </a:lvl7pPr>
            <a:lvl8pPr marL="3429000" indent="-228600" defTabSz="962025" eaLnBrk="0" fontAlgn="base" hangingPunct="0">
              <a:spcBef>
                <a:spcPct val="0"/>
              </a:spcBef>
              <a:spcAft>
                <a:spcPct val="0"/>
              </a:spcAft>
              <a:defRPr kumimoji="1" sz="1900">
                <a:solidFill>
                  <a:schemeClr val="tx1"/>
                </a:solidFill>
                <a:latin typeface="Arial" charset="0"/>
                <a:ea typeface="ＭＳ Ｐゴシック" charset="-128"/>
              </a:defRPr>
            </a:lvl8pPr>
            <a:lvl9pPr marL="3886200" indent="-228600" defTabSz="962025" eaLnBrk="0" fontAlgn="base" hangingPunct="0">
              <a:spcBef>
                <a:spcPct val="0"/>
              </a:spcBef>
              <a:spcAft>
                <a:spcPct val="0"/>
              </a:spcAft>
              <a:defRPr kumimoji="1" sz="1900">
                <a:solidFill>
                  <a:schemeClr val="tx1"/>
                </a:solidFill>
                <a:latin typeface="Arial" charset="0"/>
                <a:ea typeface="ＭＳ Ｐゴシック" charset="-128"/>
              </a:defRPr>
            </a:lvl9pPr>
          </a:lstStyle>
          <a:p>
            <a:pPr eaLnBrk="1" hangingPunct="1"/>
            <a:r>
              <a:rPr lang="en-US" altLang="ja-JP"/>
              <a:t>③</a:t>
            </a:r>
            <a:r>
              <a:rPr lang="ja-JP" altLang="en-US"/>
              <a:t>　指定管理者候補を選定</a:t>
            </a:r>
          </a:p>
        </p:txBody>
      </p:sp>
      <p:sp>
        <p:nvSpPr>
          <p:cNvPr id="4105" name="Text Box 9"/>
          <p:cNvSpPr txBox="1">
            <a:spLocks noChangeArrowheads="1"/>
          </p:cNvSpPr>
          <p:nvPr/>
        </p:nvSpPr>
        <p:spPr bwMode="auto">
          <a:xfrm>
            <a:off x="2251890" y="2903571"/>
            <a:ext cx="5697704" cy="380068"/>
          </a:xfrm>
          <a:prstGeom prst="rect">
            <a:avLst/>
          </a:prstGeom>
          <a:solidFill>
            <a:srgbClr val="FFFF99"/>
          </a:solidFill>
          <a:ln w="9525">
            <a:solidFill>
              <a:schemeClr val="tx1"/>
            </a:solidFill>
            <a:miter lim="800000"/>
            <a:headEnd/>
            <a:tailEnd/>
          </a:ln>
        </p:spPr>
        <p:txBody>
          <a:bodyPr wrap="none" lIns="86831" tIns="43416" rIns="86831" bIns="43416">
            <a:spAutoFit/>
          </a:bodyPr>
          <a:lstStyle>
            <a:lvl1pPr defTabSz="962025" eaLnBrk="0" hangingPunct="0">
              <a:defRPr kumimoji="1" sz="1900">
                <a:solidFill>
                  <a:schemeClr val="tx1"/>
                </a:solidFill>
                <a:latin typeface="Arial" charset="0"/>
                <a:ea typeface="ＭＳ Ｐゴシック" charset="-128"/>
              </a:defRPr>
            </a:lvl1pPr>
            <a:lvl2pPr marL="742950" indent="-285750" defTabSz="962025" eaLnBrk="0" hangingPunct="0">
              <a:defRPr kumimoji="1" sz="1900">
                <a:solidFill>
                  <a:schemeClr val="tx1"/>
                </a:solidFill>
                <a:latin typeface="Arial" charset="0"/>
                <a:ea typeface="ＭＳ Ｐゴシック" charset="-128"/>
              </a:defRPr>
            </a:lvl2pPr>
            <a:lvl3pPr marL="1143000" indent="-228600" defTabSz="962025" eaLnBrk="0" hangingPunct="0">
              <a:defRPr kumimoji="1" sz="1900">
                <a:solidFill>
                  <a:schemeClr val="tx1"/>
                </a:solidFill>
                <a:latin typeface="Arial" charset="0"/>
                <a:ea typeface="ＭＳ Ｐゴシック" charset="-128"/>
              </a:defRPr>
            </a:lvl3pPr>
            <a:lvl4pPr marL="1600200" indent="-228600" defTabSz="962025" eaLnBrk="0" hangingPunct="0">
              <a:defRPr kumimoji="1" sz="1900">
                <a:solidFill>
                  <a:schemeClr val="tx1"/>
                </a:solidFill>
                <a:latin typeface="Arial" charset="0"/>
                <a:ea typeface="ＭＳ Ｐゴシック" charset="-128"/>
              </a:defRPr>
            </a:lvl4pPr>
            <a:lvl5pPr marL="2057400" indent="-228600" defTabSz="962025" eaLnBrk="0" hangingPunct="0">
              <a:defRPr kumimoji="1" sz="1900">
                <a:solidFill>
                  <a:schemeClr val="tx1"/>
                </a:solidFill>
                <a:latin typeface="Arial" charset="0"/>
                <a:ea typeface="ＭＳ Ｐゴシック" charset="-128"/>
              </a:defRPr>
            </a:lvl5pPr>
            <a:lvl6pPr marL="2514600" indent="-228600" defTabSz="962025" eaLnBrk="0" fontAlgn="base" hangingPunct="0">
              <a:spcBef>
                <a:spcPct val="0"/>
              </a:spcBef>
              <a:spcAft>
                <a:spcPct val="0"/>
              </a:spcAft>
              <a:defRPr kumimoji="1" sz="1900">
                <a:solidFill>
                  <a:schemeClr val="tx1"/>
                </a:solidFill>
                <a:latin typeface="Arial" charset="0"/>
                <a:ea typeface="ＭＳ Ｐゴシック" charset="-128"/>
              </a:defRPr>
            </a:lvl6pPr>
            <a:lvl7pPr marL="2971800" indent="-228600" defTabSz="962025" eaLnBrk="0" fontAlgn="base" hangingPunct="0">
              <a:spcBef>
                <a:spcPct val="0"/>
              </a:spcBef>
              <a:spcAft>
                <a:spcPct val="0"/>
              </a:spcAft>
              <a:defRPr kumimoji="1" sz="1900">
                <a:solidFill>
                  <a:schemeClr val="tx1"/>
                </a:solidFill>
                <a:latin typeface="Arial" charset="0"/>
                <a:ea typeface="ＭＳ Ｐゴシック" charset="-128"/>
              </a:defRPr>
            </a:lvl7pPr>
            <a:lvl8pPr marL="3429000" indent="-228600" defTabSz="962025" eaLnBrk="0" fontAlgn="base" hangingPunct="0">
              <a:spcBef>
                <a:spcPct val="0"/>
              </a:spcBef>
              <a:spcAft>
                <a:spcPct val="0"/>
              </a:spcAft>
              <a:defRPr kumimoji="1" sz="1900">
                <a:solidFill>
                  <a:schemeClr val="tx1"/>
                </a:solidFill>
                <a:latin typeface="Arial" charset="0"/>
                <a:ea typeface="ＭＳ Ｐゴシック" charset="-128"/>
              </a:defRPr>
            </a:lvl8pPr>
            <a:lvl9pPr marL="3886200" indent="-228600" defTabSz="962025" eaLnBrk="0" fontAlgn="base" hangingPunct="0">
              <a:spcBef>
                <a:spcPct val="0"/>
              </a:spcBef>
              <a:spcAft>
                <a:spcPct val="0"/>
              </a:spcAft>
              <a:defRPr kumimoji="1" sz="1900">
                <a:solidFill>
                  <a:schemeClr val="tx1"/>
                </a:solidFill>
                <a:latin typeface="Arial" charset="0"/>
                <a:ea typeface="ＭＳ Ｐゴシック" charset="-128"/>
              </a:defRPr>
            </a:lvl9pPr>
          </a:lstStyle>
          <a:p>
            <a:pPr eaLnBrk="1" hangingPunct="1"/>
            <a:r>
              <a:rPr lang="en-US" altLang="ja-JP"/>
              <a:t>④</a:t>
            </a:r>
            <a:r>
              <a:rPr lang="ja-JP" altLang="en-US"/>
              <a:t>　議会の議決（指定管理者名・対象施設・指定期間）</a:t>
            </a:r>
          </a:p>
        </p:txBody>
      </p:sp>
      <p:sp>
        <p:nvSpPr>
          <p:cNvPr id="4106" name="Text Box 10"/>
          <p:cNvSpPr txBox="1">
            <a:spLocks noChangeArrowheads="1"/>
          </p:cNvSpPr>
          <p:nvPr/>
        </p:nvSpPr>
        <p:spPr bwMode="auto">
          <a:xfrm>
            <a:off x="2251912" y="3441599"/>
            <a:ext cx="2878021" cy="380068"/>
          </a:xfrm>
          <a:prstGeom prst="rect">
            <a:avLst/>
          </a:prstGeom>
          <a:solidFill>
            <a:srgbClr val="FFFF99"/>
          </a:solidFill>
          <a:ln w="9525">
            <a:solidFill>
              <a:schemeClr val="tx1"/>
            </a:solidFill>
            <a:miter lim="800000"/>
            <a:headEnd/>
            <a:tailEnd/>
          </a:ln>
        </p:spPr>
        <p:txBody>
          <a:bodyPr wrap="none" lIns="86831" tIns="43416" rIns="86831" bIns="43416">
            <a:spAutoFit/>
          </a:bodyPr>
          <a:lstStyle>
            <a:lvl1pPr defTabSz="962025" eaLnBrk="0" hangingPunct="0">
              <a:defRPr kumimoji="1" sz="1900">
                <a:solidFill>
                  <a:schemeClr val="tx1"/>
                </a:solidFill>
                <a:latin typeface="Arial" charset="0"/>
                <a:ea typeface="ＭＳ Ｐゴシック" charset="-128"/>
              </a:defRPr>
            </a:lvl1pPr>
            <a:lvl2pPr marL="742950" indent="-285750" defTabSz="962025" eaLnBrk="0" hangingPunct="0">
              <a:defRPr kumimoji="1" sz="1900">
                <a:solidFill>
                  <a:schemeClr val="tx1"/>
                </a:solidFill>
                <a:latin typeface="Arial" charset="0"/>
                <a:ea typeface="ＭＳ Ｐゴシック" charset="-128"/>
              </a:defRPr>
            </a:lvl2pPr>
            <a:lvl3pPr marL="1143000" indent="-228600" defTabSz="962025" eaLnBrk="0" hangingPunct="0">
              <a:defRPr kumimoji="1" sz="1900">
                <a:solidFill>
                  <a:schemeClr val="tx1"/>
                </a:solidFill>
                <a:latin typeface="Arial" charset="0"/>
                <a:ea typeface="ＭＳ Ｐゴシック" charset="-128"/>
              </a:defRPr>
            </a:lvl3pPr>
            <a:lvl4pPr marL="1600200" indent="-228600" defTabSz="962025" eaLnBrk="0" hangingPunct="0">
              <a:defRPr kumimoji="1" sz="1900">
                <a:solidFill>
                  <a:schemeClr val="tx1"/>
                </a:solidFill>
                <a:latin typeface="Arial" charset="0"/>
                <a:ea typeface="ＭＳ Ｐゴシック" charset="-128"/>
              </a:defRPr>
            </a:lvl4pPr>
            <a:lvl5pPr marL="2057400" indent="-228600" defTabSz="962025" eaLnBrk="0" hangingPunct="0">
              <a:defRPr kumimoji="1" sz="1900">
                <a:solidFill>
                  <a:schemeClr val="tx1"/>
                </a:solidFill>
                <a:latin typeface="Arial" charset="0"/>
                <a:ea typeface="ＭＳ Ｐゴシック" charset="-128"/>
              </a:defRPr>
            </a:lvl5pPr>
            <a:lvl6pPr marL="2514600" indent="-228600" defTabSz="962025" eaLnBrk="0" fontAlgn="base" hangingPunct="0">
              <a:spcBef>
                <a:spcPct val="0"/>
              </a:spcBef>
              <a:spcAft>
                <a:spcPct val="0"/>
              </a:spcAft>
              <a:defRPr kumimoji="1" sz="1900">
                <a:solidFill>
                  <a:schemeClr val="tx1"/>
                </a:solidFill>
                <a:latin typeface="Arial" charset="0"/>
                <a:ea typeface="ＭＳ Ｐゴシック" charset="-128"/>
              </a:defRPr>
            </a:lvl6pPr>
            <a:lvl7pPr marL="2971800" indent="-228600" defTabSz="962025" eaLnBrk="0" fontAlgn="base" hangingPunct="0">
              <a:spcBef>
                <a:spcPct val="0"/>
              </a:spcBef>
              <a:spcAft>
                <a:spcPct val="0"/>
              </a:spcAft>
              <a:defRPr kumimoji="1" sz="1900">
                <a:solidFill>
                  <a:schemeClr val="tx1"/>
                </a:solidFill>
                <a:latin typeface="Arial" charset="0"/>
                <a:ea typeface="ＭＳ Ｐゴシック" charset="-128"/>
              </a:defRPr>
            </a:lvl7pPr>
            <a:lvl8pPr marL="3429000" indent="-228600" defTabSz="962025" eaLnBrk="0" fontAlgn="base" hangingPunct="0">
              <a:spcBef>
                <a:spcPct val="0"/>
              </a:spcBef>
              <a:spcAft>
                <a:spcPct val="0"/>
              </a:spcAft>
              <a:defRPr kumimoji="1" sz="1900">
                <a:solidFill>
                  <a:schemeClr val="tx1"/>
                </a:solidFill>
                <a:latin typeface="Arial" charset="0"/>
                <a:ea typeface="ＭＳ Ｐゴシック" charset="-128"/>
              </a:defRPr>
            </a:lvl8pPr>
            <a:lvl9pPr marL="3886200" indent="-228600" defTabSz="962025" eaLnBrk="0" fontAlgn="base" hangingPunct="0">
              <a:spcBef>
                <a:spcPct val="0"/>
              </a:spcBef>
              <a:spcAft>
                <a:spcPct val="0"/>
              </a:spcAft>
              <a:defRPr kumimoji="1" sz="1900">
                <a:solidFill>
                  <a:schemeClr val="tx1"/>
                </a:solidFill>
                <a:latin typeface="Arial" charset="0"/>
                <a:ea typeface="ＭＳ Ｐゴシック" charset="-128"/>
              </a:defRPr>
            </a:lvl9pPr>
          </a:lstStyle>
          <a:p>
            <a:pPr eaLnBrk="1" hangingPunct="1"/>
            <a:r>
              <a:rPr lang="en-US" altLang="ja-JP"/>
              <a:t>⑤</a:t>
            </a:r>
            <a:r>
              <a:rPr lang="ja-JP" altLang="en-US"/>
              <a:t>　指定管理者として指定</a:t>
            </a:r>
          </a:p>
        </p:txBody>
      </p:sp>
      <p:sp>
        <p:nvSpPr>
          <p:cNvPr id="4107" name="Text Box 11"/>
          <p:cNvSpPr txBox="1">
            <a:spLocks noChangeArrowheads="1"/>
          </p:cNvSpPr>
          <p:nvPr/>
        </p:nvSpPr>
        <p:spPr bwMode="auto">
          <a:xfrm>
            <a:off x="2251891" y="3978144"/>
            <a:ext cx="4416904" cy="380068"/>
          </a:xfrm>
          <a:prstGeom prst="rect">
            <a:avLst/>
          </a:prstGeom>
          <a:solidFill>
            <a:srgbClr val="FFFF99"/>
          </a:solidFill>
          <a:ln w="9525">
            <a:solidFill>
              <a:schemeClr val="tx1"/>
            </a:solidFill>
            <a:miter lim="800000"/>
            <a:headEnd/>
            <a:tailEnd/>
          </a:ln>
        </p:spPr>
        <p:txBody>
          <a:bodyPr wrap="none" lIns="86831" tIns="43416" rIns="86831" bIns="43416">
            <a:spAutoFit/>
          </a:bodyPr>
          <a:lstStyle>
            <a:lvl1pPr defTabSz="962025" eaLnBrk="0" hangingPunct="0">
              <a:defRPr kumimoji="1" sz="1900">
                <a:solidFill>
                  <a:schemeClr val="tx1"/>
                </a:solidFill>
                <a:latin typeface="Arial" charset="0"/>
                <a:ea typeface="ＭＳ Ｐゴシック" charset="-128"/>
              </a:defRPr>
            </a:lvl1pPr>
            <a:lvl2pPr marL="742950" indent="-285750" defTabSz="962025" eaLnBrk="0" hangingPunct="0">
              <a:defRPr kumimoji="1" sz="1900">
                <a:solidFill>
                  <a:schemeClr val="tx1"/>
                </a:solidFill>
                <a:latin typeface="Arial" charset="0"/>
                <a:ea typeface="ＭＳ Ｐゴシック" charset="-128"/>
              </a:defRPr>
            </a:lvl2pPr>
            <a:lvl3pPr marL="1143000" indent="-228600" defTabSz="962025" eaLnBrk="0" hangingPunct="0">
              <a:defRPr kumimoji="1" sz="1900">
                <a:solidFill>
                  <a:schemeClr val="tx1"/>
                </a:solidFill>
                <a:latin typeface="Arial" charset="0"/>
                <a:ea typeface="ＭＳ Ｐゴシック" charset="-128"/>
              </a:defRPr>
            </a:lvl3pPr>
            <a:lvl4pPr marL="1600200" indent="-228600" defTabSz="962025" eaLnBrk="0" hangingPunct="0">
              <a:defRPr kumimoji="1" sz="1900">
                <a:solidFill>
                  <a:schemeClr val="tx1"/>
                </a:solidFill>
                <a:latin typeface="Arial" charset="0"/>
                <a:ea typeface="ＭＳ Ｐゴシック" charset="-128"/>
              </a:defRPr>
            </a:lvl4pPr>
            <a:lvl5pPr marL="2057400" indent="-228600" defTabSz="962025" eaLnBrk="0" hangingPunct="0">
              <a:defRPr kumimoji="1" sz="1900">
                <a:solidFill>
                  <a:schemeClr val="tx1"/>
                </a:solidFill>
                <a:latin typeface="Arial" charset="0"/>
                <a:ea typeface="ＭＳ Ｐゴシック" charset="-128"/>
              </a:defRPr>
            </a:lvl5pPr>
            <a:lvl6pPr marL="2514600" indent="-228600" defTabSz="962025" eaLnBrk="0" fontAlgn="base" hangingPunct="0">
              <a:spcBef>
                <a:spcPct val="0"/>
              </a:spcBef>
              <a:spcAft>
                <a:spcPct val="0"/>
              </a:spcAft>
              <a:defRPr kumimoji="1" sz="1900">
                <a:solidFill>
                  <a:schemeClr val="tx1"/>
                </a:solidFill>
                <a:latin typeface="Arial" charset="0"/>
                <a:ea typeface="ＭＳ Ｐゴシック" charset="-128"/>
              </a:defRPr>
            </a:lvl6pPr>
            <a:lvl7pPr marL="2971800" indent="-228600" defTabSz="962025" eaLnBrk="0" fontAlgn="base" hangingPunct="0">
              <a:spcBef>
                <a:spcPct val="0"/>
              </a:spcBef>
              <a:spcAft>
                <a:spcPct val="0"/>
              </a:spcAft>
              <a:defRPr kumimoji="1" sz="1900">
                <a:solidFill>
                  <a:schemeClr val="tx1"/>
                </a:solidFill>
                <a:latin typeface="Arial" charset="0"/>
                <a:ea typeface="ＭＳ Ｐゴシック" charset="-128"/>
              </a:defRPr>
            </a:lvl7pPr>
            <a:lvl8pPr marL="3429000" indent="-228600" defTabSz="962025" eaLnBrk="0" fontAlgn="base" hangingPunct="0">
              <a:spcBef>
                <a:spcPct val="0"/>
              </a:spcBef>
              <a:spcAft>
                <a:spcPct val="0"/>
              </a:spcAft>
              <a:defRPr kumimoji="1" sz="1900">
                <a:solidFill>
                  <a:schemeClr val="tx1"/>
                </a:solidFill>
                <a:latin typeface="Arial" charset="0"/>
                <a:ea typeface="ＭＳ Ｐゴシック" charset="-128"/>
              </a:defRPr>
            </a:lvl8pPr>
            <a:lvl9pPr marL="3886200" indent="-228600" defTabSz="962025" eaLnBrk="0" fontAlgn="base" hangingPunct="0">
              <a:spcBef>
                <a:spcPct val="0"/>
              </a:spcBef>
              <a:spcAft>
                <a:spcPct val="0"/>
              </a:spcAft>
              <a:defRPr kumimoji="1" sz="1900">
                <a:solidFill>
                  <a:schemeClr val="tx1"/>
                </a:solidFill>
                <a:latin typeface="Arial" charset="0"/>
                <a:ea typeface="ＭＳ Ｐゴシック" charset="-128"/>
              </a:defRPr>
            </a:lvl9pPr>
          </a:lstStyle>
          <a:p>
            <a:pPr eaLnBrk="1" hangingPunct="1"/>
            <a:r>
              <a:rPr lang="en-US" altLang="ja-JP"/>
              <a:t>⑥</a:t>
            </a:r>
            <a:r>
              <a:rPr lang="ja-JP" altLang="en-US"/>
              <a:t>　管理方法等の詳細について協定締結</a:t>
            </a:r>
          </a:p>
        </p:txBody>
      </p:sp>
      <p:sp>
        <p:nvSpPr>
          <p:cNvPr id="4108" name="Text Box 12"/>
          <p:cNvSpPr txBox="1">
            <a:spLocks noChangeArrowheads="1"/>
          </p:cNvSpPr>
          <p:nvPr/>
        </p:nvSpPr>
        <p:spPr bwMode="auto">
          <a:xfrm>
            <a:off x="2251890" y="4516172"/>
            <a:ext cx="3423042" cy="380068"/>
          </a:xfrm>
          <a:prstGeom prst="rect">
            <a:avLst/>
          </a:prstGeom>
          <a:solidFill>
            <a:srgbClr val="FFFF99"/>
          </a:solidFill>
          <a:ln w="9525">
            <a:solidFill>
              <a:schemeClr val="tx1"/>
            </a:solidFill>
            <a:miter lim="800000"/>
            <a:headEnd/>
            <a:tailEnd/>
          </a:ln>
        </p:spPr>
        <p:txBody>
          <a:bodyPr wrap="none" lIns="86831" tIns="43416" rIns="86831" bIns="43416">
            <a:spAutoFit/>
          </a:bodyPr>
          <a:lstStyle>
            <a:lvl1pPr defTabSz="962025" eaLnBrk="0" hangingPunct="0">
              <a:defRPr kumimoji="1" sz="1900">
                <a:solidFill>
                  <a:schemeClr val="tx1"/>
                </a:solidFill>
                <a:latin typeface="Arial" charset="0"/>
                <a:ea typeface="ＭＳ Ｐゴシック" charset="-128"/>
              </a:defRPr>
            </a:lvl1pPr>
            <a:lvl2pPr marL="742950" indent="-285750" defTabSz="962025" eaLnBrk="0" hangingPunct="0">
              <a:defRPr kumimoji="1" sz="1900">
                <a:solidFill>
                  <a:schemeClr val="tx1"/>
                </a:solidFill>
                <a:latin typeface="Arial" charset="0"/>
                <a:ea typeface="ＭＳ Ｐゴシック" charset="-128"/>
              </a:defRPr>
            </a:lvl2pPr>
            <a:lvl3pPr marL="1143000" indent="-228600" defTabSz="962025" eaLnBrk="0" hangingPunct="0">
              <a:defRPr kumimoji="1" sz="1900">
                <a:solidFill>
                  <a:schemeClr val="tx1"/>
                </a:solidFill>
                <a:latin typeface="Arial" charset="0"/>
                <a:ea typeface="ＭＳ Ｐゴシック" charset="-128"/>
              </a:defRPr>
            </a:lvl3pPr>
            <a:lvl4pPr marL="1600200" indent="-228600" defTabSz="962025" eaLnBrk="0" hangingPunct="0">
              <a:defRPr kumimoji="1" sz="1900">
                <a:solidFill>
                  <a:schemeClr val="tx1"/>
                </a:solidFill>
                <a:latin typeface="Arial" charset="0"/>
                <a:ea typeface="ＭＳ Ｐゴシック" charset="-128"/>
              </a:defRPr>
            </a:lvl4pPr>
            <a:lvl5pPr marL="2057400" indent="-228600" defTabSz="962025" eaLnBrk="0" hangingPunct="0">
              <a:defRPr kumimoji="1" sz="1900">
                <a:solidFill>
                  <a:schemeClr val="tx1"/>
                </a:solidFill>
                <a:latin typeface="Arial" charset="0"/>
                <a:ea typeface="ＭＳ Ｐゴシック" charset="-128"/>
              </a:defRPr>
            </a:lvl5pPr>
            <a:lvl6pPr marL="2514600" indent="-228600" defTabSz="962025" eaLnBrk="0" fontAlgn="base" hangingPunct="0">
              <a:spcBef>
                <a:spcPct val="0"/>
              </a:spcBef>
              <a:spcAft>
                <a:spcPct val="0"/>
              </a:spcAft>
              <a:defRPr kumimoji="1" sz="1900">
                <a:solidFill>
                  <a:schemeClr val="tx1"/>
                </a:solidFill>
                <a:latin typeface="Arial" charset="0"/>
                <a:ea typeface="ＭＳ Ｐゴシック" charset="-128"/>
              </a:defRPr>
            </a:lvl6pPr>
            <a:lvl7pPr marL="2971800" indent="-228600" defTabSz="962025" eaLnBrk="0" fontAlgn="base" hangingPunct="0">
              <a:spcBef>
                <a:spcPct val="0"/>
              </a:spcBef>
              <a:spcAft>
                <a:spcPct val="0"/>
              </a:spcAft>
              <a:defRPr kumimoji="1" sz="1900">
                <a:solidFill>
                  <a:schemeClr val="tx1"/>
                </a:solidFill>
                <a:latin typeface="Arial" charset="0"/>
                <a:ea typeface="ＭＳ Ｐゴシック" charset="-128"/>
              </a:defRPr>
            </a:lvl7pPr>
            <a:lvl8pPr marL="3429000" indent="-228600" defTabSz="962025" eaLnBrk="0" fontAlgn="base" hangingPunct="0">
              <a:spcBef>
                <a:spcPct val="0"/>
              </a:spcBef>
              <a:spcAft>
                <a:spcPct val="0"/>
              </a:spcAft>
              <a:defRPr kumimoji="1" sz="1900">
                <a:solidFill>
                  <a:schemeClr val="tx1"/>
                </a:solidFill>
                <a:latin typeface="Arial" charset="0"/>
                <a:ea typeface="ＭＳ Ｐゴシック" charset="-128"/>
              </a:defRPr>
            </a:lvl8pPr>
            <a:lvl9pPr marL="3886200" indent="-228600" defTabSz="962025" eaLnBrk="0" fontAlgn="base" hangingPunct="0">
              <a:spcBef>
                <a:spcPct val="0"/>
              </a:spcBef>
              <a:spcAft>
                <a:spcPct val="0"/>
              </a:spcAft>
              <a:defRPr kumimoji="1" sz="1900">
                <a:solidFill>
                  <a:schemeClr val="tx1"/>
                </a:solidFill>
                <a:latin typeface="Arial" charset="0"/>
                <a:ea typeface="ＭＳ Ｐゴシック" charset="-128"/>
              </a:defRPr>
            </a:lvl9pPr>
          </a:lstStyle>
          <a:p>
            <a:pPr eaLnBrk="1" hangingPunct="1"/>
            <a:r>
              <a:rPr lang="en-US" altLang="ja-JP"/>
              <a:t>⑦</a:t>
            </a:r>
            <a:r>
              <a:rPr lang="ja-JP" altLang="en-US"/>
              <a:t>　指定管理者による管理開始</a:t>
            </a:r>
          </a:p>
        </p:txBody>
      </p:sp>
      <p:sp>
        <p:nvSpPr>
          <p:cNvPr id="4109" name="Text Box 13"/>
          <p:cNvSpPr txBox="1">
            <a:spLocks noChangeArrowheads="1"/>
          </p:cNvSpPr>
          <p:nvPr/>
        </p:nvSpPr>
        <p:spPr bwMode="auto">
          <a:xfrm>
            <a:off x="2251913" y="5054199"/>
            <a:ext cx="5146271" cy="380068"/>
          </a:xfrm>
          <a:prstGeom prst="rect">
            <a:avLst/>
          </a:prstGeom>
          <a:solidFill>
            <a:srgbClr val="FFFF99"/>
          </a:solidFill>
          <a:ln w="9525">
            <a:solidFill>
              <a:schemeClr val="tx1"/>
            </a:solidFill>
            <a:miter lim="800000"/>
            <a:headEnd/>
            <a:tailEnd/>
          </a:ln>
        </p:spPr>
        <p:txBody>
          <a:bodyPr wrap="none" lIns="86831" tIns="43416" rIns="86831" bIns="43416">
            <a:spAutoFit/>
          </a:bodyPr>
          <a:lstStyle>
            <a:lvl1pPr defTabSz="962025" eaLnBrk="0" hangingPunct="0">
              <a:defRPr kumimoji="1" sz="1900">
                <a:solidFill>
                  <a:schemeClr val="tx1"/>
                </a:solidFill>
                <a:latin typeface="Arial" charset="0"/>
                <a:ea typeface="ＭＳ Ｐゴシック" charset="-128"/>
              </a:defRPr>
            </a:lvl1pPr>
            <a:lvl2pPr marL="742950" indent="-285750" defTabSz="962025" eaLnBrk="0" hangingPunct="0">
              <a:defRPr kumimoji="1" sz="1900">
                <a:solidFill>
                  <a:schemeClr val="tx1"/>
                </a:solidFill>
                <a:latin typeface="Arial" charset="0"/>
                <a:ea typeface="ＭＳ Ｐゴシック" charset="-128"/>
              </a:defRPr>
            </a:lvl2pPr>
            <a:lvl3pPr marL="1143000" indent="-228600" defTabSz="962025" eaLnBrk="0" hangingPunct="0">
              <a:defRPr kumimoji="1" sz="1900">
                <a:solidFill>
                  <a:schemeClr val="tx1"/>
                </a:solidFill>
                <a:latin typeface="Arial" charset="0"/>
                <a:ea typeface="ＭＳ Ｐゴシック" charset="-128"/>
              </a:defRPr>
            </a:lvl3pPr>
            <a:lvl4pPr marL="1600200" indent="-228600" defTabSz="962025" eaLnBrk="0" hangingPunct="0">
              <a:defRPr kumimoji="1" sz="1900">
                <a:solidFill>
                  <a:schemeClr val="tx1"/>
                </a:solidFill>
                <a:latin typeface="Arial" charset="0"/>
                <a:ea typeface="ＭＳ Ｐゴシック" charset="-128"/>
              </a:defRPr>
            </a:lvl4pPr>
            <a:lvl5pPr marL="2057400" indent="-228600" defTabSz="962025" eaLnBrk="0" hangingPunct="0">
              <a:defRPr kumimoji="1" sz="1900">
                <a:solidFill>
                  <a:schemeClr val="tx1"/>
                </a:solidFill>
                <a:latin typeface="Arial" charset="0"/>
                <a:ea typeface="ＭＳ Ｐゴシック" charset="-128"/>
              </a:defRPr>
            </a:lvl5pPr>
            <a:lvl6pPr marL="2514600" indent="-228600" defTabSz="962025" eaLnBrk="0" fontAlgn="base" hangingPunct="0">
              <a:spcBef>
                <a:spcPct val="0"/>
              </a:spcBef>
              <a:spcAft>
                <a:spcPct val="0"/>
              </a:spcAft>
              <a:defRPr kumimoji="1" sz="1900">
                <a:solidFill>
                  <a:schemeClr val="tx1"/>
                </a:solidFill>
                <a:latin typeface="Arial" charset="0"/>
                <a:ea typeface="ＭＳ Ｐゴシック" charset="-128"/>
              </a:defRPr>
            </a:lvl6pPr>
            <a:lvl7pPr marL="2971800" indent="-228600" defTabSz="962025" eaLnBrk="0" fontAlgn="base" hangingPunct="0">
              <a:spcBef>
                <a:spcPct val="0"/>
              </a:spcBef>
              <a:spcAft>
                <a:spcPct val="0"/>
              </a:spcAft>
              <a:defRPr kumimoji="1" sz="1900">
                <a:solidFill>
                  <a:schemeClr val="tx1"/>
                </a:solidFill>
                <a:latin typeface="Arial" charset="0"/>
                <a:ea typeface="ＭＳ Ｐゴシック" charset="-128"/>
              </a:defRPr>
            </a:lvl7pPr>
            <a:lvl8pPr marL="3429000" indent="-228600" defTabSz="962025" eaLnBrk="0" fontAlgn="base" hangingPunct="0">
              <a:spcBef>
                <a:spcPct val="0"/>
              </a:spcBef>
              <a:spcAft>
                <a:spcPct val="0"/>
              </a:spcAft>
              <a:defRPr kumimoji="1" sz="1900">
                <a:solidFill>
                  <a:schemeClr val="tx1"/>
                </a:solidFill>
                <a:latin typeface="Arial" charset="0"/>
                <a:ea typeface="ＭＳ Ｐゴシック" charset="-128"/>
              </a:defRPr>
            </a:lvl8pPr>
            <a:lvl9pPr marL="3886200" indent="-228600" defTabSz="962025" eaLnBrk="0" fontAlgn="base" hangingPunct="0">
              <a:spcBef>
                <a:spcPct val="0"/>
              </a:spcBef>
              <a:spcAft>
                <a:spcPct val="0"/>
              </a:spcAft>
              <a:defRPr kumimoji="1" sz="1900">
                <a:solidFill>
                  <a:schemeClr val="tx1"/>
                </a:solidFill>
                <a:latin typeface="Arial" charset="0"/>
                <a:ea typeface="ＭＳ Ｐゴシック" charset="-128"/>
              </a:defRPr>
            </a:lvl9pPr>
          </a:lstStyle>
          <a:p>
            <a:pPr eaLnBrk="1" hangingPunct="1"/>
            <a:r>
              <a:rPr lang="en-US" altLang="ja-JP"/>
              <a:t>⑧</a:t>
            </a:r>
            <a:r>
              <a:rPr lang="ja-JP" altLang="en-US"/>
              <a:t>　年度末に事業報告書を地方公共団体に提出</a:t>
            </a:r>
          </a:p>
        </p:txBody>
      </p:sp>
      <p:sp>
        <p:nvSpPr>
          <p:cNvPr id="4110" name="Text Box 14"/>
          <p:cNvSpPr txBox="1">
            <a:spLocks noChangeArrowheads="1"/>
          </p:cNvSpPr>
          <p:nvPr/>
        </p:nvSpPr>
        <p:spPr bwMode="auto">
          <a:xfrm>
            <a:off x="2251890" y="5592227"/>
            <a:ext cx="4641324" cy="380068"/>
          </a:xfrm>
          <a:prstGeom prst="rect">
            <a:avLst/>
          </a:prstGeom>
          <a:solidFill>
            <a:srgbClr val="FFFF99"/>
          </a:solidFill>
          <a:ln w="9525">
            <a:solidFill>
              <a:schemeClr val="tx1"/>
            </a:solidFill>
            <a:miter lim="800000"/>
            <a:headEnd/>
            <a:tailEnd/>
          </a:ln>
        </p:spPr>
        <p:txBody>
          <a:bodyPr wrap="none" lIns="86831" tIns="43416" rIns="86831" bIns="43416">
            <a:spAutoFit/>
          </a:bodyPr>
          <a:lstStyle>
            <a:lvl1pPr defTabSz="962025" eaLnBrk="0" hangingPunct="0">
              <a:defRPr kumimoji="1" sz="1900">
                <a:solidFill>
                  <a:schemeClr val="tx1"/>
                </a:solidFill>
                <a:latin typeface="Arial" charset="0"/>
                <a:ea typeface="ＭＳ Ｐゴシック" charset="-128"/>
              </a:defRPr>
            </a:lvl1pPr>
            <a:lvl2pPr marL="742950" indent="-285750" defTabSz="962025" eaLnBrk="0" hangingPunct="0">
              <a:defRPr kumimoji="1" sz="1900">
                <a:solidFill>
                  <a:schemeClr val="tx1"/>
                </a:solidFill>
                <a:latin typeface="Arial" charset="0"/>
                <a:ea typeface="ＭＳ Ｐゴシック" charset="-128"/>
              </a:defRPr>
            </a:lvl2pPr>
            <a:lvl3pPr marL="1143000" indent="-228600" defTabSz="962025" eaLnBrk="0" hangingPunct="0">
              <a:defRPr kumimoji="1" sz="1900">
                <a:solidFill>
                  <a:schemeClr val="tx1"/>
                </a:solidFill>
                <a:latin typeface="Arial" charset="0"/>
                <a:ea typeface="ＭＳ Ｐゴシック" charset="-128"/>
              </a:defRPr>
            </a:lvl3pPr>
            <a:lvl4pPr marL="1600200" indent="-228600" defTabSz="962025" eaLnBrk="0" hangingPunct="0">
              <a:defRPr kumimoji="1" sz="1900">
                <a:solidFill>
                  <a:schemeClr val="tx1"/>
                </a:solidFill>
                <a:latin typeface="Arial" charset="0"/>
                <a:ea typeface="ＭＳ Ｐゴシック" charset="-128"/>
              </a:defRPr>
            </a:lvl4pPr>
            <a:lvl5pPr marL="2057400" indent="-228600" defTabSz="962025" eaLnBrk="0" hangingPunct="0">
              <a:defRPr kumimoji="1" sz="1900">
                <a:solidFill>
                  <a:schemeClr val="tx1"/>
                </a:solidFill>
                <a:latin typeface="Arial" charset="0"/>
                <a:ea typeface="ＭＳ Ｐゴシック" charset="-128"/>
              </a:defRPr>
            </a:lvl5pPr>
            <a:lvl6pPr marL="2514600" indent="-228600" defTabSz="962025" eaLnBrk="0" fontAlgn="base" hangingPunct="0">
              <a:spcBef>
                <a:spcPct val="0"/>
              </a:spcBef>
              <a:spcAft>
                <a:spcPct val="0"/>
              </a:spcAft>
              <a:defRPr kumimoji="1" sz="1900">
                <a:solidFill>
                  <a:schemeClr val="tx1"/>
                </a:solidFill>
                <a:latin typeface="Arial" charset="0"/>
                <a:ea typeface="ＭＳ Ｐゴシック" charset="-128"/>
              </a:defRPr>
            </a:lvl6pPr>
            <a:lvl7pPr marL="2971800" indent="-228600" defTabSz="962025" eaLnBrk="0" fontAlgn="base" hangingPunct="0">
              <a:spcBef>
                <a:spcPct val="0"/>
              </a:spcBef>
              <a:spcAft>
                <a:spcPct val="0"/>
              </a:spcAft>
              <a:defRPr kumimoji="1" sz="1900">
                <a:solidFill>
                  <a:schemeClr val="tx1"/>
                </a:solidFill>
                <a:latin typeface="Arial" charset="0"/>
                <a:ea typeface="ＭＳ Ｐゴシック" charset="-128"/>
              </a:defRPr>
            </a:lvl7pPr>
            <a:lvl8pPr marL="3429000" indent="-228600" defTabSz="962025" eaLnBrk="0" fontAlgn="base" hangingPunct="0">
              <a:spcBef>
                <a:spcPct val="0"/>
              </a:spcBef>
              <a:spcAft>
                <a:spcPct val="0"/>
              </a:spcAft>
              <a:defRPr kumimoji="1" sz="1900">
                <a:solidFill>
                  <a:schemeClr val="tx1"/>
                </a:solidFill>
                <a:latin typeface="Arial" charset="0"/>
                <a:ea typeface="ＭＳ Ｐゴシック" charset="-128"/>
              </a:defRPr>
            </a:lvl8pPr>
            <a:lvl9pPr marL="3886200" indent="-228600" defTabSz="962025" eaLnBrk="0" fontAlgn="base" hangingPunct="0">
              <a:spcBef>
                <a:spcPct val="0"/>
              </a:spcBef>
              <a:spcAft>
                <a:spcPct val="0"/>
              </a:spcAft>
              <a:defRPr kumimoji="1" sz="1900">
                <a:solidFill>
                  <a:schemeClr val="tx1"/>
                </a:solidFill>
                <a:latin typeface="Arial" charset="0"/>
                <a:ea typeface="ＭＳ Ｐゴシック" charset="-128"/>
              </a:defRPr>
            </a:lvl9pPr>
          </a:lstStyle>
          <a:p>
            <a:pPr eaLnBrk="1" hangingPunct="1"/>
            <a:r>
              <a:rPr lang="en-US" altLang="ja-JP"/>
              <a:t>⑨</a:t>
            </a:r>
            <a:r>
              <a:rPr lang="ja-JP" altLang="en-US"/>
              <a:t>　指定期間中、指定管理者の管理が継続</a:t>
            </a:r>
          </a:p>
        </p:txBody>
      </p:sp>
      <p:sp>
        <p:nvSpPr>
          <p:cNvPr id="4111" name="AutoShape 15"/>
          <p:cNvSpPr>
            <a:spLocks noChangeArrowheads="1"/>
          </p:cNvSpPr>
          <p:nvPr/>
        </p:nvSpPr>
        <p:spPr bwMode="auto">
          <a:xfrm>
            <a:off x="600615" y="1277668"/>
            <a:ext cx="1426252" cy="336453"/>
          </a:xfrm>
          <a:prstGeom prst="roundRect">
            <a:avLst>
              <a:gd name="adj" fmla="val 16667"/>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86831" tIns="43416" rIns="86831" bIns="43416" anchor="ctr"/>
          <a:lstStyle/>
          <a:p>
            <a:pPr algn="ctr" defTabSz="913539"/>
            <a:r>
              <a:rPr lang="ja-JP" altLang="en-US" sz="1700" b="1"/>
              <a:t>条例制定</a:t>
            </a:r>
          </a:p>
        </p:txBody>
      </p:sp>
      <p:sp>
        <p:nvSpPr>
          <p:cNvPr id="4113" name="AutoShape 17"/>
          <p:cNvSpPr>
            <a:spLocks noChangeArrowheads="1"/>
          </p:cNvSpPr>
          <p:nvPr/>
        </p:nvSpPr>
        <p:spPr bwMode="auto">
          <a:xfrm>
            <a:off x="600615" y="1815664"/>
            <a:ext cx="1426252" cy="336452"/>
          </a:xfrm>
          <a:prstGeom prst="roundRect">
            <a:avLst>
              <a:gd name="adj" fmla="val 16667"/>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86831" tIns="43416" rIns="86831" bIns="43416" anchor="ctr"/>
          <a:lstStyle/>
          <a:p>
            <a:pPr algn="ctr" defTabSz="913539"/>
            <a:r>
              <a:rPr lang="ja-JP" altLang="en-US" sz="1700" b="1"/>
              <a:t>候補者選定</a:t>
            </a:r>
          </a:p>
        </p:txBody>
      </p:sp>
      <p:sp>
        <p:nvSpPr>
          <p:cNvPr id="4114" name="AutoShape 18"/>
          <p:cNvSpPr>
            <a:spLocks noChangeArrowheads="1"/>
          </p:cNvSpPr>
          <p:nvPr/>
        </p:nvSpPr>
        <p:spPr bwMode="auto">
          <a:xfrm>
            <a:off x="600615" y="2891724"/>
            <a:ext cx="1426252" cy="336452"/>
          </a:xfrm>
          <a:prstGeom prst="roundRect">
            <a:avLst>
              <a:gd name="adj" fmla="val 16667"/>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86831" tIns="43416" rIns="86831" bIns="43416" anchor="ctr"/>
          <a:lstStyle/>
          <a:p>
            <a:pPr algn="ctr" defTabSz="913539"/>
            <a:r>
              <a:rPr lang="ja-JP" altLang="en-US" sz="1700" b="1"/>
              <a:t>議決・指定</a:t>
            </a:r>
          </a:p>
        </p:txBody>
      </p:sp>
      <p:sp>
        <p:nvSpPr>
          <p:cNvPr id="4115" name="AutoShape 19"/>
          <p:cNvSpPr>
            <a:spLocks noChangeArrowheads="1"/>
          </p:cNvSpPr>
          <p:nvPr/>
        </p:nvSpPr>
        <p:spPr bwMode="auto">
          <a:xfrm>
            <a:off x="600615" y="4504324"/>
            <a:ext cx="1426252" cy="336452"/>
          </a:xfrm>
          <a:prstGeom prst="roundRect">
            <a:avLst>
              <a:gd name="adj" fmla="val 16667"/>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86831" tIns="43416" rIns="86831" bIns="43416" anchor="ctr"/>
          <a:lstStyle/>
          <a:p>
            <a:pPr algn="ctr" defTabSz="913539"/>
            <a:r>
              <a:rPr lang="ja-JP" altLang="en-US" sz="1700" b="1"/>
              <a:t>管理開始</a:t>
            </a:r>
          </a:p>
        </p:txBody>
      </p:sp>
      <p:sp>
        <p:nvSpPr>
          <p:cNvPr id="4116" name="Text Box 20"/>
          <p:cNvSpPr txBox="1">
            <a:spLocks noChangeArrowheads="1"/>
          </p:cNvSpPr>
          <p:nvPr/>
        </p:nvSpPr>
        <p:spPr bwMode="auto">
          <a:xfrm>
            <a:off x="2251908" y="6118397"/>
            <a:ext cx="5787472" cy="380068"/>
          </a:xfrm>
          <a:prstGeom prst="rect">
            <a:avLst/>
          </a:prstGeom>
          <a:solidFill>
            <a:srgbClr val="FFFF99"/>
          </a:solidFill>
          <a:ln w="9525">
            <a:solidFill>
              <a:schemeClr val="tx1"/>
            </a:solidFill>
            <a:miter lim="800000"/>
            <a:headEnd/>
            <a:tailEnd/>
          </a:ln>
        </p:spPr>
        <p:txBody>
          <a:bodyPr wrap="none" lIns="86831" tIns="43416" rIns="86831" bIns="43416">
            <a:spAutoFit/>
          </a:bodyPr>
          <a:lstStyle>
            <a:lvl1pPr defTabSz="962025" eaLnBrk="0" hangingPunct="0">
              <a:defRPr kumimoji="1" sz="1900">
                <a:solidFill>
                  <a:schemeClr val="tx1"/>
                </a:solidFill>
                <a:latin typeface="Arial" charset="0"/>
                <a:ea typeface="ＭＳ Ｐゴシック" charset="-128"/>
              </a:defRPr>
            </a:lvl1pPr>
            <a:lvl2pPr marL="742950" indent="-285750" defTabSz="962025" eaLnBrk="0" hangingPunct="0">
              <a:defRPr kumimoji="1" sz="1900">
                <a:solidFill>
                  <a:schemeClr val="tx1"/>
                </a:solidFill>
                <a:latin typeface="Arial" charset="0"/>
                <a:ea typeface="ＭＳ Ｐゴシック" charset="-128"/>
              </a:defRPr>
            </a:lvl2pPr>
            <a:lvl3pPr marL="1143000" indent="-228600" defTabSz="962025" eaLnBrk="0" hangingPunct="0">
              <a:defRPr kumimoji="1" sz="1900">
                <a:solidFill>
                  <a:schemeClr val="tx1"/>
                </a:solidFill>
                <a:latin typeface="Arial" charset="0"/>
                <a:ea typeface="ＭＳ Ｐゴシック" charset="-128"/>
              </a:defRPr>
            </a:lvl3pPr>
            <a:lvl4pPr marL="1600200" indent="-228600" defTabSz="962025" eaLnBrk="0" hangingPunct="0">
              <a:defRPr kumimoji="1" sz="1900">
                <a:solidFill>
                  <a:schemeClr val="tx1"/>
                </a:solidFill>
                <a:latin typeface="Arial" charset="0"/>
                <a:ea typeface="ＭＳ Ｐゴシック" charset="-128"/>
              </a:defRPr>
            </a:lvl4pPr>
            <a:lvl5pPr marL="2057400" indent="-228600" defTabSz="962025" eaLnBrk="0" hangingPunct="0">
              <a:defRPr kumimoji="1" sz="1900">
                <a:solidFill>
                  <a:schemeClr val="tx1"/>
                </a:solidFill>
                <a:latin typeface="Arial" charset="0"/>
                <a:ea typeface="ＭＳ Ｐゴシック" charset="-128"/>
              </a:defRPr>
            </a:lvl5pPr>
            <a:lvl6pPr marL="2514600" indent="-228600" defTabSz="962025" eaLnBrk="0" fontAlgn="base" hangingPunct="0">
              <a:spcBef>
                <a:spcPct val="0"/>
              </a:spcBef>
              <a:spcAft>
                <a:spcPct val="0"/>
              </a:spcAft>
              <a:defRPr kumimoji="1" sz="1900">
                <a:solidFill>
                  <a:schemeClr val="tx1"/>
                </a:solidFill>
                <a:latin typeface="Arial" charset="0"/>
                <a:ea typeface="ＭＳ Ｐゴシック" charset="-128"/>
              </a:defRPr>
            </a:lvl6pPr>
            <a:lvl7pPr marL="2971800" indent="-228600" defTabSz="962025" eaLnBrk="0" fontAlgn="base" hangingPunct="0">
              <a:spcBef>
                <a:spcPct val="0"/>
              </a:spcBef>
              <a:spcAft>
                <a:spcPct val="0"/>
              </a:spcAft>
              <a:defRPr kumimoji="1" sz="1900">
                <a:solidFill>
                  <a:schemeClr val="tx1"/>
                </a:solidFill>
                <a:latin typeface="Arial" charset="0"/>
                <a:ea typeface="ＭＳ Ｐゴシック" charset="-128"/>
              </a:defRPr>
            </a:lvl7pPr>
            <a:lvl8pPr marL="3429000" indent="-228600" defTabSz="962025" eaLnBrk="0" fontAlgn="base" hangingPunct="0">
              <a:spcBef>
                <a:spcPct val="0"/>
              </a:spcBef>
              <a:spcAft>
                <a:spcPct val="0"/>
              </a:spcAft>
              <a:defRPr kumimoji="1" sz="1900">
                <a:solidFill>
                  <a:schemeClr val="tx1"/>
                </a:solidFill>
                <a:latin typeface="Arial" charset="0"/>
                <a:ea typeface="ＭＳ Ｐゴシック" charset="-128"/>
              </a:defRPr>
            </a:lvl8pPr>
            <a:lvl9pPr marL="3886200" indent="-228600" defTabSz="962025" eaLnBrk="0" fontAlgn="base" hangingPunct="0">
              <a:spcBef>
                <a:spcPct val="0"/>
              </a:spcBef>
              <a:spcAft>
                <a:spcPct val="0"/>
              </a:spcAft>
              <a:defRPr kumimoji="1" sz="1900">
                <a:solidFill>
                  <a:schemeClr val="tx1"/>
                </a:solidFill>
                <a:latin typeface="Arial" charset="0"/>
                <a:ea typeface="ＭＳ Ｐゴシック" charset="-128"/>
              </a:defRPr>
            </a:lvl9pPr>
          </a:lstStyle>
          <a:p>
            <a:pPr eaLnBrk="1" hangingPunct="1"/>
            <a:r>
              <a:rPr lang="ja-JP" altLang="en-US"/>
              <a:t>（⑩　必要に応じ、指定の取消・指示・業務の停止命令）</a:t>
            </a:r>
          </a:p>
        </p:txBody>
      </p:sp>
      <p:sp>
        <p:nvSpPr>
          <p:cNvPr id="20" name="角丸四角形 19"/>
          <p:cNvSpPr/>
          <p:nvPr/>
        </p:nvSpPr>
        <p:spPr>
          <a:xfrm>
            <a:off x="779538" y="-27384"/>
            <a:ext cx="8580953" cy="648072"/>
          </a:xfrm>
          <a:prstGeom prst="roundRect">
            <a:avLst/>
          </a:prstGeom>
          <a:noFill/>
          <a:ln w="635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ea typeface="ＤＨＰ特太ゴシック体" pitchFamily="2" charset="-128"/>
              </a:rPr>
              <a:t>指定管理者制度のプロセス</a:t>
            </a:r>
            <a:endParaRPr kumimoji="1" lang="ja-JP" altLang="en-US" sz="2400" dirty="0">
              <a:solidFill>
                <a:schemeClr val="tx1"/>
              </a:solidFill>
              <a:ea typeface="ＤＨＰ特太ゴシック体" pitchFamily="2" charset="-128"/>
            </a:endParaRPr>
          </a:p>
        </p:txBody>
      </p:sp>
      <p:sp>
        <p:nvSpPr>
          <p:cNvPr id="4" name="スライド番号プレースホルダー 3"/>
          <p:cNvSpPr>
            <a:spLocks noGrp="1"/>
          </p:cNvSpPr>
          <p:nvPr>
            <p:ph type="sldNum" sz="quarter" idx="12"/>
          </p:nvPr>
        </p:nvSpPr>
        <p:spPr/>
        <p:txBody>
          <a:bodyPr/>
          <a:lstStyle/>
          <a:p>
            <a:fld id="{2B6B15A9-BD66-4A17-A294-206FF81E6B7C}" type="slidenum">
              <a:rPr lang="ja-JP" altLang="en-US" smtClean="0"/>
              <a:pPr/>
              <a:t>21</a:t>
            </a:fld>
            <a:endParaRPr lang="ja-JP" altLang="en-US" dirty="0"/>
          </a:p>
        </p:txBody>
      </p:sp>
      <p:cxnSp>
        <p:nvCxnSpPr>
          <p:cNvPr id="19" name="直線コネクタ 18"/>
          <p:cNvCxnSpPr/>
          <p:nvPr/>
        </p:nvCxnSpPr>
        <p:spPr>
          <a:xfrm>
            <a:off x="17" y="548680"/>
            <a:ext cx="9910541" cy="0"/>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356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wipe(up)">
                                      <p:cBhvr>
                                        <p:cTn id="7" dur="5000"/>
                                        <p:tgtEl>
                                          <p:spTgt spid="4101"/>
                                        </p:tgtEl>
                                      </p:cBhvr>
                                    </p:animEffect>
                                  </p:childTnLst>
                                </p:cTn>
                              </p:par>
                              <p:par>
                                <p:cTn id="8" presetID="3" presetClass="entr" presetSubtype="10" fill="hold" grpId="0" nodeType="withEffect">
                                  <p:stCondLst>
                                    <p:cond delay="500"/>
                                  </p:stCondLst>
                                  <p:childTnLst>
                                    <p:set>
                                      <p:cBhvr>
                                        <p:cTn id="9" dur="1" fill="hold">
                                          <p:stCondLst>
                                            <p:cond delay="0"/>
                                          </p:stCondLst>
                                        </p:cTn>
                                        <p:tgtEl>
                                          <p:spTgt spid="4111"/>
                                        </p:tgtEl>
                                        <p:attrNameLst>
                                          <p:attrName>style.visibility</p:attrName>
                                        </p:attrNameLst>
                                      </p:cBhvr>
                                      <p:to>
                                        <p:strVal val="visible"/>
                                      </p:to>
                                    </p:set>
                                    <p:animEffect transition="in" filter="blinds(horizontal)">
                                      <p:cBhvr>
                                        <p:cTn id="10" dur="500"/>
                                        <p:tgtEl>
                                          <p:spTgt spid="4111"/>
                                        </p:tgtEl>
                                      </p:cBhvr>
                                    </p:animEffect>
                                  </p:childTnLst>
                                </p:cTn>
                              </p:par>
                              <p:par>
                                <p:cTn id="11" presetID="3" presetClass="entr" presetSubtype="10" fill="hold" grpId="0" nodeType="withEffect">
                                  <p:stCondLst>
                                    <p:cond delay="2000"/>
                                  </p:stCondLst>
                                  <p:childTnLst>
                                    <p:set>
                                      <p:cBhvr>
                                        <p:cTn id="12" dur="1" fill="hold">
                                          <p:stCondLst>
                                            <p:cond delay="0"/>
                                          </p:stCondLst>
                                        </p:cTn>
                                        <p:tgtEl>
                                          <p:spTgt spid="4113"/>
                                        </p:tgtEl>
                                        <p:attrNameLst>
                                          <p:attrName>style.visibility</p:attrName>
                                        </p:attrNameLst>
                                      </p:cBhvr>
                                      <p:to>
                                        <p:strVal val="visible"/>
                                      </p:to>
                                    </p:set>
                                    <p:animEffect transition="in" filter="blinds(horizontal)">
                                      <p:cBhvr>
                                        <p:cTn id="13" dur="500"/>
                                        <p:tgtEl>
                                          <p:spTgt spid="4113"/>
                                        </p:tgtEl>
                                      </p:cBhvr>
                                    </p:animEffect>
                                  </p:childTnLst>
                                </p:cTn>
                              </p:par>
                              <p:par>
                                <p:cTn id="14" presetID="3" presetClass="entr" presetSubtype="10" fill="hold" grpId="0" nodeType="withEffect">
                                  <p:stCondLst>
                                    <p:cond delay="3500"/>
                                  </p:stCondLst>
                                  <p:childTnLst>
                                    <p:set>
                                      <p:cBhvr>
                                        <p:cTn id="15" dur="1" fill="hold">
                                          <p:stCondLst>
                                            <p:cond delay="0"/>
                                          </p:stCondLst>
                                        </p:cTn>
                                        <p:tgtEl>
                                          <p:spTgt spid="4114"/>
                                        </p:tgtEl>
                                        <p:attrNameLst>
                                          <p:attrName>style.visibility</p:attrName>
                                        </p:attrNameLst>
                                      </p:cBhvr>
                                      <p:to>
                                        <p:strVal val="visible"/>
                                      </p:to>
                                    </p:set>
                                    <p:animEffect transition="in" filter="blinds(horizontal)">
                                      <p:cBhvr>
                                        <p:cTn id="16" dur="500"/>
                                        <p:tgtEl>
                                          <p:spTgt spid="4114"/>
                                        </p:tgtEl>
                                      </p:cBhvr>
                                    </p:animEffect>
                                  </p:childTnLst>
                                </p:cTn>
                              </p:par>
                              <p:par>
                                <p:cTn id="17" presetID="3" presetClass="entr" presetSubtype="10" fill="hold" grpId="0" nodeType="withEffect">
                                  <p:stCondLst>
                                    <p:cond delay="5000"/>
                                  </p:stCondLst>
                                  <p:childTnLst>
                                    <p:set>
                                      <p:cBhvr>
                                        <p:cTn id="18" dur="1" fill="hold">
                                          <p:stCondLst>
                                            <p:cond delay="0"/>
                                          </p:stCondLst>
                                        </p:cTn>
                                        <p:tgtEl>
                                          <p:spTgt spid="4115"/>
                                        </p:tgtEl>
                                        <p:attrNameLst>
                                          <p:attrName>style.visibility</p:attrName>
                                        </p:attrNameLst>
                                      </p:cBhvr>
                                      <p:to>
                                        <p:strVal val="visible"/>
                                      </p:to>
                                    </p:set>
                                    <p:animEffect transition="in" filter="blinds(horizontal)">
                                      <p:cBhvr>
                                        <p:cTn id="19" dur="500"/>
                                        <p:tgtEl>
                                          <p:spTgt spid="411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additive="base">
                                        <p:cTn id="24" dur="1000" fill="hold"/>
                                        <p:tgtEl>
                                          <p:spTgt spid="4102"/>
                                        </p:tgtEl>
                                        <p:attrNameLst>
                                          <p:attrName>ppt_x</p:attrName>
                                        </p:attrNameLst>
                                      </p:cBhvr>
                                      <p:tavLst>
                                        <p:tav tm="0">
                                          <p:val>
                                            <p:strVal val="#ppt_x"/>
                                          </p:val>
                                        </p:tav>
                                        <p:tav tm="100000">
                                          <p:val>
                                            <p:strVal val="#ppt_x"/>
                                          </p:val>
                                        </p:tav>
                                      </p:tavLst>
                                    </p:anim>
                                    <p:anim calcmode="lin" valueType="num">
                                      <p:cBhvr additive="base">
                                        <p:cTn id="25" dur="10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103"/>
                                        </p:tgtEl>
                                        <p:attrNameLst>
                                          <p:attrName>style.visibility</p:attrName>
                                        </p:attrNameLst>
                                      </p:cBhvr>
                                      <p:to>
                                        <p:strVal val="visible"/>
                                      </p:to>
                                    </p:set>
                                    <p:anim calcmode="lin" valueType="num">
                                      <p:cBhvr additive="base">
                                        <p:cTn id="30" dur="1000" fill="hold"/>
                                        <p:tgtEl>
                                          <p:spTgt spid="4103"/>
                                        </p:tgtEl>
                                        <p:attrNameLst>
                                          <p:attrName>ppt_x</p:attrName>
                                        </p:attrNameLst>
                                      </p:cBhvr>
                                      <p:tavLst>
                                        <p:tav tm="0">
                                          <p:val>
                                            <p:strVal val="#ppt_x"/>
                                          </p:val>
                                        </p:tav>
                                        <p:tav tm="100000">
                                          <p:val>
                                            <p:strVal val="#ppt_x"/>
                                          </p:val>
                                        </p:tav>
                                      </p:tavLst>
                                    </p:anim>
                                    <p:anim calcmode="lin" valueType="num">
                                      <p:cBhvr additive="base">
                                        <p:cTn id="31" dur="1000" fill="hold"/>
                                        <p:tgtEl>
                                          <p:spTgt spid="4103"/>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104"/>
                                        </p:tgtEl>
                                        <p:attrNameLst>
                                          <p:attrName>style.visibility</p:attrName>
                                        </p:attrNameLst>
                                      </p:cBhvr>
                                      <p:to>
                                        <p:strVal val="visible"/>
                                      </p:to>
                                    </p:set>
                                    <p:anim calcmode="lin" valueType="num">
                                      <p:cBhvr additive="base">
                                        <p:cTn id="36" dur="1000" fill="hold"/>
                                        <p:tgtEl>
                                          <p:spTgt spid="4104"/>
                                        </p:tgtEl>
                                        <p:attrNameLst>
                                          <p:attrName>ppt_x</p:attrName>
                                        </p:attrNameLst>
                                      </p:cBhvr>
                                      <p:tavLst>
                                        <p:tav tm="0">
                                          <p:val>
                                            <p:strVal val="#ppt_x"/>
                                          </p:val>
                                        </p:tav>
                                        <p:tav tm="100000">
                                          <p:val>
                                            <p:strVal val="#ppt_x"/>
                                          </p:val>
                                        </p:tav>
                                      </p:tavLst>
                                    </p:anim>
                                    <p:anim calcmode="lin" valueType="num">
                                      <p:cBhvr additive="base">
                                        <p:cTn id="37" dur="1000" fill="hold"/>
                                        <p:tgtEl>
                                          <p:spTgt spid="4104"/>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105"/>
                                        </p:tgtEl>
                                        <p:attrNameLst>
                                          <p:attrName>style.visibility</p:attrName>
                                        </p:attrNameLst>
                                      </p:cBhvr>
                                      <p:to>
                                        <p:strVal val="visible"/>
                                      </p:to>
                                    </p:set>
                                    <p:anim calcmode="lin" valueType="num">
                                      <p:cBhvr additive="base">
                                        <p:cTn id="42" dur="1000" fill="hold"/>
                                        <p:tgtEl>
                                          <p:spTgt spid="4105"/>
                                        </p:tgtEl>
                                        <p:attrNameLst>
                                          <p:attrName>ppt_x</p:attrName>
                                        </p:attrNameLst>
                                      </p:cBhvr>
                                      <p:tavLst>
                                        <p:tav tm="0">
                                          <p:val>
                                            <p:strVal val="#ppt_x"/>
                                          </p:val>
                                        </p:tav>
                                        <p:tav tm="100000">
                                          <p:val>
                                            <p:strVal val="#ppt_x"/>
                                          </p:val>
                                        </p:tav>
                                      </p:tavLst>
                                    </p:anim>
                                    <p:anim calcmode="lin" valueType="num">
                                      <p:cBhvr additive="base">
                                        <p:cTn id="43" dur="1000" fill="hold"/>
                                        <p:tgtEl>
                                          <p:spTgt spid="4105"/>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106"/>
                                        </p:tgtEl>
                                        <p:attrNameLst>
                                          <p:attrName>style.visibility</p:attrName>
                                        </p:attrNameLst>
                                      </p:cBhvr>
                                      <p:to>
                                        <p:strVal val="visible"/>
                                      </p:to>
                                    </p:set>
                                    <p:anim calcmode="lin" valueType="num">
                                      <p:cBhvr additive="base">
                                        <p:cTn id="48" dur="1000" fill="hold"/>
                                        <p:tgtEl>
                                          <p:spTgt spid="4106"/>
                                        </p:tgtEl>
                                        <p:attrNameLst>
                                          <p:attrName>ppt_x</p:attrName>
                                        </p:attrNameLst>
                                      </p:cBhvr>
                                      <p:tavLst>
                                        <p:tav tm="0">
                                          <p:val>
                                            <p:strVal val="#ppt_x"/>
                                          </p:val>
                                        </p:tav>
                                        <p:tav tm="100000">
                                          <p:val>
                                            <p:strVal val="#ppt_x"/>
                                          </p:val>
                                        </p:tav>
                                      </p:tavLst>
                                    </p:anim>
                                    <p:anim calcmode="lin" valueType="num">
                                      <p:cBhvr additive="base">
                                        <p:cTn id="49" dur="1000" fill="hold"/>
                                        <p:tgtEl>
                                          <p:spTgt spid="4106"/>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107"/>
                                        </p:tgtEl>
                                        <p:attrNameLst>
                                          <p:attrName>style.visibility</p:attrName>
                                        </p:attrNameLst>
                                      </p:cBhvr>
                                      <p:to>
                                        <p:strVal val="visible"/>
                                      </p:to>
                                    </p:set>
                                    <p:anim calcmode="lin" valueType="num">
                                      <p:cBhvr additive="base">
                                        <p:cTn id="54" dur="1000" fill="hold"/>
                                        <p:tgtEl>
                                          <p:spTgt spid="4107"/>
                                        </p:tgtEl>
                                        <p:attrNameLst>
                                          <p:attrName>ppt_x</p:attrName>
                                        </p:attrNameLst>
                                      </p:cBhvr>
                                      <p:tavLst>
                                        <p:tav tm="0">
                                          <p:val>
                                            <p:strVal val="#ppt_x"/>
                                          </p:val>
                                        </p:tav>
                                        <p:tav tm="100000">
                                          <p:val>
                                            <p:strVal val="#ppt_x"/>
                                          </p:val>
                                        </p:tav>
                                      </p:tavLst>
                                    </p:anim>
                                    <p:anim calcmode="lin" valueType="num">
                                      <p:cBhvr additive="base">
                                        <p:cTn id="55" dur="1000" fill="hold"/>
                                        <p:tgtEl>
                                          <p:spTgt spid="4107"/>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4108"/>
                                        </p:tgtEl>
                                        <p:attrNameLst>
                                          <p:attrName>style.visibility</p:attrName>
                                        </p:attrNameLst>
                                      </p:cBhvr>
                                      <p:to>
                                        <p:strVal val="visible"/>
                                      </p:to>
                                    </p:set>
                                    <p:anim calcmode="lin" valueType="num">
                                      <p:cBhvr additive="base">
                                        <p:cTn id="60" dur="1000" fill="hold"/>
                                        <p:tgtEl>
                                          <p:spTgt spid="4108"/>
                                        </p:tgtEl>
                                        <p:attrNameLst>
                                          <p:attrName>ppt_x</p:attrName>
                                        </p:attrNameLst>
                                      </p:cBhvr>
                                      <p:tavLst>
                                        <p:tav tm="0">
                                          <p:val>
                                            <p:strVal val="#ppt_x"/>
                                          </p:val>
                                        </p:tav>
                                        <p:tav tm="100000">
                                          <p:val>
                                            <p:strVal val="#ppt_x"/>
                                          </p:val>
                                        </p:tav>
                                      </p:tavLst>
                                    </p:anim>
                                    <p:anim calcmode="lin" valueType="num">
                                      <p:cBhvr additive="base">
                                        <p:cTn id="61" dur="1000" fill="hold"/>
                                        <p:tgtEl>
                                          <p:spTgt spid="4108"/>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4109"/>
                                        </p:tgtEl>
                                        <p:attrNameLst>
                                          <p:attrName>style.visibility</p:attrName>
                                        </p:attrNameLst>
                                      </p:cBhvr>
                                      <p:to>
                                        <p:strVal val="visible"/>
                                      </p:to>
                                    </p:set>
                                    <p:anim calcmode="lin" valueType="num">
                                      <p:cBhvr additive="base">
                                        <p:cTn id="66" dur="1000" fill="hold"/>
                                        <p:tgtEl>
                                          <p:spTgt spid="4109"/>
                                        </p:tgtEl>
                                        <p:attrNameLst>
                                          <p:attrName>ppt_x</p:attrName>
                                        </p:attrNameLst>
                                      </p:cBhvr>
                                      <p:tavLst>
                                        <p:tav tm="0">
                                          <p:val>
                                            <p:strVal val="#ppt_x"/>
                                          </p:val>
                                        </p:tav>
                                        <p:tav tm="100000">
                                          <p:val>
                                            <p:strVal val="#ppt_x"/>
                                          </p:val>
                                        </p:tav>
                                      </p:tavLst>
                                    </p:anim>
                                    <p:anim calcmode="lin" valueType="num">
                                      <p:cBhvr additive="base">
                                        <p:cTn id="67" dur="1000" fill="hold"/>
                                        <p:tgtEl>
                                          <p:spTgt spid="4109"/>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4110"/>
                                        </p:tgtEl>
                                        <p:attrNameLst>
                                          <p:attrName>style.visibility</p:attrName>
                                        </p:attrNameLst>
                                      </p:cBhvr>
                                      <p:to>
                                        <p:strVal val="visible"/>
                                      </p:to>
                                    </p:set>
                                    <p:anim calcmode="lin" valueType="num">
                                      <p:cBhvr additive="base">
                                        <p:cTn id="72" dur="1000" fill="hold"/>
                                        <p:tgtEl>
                                          <p:spTgt spid="4110"/>
                                        </p:tgtEl>
                                        <p:attrNameLst>
                                          <p:attrName>ppt_x</p:attrName>
                                        </p:attrNameLst>
                                      </p:cBhvr>
                                      <p:tavLst>
                                        <p:tav tm="0">
                                          <p:val>
                                            <p:strVal val="#ppt_x"/>
                                          </p:val>
                                        </p:tav>
                                        <p:tav tm="100000">
                                          <p:val>
                                            <p:strVal val="#ppt_x"/>
                                          </p:val>
                                        </p:tav>
                                      </p:tavLst>
                                    </p:anim>
                                    <p:anim calcmode="lin" valueType="num">
                                      <p:cBhvr additive="base">
                                        <p:cTn id="73" dur="1000" fill="hold"/>
                                        <p:tgtEl>
                                          <p:spTgt spid="4110"/>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4116"/>
                                        </p:tgtEl>
                                        <p:attrNameLst>
                                          <p:attrName>style.visibility</p:attrName>
                                        </p:attrNameLst>
                                      </p:cBhvr>
                                      <p:to>
                                        <p:strVal val="visible"/>
                                      </p:to>
                                    </p:set>
                                    <p:anim calcmode="lin" valueType="num">
                                      <p:cBhvr additive="base">
                                        <p:cTn id="78" dur="1000" fill="hold"/>
                                        <p:tgtEl>
                                          <p:spTgt spid="4116"/>
                                        </p:tgtEl>
                                        <p:attrNameLst>
                                          <p:attrName>ppt_x</p:attrName>
                                        </p:attrNameLst>
                                      </p:cBhvr>
                                      <p:tavLst>
                                        <p:tav tm="0">
                                          <p:val>
                                            <p:strVal val="#ppt_x"/>
                                          </p:val>
                                        </p:tav>
                                        <p:tav tm="100000">
                                          <p:val>
                                            <p:strVal val="#ppt_x"/>
                                          </p:val>
                                        </p:tav>
                                      </p:tavLst>
                                    </p:anim>
                                    <p:anim calcmode="lin" valueType="num">
                                      <p:cBhvr additive="base">
                                        <p:cTn id="79" dur="1000" fill="hold"/>
                                        <p:tgtEl>
                                          <p:spTgt spid="4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p:bldP spid="4102" grpId="0" animBg="1"/>
      <p:bldP spid="4103" grpId="0" animBg="1"/>
      <p:bldP spid="4104" grpId="0" animBg="1"/>
      <p:bldP spid="4105" grpId="0" animBg="1"/>
      <p:bldP spid="4106" grpId="0" animBg="1"/>
      <p:bldP spid="4107" grpId="0" animBg="1"/>
      <p:bldP spid="4108" grpId="0" animBg="1"/>
      <p:bldP spid="4109" grpId="0" animBg="1"/>
      <p:bldP spid="4110" grpId="0" animBg="1"/>
      <p:bldP spid="4111" grpId="0" animBg="1"/>
      <p:bldP spid="4113" grpId="0" animBg="1"/>
      <p:bldP spid="4114" grpId="0" animBg="1"/>
      <p:bldP spid="4115" grpId="0" animBg="1"/>
      <p:bldP spid="41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651859" y="1052736"/>
            <a:ext cx="8814979" cy="5688632"/>
          </a:xfrm>
          <a:prstGeom prst="rect">
            <a:avLst/>
          </a:prstGeom>
          <a:noFill/>
          <a:ln w="34925" cmpd="dbl">
            <a:solidFill>
              <a:schemeClr val="tx1"/>
            </a:solidFill>
          </a:ln>
        </p:spPr>
        <p:txBody>
          <a:bodyPr wrap="square" rtlCol="0" anchor="ctr" anchorCtr="0">
            <a:no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（令和３年４月１日現在）</a:t>
            </a:r>
            <a:endParaRPr kumimoji="1" lang="en-US" altLang="ja-JP" sz="1600" b="0" i="0" u="none" strike="noStrike" kern="1200" cap="none" spc="0" normalizeH="0" baseline="0" noProof="0" dirty="0">
              <a:ln>
                <a:noFill/>
              </a:ln>
              <a:solidFill>
                <a:prstClr val="black"/>
              </a:solidFill>
              <a:effectLst/>
              <a:uLnTx/>
              <a:uFillTx/>
              <a:latin typeface="ＭＳ Ｐゴシック"/>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○指定管理者が導入されている施設数 ７７，５３７施設</a:t>
            </a:r>
            <a:endPar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（都道府県６，７２１、指定都市８，０６３、市区町村６２，７５３）</a:t>
            </a:r>
            <a:endPar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○施設の種類は、</a:t>
            </a:r>
            <a:endPar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・基盤施設　　　　　　　　　　　　　　 ２７，４９１施設（</a:t>
            </a:r>
            <a:r>
              <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35.1</a:t>
            </a: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a:t>
            </a:r>
            <a:endPar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・レクリエーション・スポーツ施設　１５，４７９施設（</a:t>
            </a:r>
            <a:r>
              <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19.8</a:t>
            </a: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a:t>
            </a:r>
            <a:endPar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・文教施設　　　　　　　　　　　　　　 １５，６８０施設（</a:t>
            </a:r>
            <a:r>
              <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20.0</a:t>
            </a: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a:t>
            </a:r>
            <a:endPar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・社会福祉施設　　　　　　　　　　　 １３，２００施設（</a:t>
            </a:r>
            <a:r>
              <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16.9</a:t>
            </a: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a:t>
            </a:r>
            <a:endPar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・産業振興施設　　　　　　　　　　　　 ６，３９３施設（</a:t>
            </a:r>
            <a:r>
              <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8.2</a:t>
            </a: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a:t>
            </a:r>
            <a:endPar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○民間企業等が指定管理者の施設数　　  ３３，７０８施設</a:t>
            </a:r>
            <a:r>
              <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a:t>
            </a: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約４割</a:t>
            </a:r>
            <a:r>
              <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○都道府県の約６割、政令市の約７割、市区町村の約５割の施設が</a:t>
            </a:r>
            <a:endPar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公募により指定管理者を選定</a:t>
            </a:r>
            <a:endPar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出典：総務省「公の施設の指定管理者制度の導入状況等に関する調査結果」</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lvl="0">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詳細は、総務省ホームページ参照　</a:t>
            </a:r>
            <a:r>
              <a:rPr lang="en-US" altLang="ja-JP" sz="1400" dirty="0">
                <a:solidFill>
                  <a:prstClr val="black"/>
                </a:solidFill>
                <a:latin typeface="ＭＳ Ｐゴシック" panose="020B0600070205080204" pitchFamily="50" charset="-128"/>
                <a:hlinkClick r:id="rId3"/>
              </a:rPr>
              <a:t> https://www.soumu.go.jp/main_content/000804851.pdf</a:t>
            </a:r>
            <a:endParaRPr kumimoji="1" lang="en-US" altLang="ja-JP" sz="1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5" name="角丸四角形 4"/>
          <p:cNvSpPr/>
          <p:nvPr/>
        </p:nvSpPr>
        <p:spPr>
          <a:xfrm>
            <a:off x="779538" y="-27384"/>
            <a:ext cx="8580953" cy="648072"/>
          </a:xfrm>
          <a:prstGeom prst="roundRect">
            <a:avLst/>
          </a:prstGeom>
          <a:noFill/>
          <a:ln w="635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ＤＨＰ特太ゴシック体" pitchFamily="2" charset="-128"/>
                <a:cs typeface="+mn-cs"/>
              </a:rPr>
              <a:t>指定管理者制度の導入状況</a:t>
            </a: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6" name="直線コネクタ 5"/>
          <p:cNvCxnSpPr/>
          <p:nvPr/>
        </p:nvCxnSpPr>
        <p:spPr>
          <a:xfrm>
            <a:off x="17" y="548680"/>
            <a:ext cx="9910541" cy="0"/>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672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descr="市松模様 (大)"/>
          <p:cNvSpPr>
            <a:spLocks noChangeArrowheads="1"/>
          </p:cNvSpPr>
          <p:nvPr/>
        </p:nvSpPr>
        <p:spPr bwMode="auto">
          <a:xfrm>
            <a:off x="143933" y="590681"/>
            <a:ext cx="9596733" cy="658905"/>
          </a:xfrm>
          <a:prstGeom prst="rect">
            <a:avLst/>
          </a:prstGeom>
          <a:pattFill prst="pct50">
            <a:fgClr>
              <a:schemeClr val="bg2">
                <a:lumMod val="20000"/>
                <a:lumOff val="80000"/>
              </a:schemeClr>
            </a:fgClr>
            <a:bgClr>
              <a:schemeClr val="bg1"/>
            </a:bgClr>
          </a:pattFill>
          <a:ln w="38100" cmpd="dbl">
            <a:solidFill>
              <a:schemeClr val="tx1"/>
            </a:solidFill>
            <a:miter lim="800000"/>
            <a:headEnd/>
            <a:tailEnd/>
          </a:ln>
          <a:effectLst/>
        </p:spPr>
        <p:txBody>
          <a:bodyPr anchor="ctr" anchorCtr="0"/>
          <a:lstStyle/>
          <a:p>
            <a:pPr marL="178478" indent="-178478" algn="just">
              <a:defRPr/>
            </a:pPr>
            <a:r>
              <a:rPr lang="ja-JP" altLang="en-US" sz="1578" dirty="0">
                <a:latin typeface="+mn-ea"/>
              </a:rPr>
              <a:t>○　地方行革によるアウトソーシングの手法として、指定管理者制度や地方独立行政法人制度の活用が進んでいる。</a:t>
            </a:r>
            <a:endParaRPr lang="en-US" altLang="ja-JP" sz="1183" dirty="0">
              <a:latin typeface="+mn-ea"/>
            </a:endParaRPr>
          </a:p>
        </p:txBody>
      </p:sp>
      <p:sp>
        <p:nvSpPr>
          <p:cNvPr id="4" name="スライド番号プレースホルダー 3"/>
          <p:cNvSpPr>
            <a:spLocks noGrp="1"/>
          </p:cNvSpPr>
          <p:nvPr>
            <p:ph type="sldNum" sz="quarter" idx="12"/>
          </p:nvPr>
        </p:nvSpPr>
        <p:spPr/>
        <p:txBody>
          <a:bodyPr/>
          <a:lstStyle/>
          <a:p>
            <a:fld id="{47D92516-A049-4C08-969F-E8DC8687883A}" type="slidenum">
              <a:rPr lang="en-US" altLang="ja-JP" smtClean="0"/>
              <a:pPr/>
              <a:t>23</a:t>
            </a:fld>
            <a:endParaRPr lang="en-US" altLang="ja-JP"/>
          </a:p>
        </p:txBody>
      </p:sp>
      <p:sp>
        <p:nvSpPr>
          <p:cNvPr id="16" name="テキスト ボックス 15"/>
          <p:cNvSpPr txBox="1"/>
          <p:nvPr/>
        </p:nvSpPr>
        <p:spPr>
          <a:xfrm>
            <a:off x="983544" y="2774862"/>
            <a:ext cx="3150294" cy="273190"/>
          </a:xfrm>
          <a:prstGeom prst="rect">
            <a:avLst/>
          </a:prstGeom>
          <a:noFill/>
        </p:spPr>
        <p:txBody>
          <a:bodyPr wrap="square" rtlCol="0">
            <a:spAutoFit/>
          </a:bodyPr>
          <a:lstStyle/>
          <a:p>
            <a:pPr algn="ctr"/>
            <a:r>
              <a:rPr lang="ja-JP" altLang="en-US" sz="1183" spc="-20" dirty="0">
                <a:latin typeface="ＭＳ Ｐゴシック" panose="020B0600070205080204" pitchFamily="50" charset="-128"/>
                <a:ea typeface="ＭＳ Ｐゴシック" panose="020B0600070205080204" pitchFamily="50" charset="-128"/>
              </a:rPr>
              <a:t>指定管理者の導入状況</a:t>
            </a:r>
            <a:endParaRPr lang="en-US" altLang="ja-JP" sz="1183" spc="-20" dirty="0">
              <a:latin typeface="ＭＳ Ｐゴシック" panose="020B0600070205080204" pitchFamily="50" charset="-128"/>
              <a:ea typeface="ＭＳ Ｐゴシック" panose="020B0600070205080204" pitchFamily="50" charset="-128"/>
            </a:endParaRPr>
          </a:p>
        </p:txBody>
      </p:sp>
      <p:sp>
        <p:nvSpPr>
          <p:cNvPr id="17" name="テキスト ボックス 16"/>
          <p:cNvSpPr txBox="1"/>
          <p:nvPr/>
        </p:nvSpPr>
        <p:spPr>
          <a:xfrm>
            <a:off x="5967603" y="2733148"/>
            <a:ext cx="3150294" cy="273190"/>
          </a:xfrm>
          <a:prstGeom prst="rect">
            <a:avLst/>
          </a:prstGeom>
          <a:noFill/>
        </p:spPr>
        <p:txBody>
          <a:bodyPr wrap="square" rtlCol="0">
            <a:spAutoFit/>
          </a:bodyPr>
          <a:lstStyle/>
          <a:p>
            <a:pPr algn="ctr"/>
            <a:r>
              <a:rPr lang="ja-JP" altLang="en-US" sz="1183" spc="-20" dirty="0">
                <a:latin typeface="ＭＳ Ｐゴシック" panose="020B0600070205080204" pitchFamily="50" charset="-128"/>
                <a:ea typeface="ＭＳ Ｐゴシック" panose="020B0600070205080204" pitchFamily="50" charset="-128"/>
              </a:rPr>
              <a:t>地方独立行政法人の導入状況</a:t>
            </a:r>
            <a:endParaRPr lang="en-US" altLang="ja-JP" sz="1183" spc="-20" dirty="0">
              <a:latin typeface="ＭＳ Ｐゴシック" panose="020B0600070205080204" pitchFamily="50" charset="-128"/>
              <a:ea typeface="ＭＳ Ｐゴシック" panose="020B0600070205080204" pitchFamily="50" charset="-128"/>
            </a:endParaRPr>
          </a:p>
        </p:txBody>
      </p:sp>
      <p:sp>
        <p:nvSpPr>
          <p:cNvPr id="18" name="Rectangle 15"/>
          <p:cNvSpPr>
            <a:spLocks noChangeArrowheads="1"/>
          </p:cNvSpPr>
          <p:nvPr/>
        </p:nvSpPr>
        <p:spPr bwMode="auto">
          <a:xfrm>
            <a:off x="1179223" y="1792468"/>
            <a:ext cx="3100666" cy="5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1" tIns="45085" rIns="90171" bIns="45085"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algn="just" eaLnBrk="1" hangingPunct="1"/>
            <a:r>
              <a:rPr lang="ja-JP" altLang="en-US" sz="1183" dirty="0">
                <a:latin typeface="Times New Roman" panose="02020603050405020304" pitchFamily="18" charset="0"/>
              </a:rPr>
              <a:t>住民が利用するための「公の施設」の管理を、</a:t>
            </a:r>
            <a:br>
              <a:rPr lang="en-US" altLang="ja-JP" sz="1183" dirty="0">
                <a:latin typeface="Times New Roman" panose="02020603050405020304" pitchFamily="18" charset="0"/>
              </a:rPr>
            </a:br>
            <a:r>
              <a:rPr lang="ja-JP" altLang="en-US" sz="1183" dirty="0">
                <a:latin typeface="Times New Roman" panose="02020603050405020304" pitchFamily="18" charset="0"/>
              </a:rPr>
              <a:t>「指定管理者」（地方公共団体が指定）が代行</a:t>
            </a:r>
            <a:endParaRPr lang="en-US" altLang="ja-JP" sz="1183" dirty="0">
              <a:latin typeface="Times New Roman" panose="02020603050405020304" pitchFamily="18" charset="0"/>
            </a:endParaRPr>
          </a:p>
          <a:p>
            <a:pPr algn="just" eaLnBrk="1" hangingPunct="1"/>
            <a:r>
              <a:rPr lang="ja-JP" altLang="en-US" sz="1183" dirty="0">
                <a:latin typeface="Times New Roman" panose="02020603050405020304" pitchFamily="18" charset="0"/>
              </a:rPr>
              <a:t>（管理主体に特段の制約なし）</a:t>
            </a:r>
          </a:p>
        </p:txBody>
      </p:sp>
      <p:sp>
        <p:nvSpPr>
          <p:cNvPr id="19" name="Rectangle 16"/>
          <p:cNvSpPr>
            <a:spLocks noChangeArrowheads="1"/>
          </p:cNvSpPr>
          <p:nvPr/>
        </p:nvSpPr>
        <p:spPr bwMode="auto">
          <a:xfrm>
            <a:off x="1041801" y="2319176"/>
            <a:ext cx="2450591" cy="38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1" tIns="45085" rIns="90171" bIns="45085"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algn="r" eaLnBrk="1" hangingPunct="1"/>
            <a:r>
              <a:rPr lang="en-US" altLang="ja-JP" sz="1381" u="sng" dirty="0">
                <a:latin typeface="Times New Roman" panose="02020603050405020304" pitchFamily="18" charset="0"/>
                <a:ea typeface="ＤＨＰ特太ゴシック体" panose="020B0500000000000000" pitchFamily="50" charset="-128"/>
              </a:rPr>
              <a:t>→</a:t>
            </a:r>
            <a:r>
              <a:rPr lang="ja-JP" altLang="en-US" sz="1381" u="sng" dirty="0">
                <a:latin typeface="Times New Roman" panose="02020603050405020304" pitchFamily="18" charset="0"/>
                <a:ea typeface="ＤＨＰ特太ゴシック体" panose="020B0500000000000000" pitchFamily="50" charset="-128"/>
              </a:rPr>
              <a:t>民間事業者等の参入可能</a:t>
            </a:r>
            <a:endParaRPr lang="ja-JP" altLang="en-US" sz="1381" dirty="0">
              <a:latin typeface="Times New Roman" panose="02020603050405020304" pitchFamily="18" charset="0"/>
              <a:ea typeface="ＤＨＰ特太ゴシック体" panose="020B0500000000000000" pitchFamily="50" charset="-128"/>
            </a:endParaRPr>
          </a:p>
        </p:txBody>
      </p:sp>
      <p:sp>
        <p:nvSpPr>
          <p:cNvPr id="20" name="Rectangle 31"/>
          <p:cNvSpPr>
            <a:spLocks noChangeArrowheads="1"/>
          </p:cNvSpPr>
          <p:nvPr/>
        </p:nvSpPr>
        <p:spPr bwMode="auto">
          <a:xfrm>
            <a:off x="847212" y="1368718"/>
            <a:ext cx="3644413" cy="30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wrap="none" lIns="90171" tIns="45085" rIns="90171" bIns="45085"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381" b="1" dirty="0">
                <a:latin typeface="Times New Roman" panose="02020603050405020304" pitchFamily="18" charset="0"/>
              </a:rPr>
              <a:t>＜指定管理者制度 </a:t>
            </a:r>
            <a:r>
              <a:rPr lang="ja-JP" altLang="en-US" sz="888" b="1" dirty="0">
                <a:latin typeface="Times New Roman" panose="02020603050405020304" pitchFamily="18" charset="0"/>
              </a:rPr>
              <a:t>（</a:t>
            </a:r>
            <a:r>
              <a:rPr lang="ja-JP" altLang="en-US" sz="888" dirty="0"/>
              <a:t>平成１５年９月～</a:t>
            </a:r>
            <a:r>
              <a:rPr lang="ja-JP" altLang="en-US" sz="888" b="1" dirty="0">
                <a:latin typeface="Times New Roman" panose="02020603050405020304" pitchFamily="18" charset="0"/>
              </a:rPr>
              <a:t>）</a:t>
            </a:r>
            <a:r>
              <a:rPr lang="ja-JP" altLang="en-US" sz="1381" b="1" dirty="0">
                <a:latin typeface="Times New Roman" panose="02020603050405020304" pitchFamily="18" charset="0"/>
              </a:rPr>
              <a:t>＞</a:t>
            </a:r>
            <a:endParaRPr lang="ja-JP" altLang="en-US" sz="1775" b="1" dirty="0">
              <a:latin typeface="Times New Roman" panose="02020603050405020304" pitchFamily="18" charset="0"/>
            </a:endParaRPr>
          </a:p>
        </p:txBody>
      </p:sp>
      <p:sp>
        <p:nvSpPr>
          <p:cNvPr id="21" name="AutoShape 33"/>
          <p:cNvSpPr>
            <a:spLocks noChangeArrowheads="1"/>
          </p:cNvSpPr>
          <p:nvPr/>
        </p:nvSpPr>
        <p:spPr bwMode="auto">
          <a:xfrm>
            <a:off x="1026251" y="1677477"/>
            <a:ext cx="3286336" cy="1026854"/>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183"/>
          </a:p>
        </p:txBody>
      </p:sp>
      <p:sp>
        <p:nvSpPr>
          <p:cNvPr id="23" name="Rectangle 15"/>
          <p:cNvSpPr>
            <a:spLocks noChangeArrowheads="1"/>
          </p:cNvSpPr>
          <p:nvPr/>
        </p:nvSpPr>
        <p:spPr bwMode="auto">
          <a:xfrm>
            <a:off x="5641190" y="1707198"/>
            <a:ext cx="3564840" cy="5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1" tIns="45085" rIns="90171" bIns="45085" anchor="t"/>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algn="just" eaLnBrk="1" hangingPunct="1"/>
            <a:r>
              <a:rPr lang="ja-JP" altLang="en-US" sz="1183" dirty="0">
                <a:latin typeface="Times New Roman" panose="02020603050405020304" pitchFamily="18" charset="0"/>
              </a:rPr>
              <a:t>地方公共団体が提供する行政サービスを、地方公共団体とは別の法人格を有する「地方独立行政法人」が、自律的かつ弾力的に運営（＋適切に事後評価）</a:t>
            </a:r>
            <a:endParaRPr lang="en-US" altLang="ja-JP" sz="1183" dirty="0">
              <a:latin typeface="Times New Roman" panose="02020603050405020304" pitchFamily="18" charset="0"/>
            </a:endParaRPr>
          </a:p>
        </p:txBody>
      </p:sp>
      <p:sp>
        <p:nvSpPr>
          <p:cNvPr id="24" name="Rectangle 31"/>
          <p:cNvSpPr>
            <a:spLocks noChangeArrowheads="1"/>
          </p:cNvSpPr>
          <p:nvPr/>
        </p:nvSpPr>
        <p:spPr bwMode="auto">
          <a:xfrm>
            <a:off x="5714084" y="1372503"/>
            <a:ext cx="3416807" cy="30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wrap="none" lIns="90171" tIns="45085" rIns="90171" bIns="45085"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381" b="1" dirty="0">
                <a:latin typeface="Times New Roman" panose="02020603050405020304" pitchFamily="18" charset="0"/>
              </a:rPr>
              <a:t>＜地方独立行政法人制度 </a:t>
            </a:r>
            <a:r>
              <a:rPr lang="ja-JP" altLang="en-US" sz="888" b="1" dirty="0">
                <a:latin typeface="Times New Roman" panose="02020603050405020304" pitchFamily="18" charset="0"/>
              </a:rPr>
              <a:t>（</a:t>
            </a:r>
            <a:r>
              <a:rPr lang="ja-JP" altLang="en-US" sz="888" dirty="0"/>
              <a:t>平成１６年４月～</a:t>
            </a:r>
            <a:r>
              <a:rPr lang="ja-JP" altLang="en-US" sz="888" b="1" dirty="0">
                <a:latin typeface="Times New Roman" panose="02020603050405020304" pitchFamily="18" charset="0"/>
              </a:rPr>
              <a:t>）</a:t>
            </a:r>
            <a:r>
              <a:rPr lang="ja-JP" altLang="en-US" sz="1381" b="1" dirty="0">
                <a:latin typeface="Times New Roman" panose="02020603050405020304" pitchFamily="18" charset="0"/>
              </a:rPr>
              <a:t>＞</a:t>
            </a:r>
            <a:endParaRPr lang="ja-JP" altLang="en-US" sz="1775" b="1" dirty="0">
              <a:latin typeface="Times New Roman" panose="02020603050405020304" pitchFamily="18" charset="0"/>
            </a:endParaRPr>
          </a:p>
        </p:txBody>
      </p:sp>
      <p:sp>
        <p:nvSpPr>
          <p:cNvPr id="25" name="AutoShape 33"/>
          <p:cNvSpPr>
            <a:spLocks noChangeArrowheads="1"/>
          </p:cNvSpPr>
          <p:nvPr/>
        </p:nvSpPr>
        <p:spPr bwMode="auto">
          <a:xfrm>
            <a:off x="5640068" y="1675590"/>
            <a:ext cx="3564840" cy="1026854"/>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183"/>
          </a:p>
        </p:txBody>
      </p:sp>
      <p:sp>
        <p:nvSpPr>
          <p:cNvPr id="26" name="Rectangle 16"/>
          <p:cNvSpPr>
            <a:spLocks noChangeArrowheads="1"/>
          </p:cNvSpPr>
          <p:nvPr/>
        </p:nvSpPr>
        <p:spPr bwMode="auto">
          <a:xfrm>
            <a:off x="5391981" y="2275536"/>
            <a:ext cx="3464206" cy="38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1" tIns="45085" rIns="90171" bIns="45085" anchor="ctr"/>
          <a:lstStyle>
            <a:lvl1pPr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algn="r" eaLnBrk="1" hangingPunct="1"/>
            <a:r>
              <a:rPr lang="en-US" altLang="ja-JP" sz="1381" u="sng" dirty="0">
                <a:latin typeface="Times New Roman" panose="02020603050405020304" pitchFamily="18" charset="0"/>
                <a:ea typeface="ＤＨＰ特太ゴシック体" panose="020B0500000000000000" pitchFamily="50" charset="-128"/>
              </a:rPr>
              <a:t>→</a:t>
            </a:r>
            <a:r>
              <a:rPr lang="ja-JP" altLang="en-US" sz="1381" u="sng" dirty="0">
                <a:latin typeface="Times New Roman" panose="02020603050405020304" pitchFamily="18" charset="0"/>
                <a:ea typeface="ＤＨＰ特太ゴシック体" panose="020B0500000000000000" pitchFamily="50" charset="-128"/>
              </a:rPr>
              <a:t>事前関与・統制から事後チェックへ</a:t>
            </a:r>
            <a:endParaRPr lang="ja-JP" altLang="en-US" sz="1381" dirty="0">
              <a:latin typeface="Times New Roman" panose="02020603050405020304" pitchFamily="18" charset="0"/>
              <a:ea typeface="ＤＨＰ特太ゴシック体" panose="020B0500000000000000" pitchFamily="50" charset="-128"/>
            </a:endParaRPr>
          </a:p>
        </p:txBody>
      </p:sp>
      <p:sp>
        <p:nvSpPr>
          <p:cNvPr id="22" name="フレーム 21"/>
          <p:cNvSpPr/>
          <p:nvPr/>
        </p:nvSpPr>
        <p:spPr>
          <a:xfrm>
            <a:off x="38471" y="-27384"/>
            <a:ext cx="9751083" cy="504056"/>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prstClr val="black"/>
                </a:solidFill>
                <a:latin typeface="ＤＦ特太ゴシック体" panose="020B0509000000000000" pitchFamily="49" charset="-128"/>
                <a:ea typeface="ＤＦ特太ゴシック体" panose="020B0509000000000000" pitchFamily="49" charset="-128"/>
              </a:rPr>
              <a:t>アウトソーシング手法の多様化と活用状況①</a:t>
            </a:r>
            <a:endParaRPr lang="en-US" altLang="ja-JP" sz="2000" dirty="0">
              <a:solidFill>
                <a:prstClr val="black"/>
              </a:solidFill>
              <a:latin typeface="ＤＦ特太ゴシック体" panose="020B0509000000000000" pitchFamily="49" charset="-128"/>
              <a:ea typeface="ＤＦ特太ゴシック体" panose="020B0509000000000000" pitchFamily="49" charset="-128"/>
            </a:endParaRPr>
          </a:p>
        </p:txBody>
      </p:sp>
      <p:cxnSp>
        <p:nvCxnSpPr>
          <p:cNvPr id="27" name="直線コネクタ 26"/>
          <p:cNvCxnSpPr/>
          <p:nvPr/>
        </p:nvCxnSpPr>
        <p:spPr>
          <a:xfrm>
            <a:off x="17" y="476672"/>
            <a:ext cx="9910541" cy="0"/>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graphicFrame>
        <p:nvGraphicFramePr>
          <p:cNvPr id="30" name="グラフ 29"/>
          <p:cNvGraphicFramePr>
            <a:graphicFrameLocks/>
          </p:cNvGraphicFramePr>
          <p:nvPr>
            <p:extLst>
              <p:ext uri="{D42A27DB-BD31-4B8C-83A1-F6EECF244321}">
                <p14:modId xmlns:p14="http://schemas.microsoft.com/office/powerpoint/2010/main" val="3779895924"/>
              </p:ext>
            </p:extLst>
          </p:nvPr>
        </p:nvGraphicFramePr>
        <p:xfrm>
          <a:off x="5217554" y="3055620"/>
          <a:ext cx="4572000" cy="37146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グラフ 31">
            <a:extLst>
              <a:ext uri="{FF2B5EF4-FFF2-40B4-BE49-F238E27FC236}">
                <a16:creationId xmlns:a16="http://schemas.microsoft.com/office/drawing/2014/main" id="{919FC13C-644E-421F-A8DD-A4CFCC480040}"/>
              </a:ext>
            </a:extLst>
          </p:cNvPr>
          <p:cNvGraphicFramePr/>
          <p:nvPr>
            <p:extLst>
              <p:ext uri="{D42A27DB-BD31-4B8C-83A1-F6EECF244321}">
                <p14:modId xmlns:p14="http://schemas.microsoft.com/office/powerpoint/2010/main" val="3590589237"/>
              </p:ext>
            </p:extLst>
          </p:nvPr>
        </p:nvGraphicFramePr>
        <p:xfrm>
          <a:off x="143933" y="3055620"/>
          <a:ext cx="4780800" cy="3722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6819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utoUpdateAnimBg="0"/>
      <p:bldP spid="24"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179999" y="827999"/>
            <a:ext cx="1620000" cy="432000"/>
          </a:xfrm>
          <a:prstGeom prst="rect">
            <a:avLst/>
          </a:prstGeom>
          <a:solidFill>
            <a:srgbClr val="FF9900"/>
          </a:solidFill>
          <a:ln w="15875">
            <a:solidFill>
              <a:schemeClr val="tx1"/>
            </a:solidFill>
            <a:miter lim="800000"/>
            <a:headEnd/>
            <a:tailEnd/>
          </a:ln>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Arial" charset="0"/>
                <a:ea typeface="ＭＳ Ｐゴシック" charset="-128"/>
                <a:cs typeface="+mn-cs"/>
              </a:rPr>
              <a:t>都道府県</a:t>
            </a:r>
          </a:p>
        </p:txBody>
      </p:sp>
      <p:sp>
        <p:nvSpPr>
          <p:cNvPr id="2" name="正方形/長方形 1"/>
          <p:cNvSpPr/>
          <p:nvPr/>
        </p:nvSpPr>
        <p:spPr>
          <a:xfrm>
            <a:off x="1475125" y="72000"/>
            <a:ext cx="6955750" cy="461665"/>
          </a:xfrm>
          <a:prstGeom prst="rect">
            <a:avLst/>
          </a:prstGeom>
        </p:spPr>
        <p:txBody>
          <a:bodyPr wrap="none"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指定管理者制度の導入状況（制度導入団体の比率）</a:t>
            </a:r>
          </a:p>
        </p:txBody>
      </p:sp>
      <p:cxnSp>
        <p:nvCxnSpPr>
          <p:cNvPr id="12" name="直線コネクタ 11"/>
          <p:cNvCxnSpPr/>
          <p:nvPr/>
        </p:nvCxnSpPr>
        <p:spPr>
          <a:xfrm>
            <a:off x="93000" y="648000"/>
            <a:ext cx="9720000" cy="0"/>
          </a:xfrm>
          <a:prstGeom prst="line">
            <a:avLst/>
          </a:prstGeom>
          <a:noFill/>
          <a:ln w="82550" cap="flat" cmpd="thinThick" algn="ctr">
            <a:solidFill>
              <a:srgbClr val="ED7D31"/>
            </a:solidFill>
            <a:prstDash val="solid"/>
            <a:miter lim="800000"/>
          </a:ln>
          <a:effectLst/>
        </p:spPr>
      </p:cxnSp>
      <p:sp>
        <p:nvSpPr>
          <p:cNvPr id="9" name="テキスト ボックス 8">
            <a:extLst>
              <a:ext uri="{FF2B5EF4-FFF2-40B4-BE49-F238E27FC236}">
                <a16:creationId xmlns:a16="http://schemas.microsoft.com/office/drawing/2014/main" id="{92B0BB17-4CBE-48B7-BDFD-E4B79BF2E595}"/>
              </a:ext>
            </a:extLst>
          </p:cNvPr>
          <p:cNvSpPr txBox="1"/>
          <p:nvPr/>
        </p:nvSpPr>
        <p:spPr>
          <a:xfrm>
            <a:off x="5080702" y="708050"/>
            <a:ext cx="4645299" cy="253596"/>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令和</a:t>
            </a:r>
            <a:r>
              <a:rPr kumimoji="1" lang="en-US" altLang="ja-JP"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5</a:t>
            </a:r>
            <a:r>
              <a:rPr kumimoji="1" lang="ja-JP" altLang="en-US"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年</a:t>
            </a:r>
            <a:r>
              <a:rPr kumimoji="1" lang="en-US" altLang="ja-JP"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5</a:t>
            </a:r>
            <a:r>
              <a:rPr kumimoji="1" lang="ja-JP" altLang="en-US"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月</a:t>
            </a:r>
            <a:r>
              <a:rPr kumimoji="1" lang="en-US" altLang="ja-JP"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17</a:t>
            </a:r>
            <a:r>
              <a:rPr kumimoji="1" lang="ja-JP" altLang="en-US"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日公表「地方行政サービス改革の取組状況等調査結果」より</a:t>
            </a:r>
          </a:p>
        </p:txBody>
      </p:sp>
      <p:sp>
        <p:nvSpPr>
          <p:cNvPr id="10" name="Text Box 6">
            <a:extLst>
              <a:ext uri="{FF2B5EF4-FFF2-40B4-BE49-F238E27FC236}">
                <a16:creationId xmlns:a16="http://schemas.microsoft.com/office/drawing/2014/main" id="{EE41A255-94F1-4B04-8DDB-B374AA82B211}"/>
              </a:ext>
            </a:extLst>
          </p:cNvPr>
          <p:cNvSpPr txBox="1">
            <a:spLocks noChangeArrowheads="1"/>
          </p:cNvSpPr>
          <p:nvPr/>
        </p:nvSpPr>
        <p:spPr bwMode="auto">
          <a:xfrm rot="10800000" flipV="1">
            <a:off x="1804808" y="923420"/>
            <a:ext cx="4032449" cy="261610"/>
          </a:xfrm>
          <a:prstGeom prst="rect">
            <a:avLst/>
          </a:prstGeom>
          <a:noFill/>
          <a:ln>
            <a:no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Arial" charset="0"/>
                <a:ea typeface="ＭＳ Ｐゴシック" charset="-128"/>
                <a:cs typeface="+mn-cs"/>
              </a:rPr>
              <a:t>導入率（％）</a:t>
            </a:r>
            <a:r>
              <a:rPr kumimoji="1" lang="en-US" altLang="ja-JP" sz="1100" b="0" i="0" u="none" strike="noStrike" kern="1200" cap="none" spc="0" normalizeH="0" baseline="0" noProof="0" dirty="0">
                <a:ln>
                  <a:noFill/>
                </a:ln>
                <a:solidFill>
                  <a:prstClr val="black"/>
                </a:solidFill>
                <a:effectLst/>
                <a:uLnTx/>
                <a:uFillTx/>
                <a:latin typeface="Arial" charset="0"/>
                <a:ea typeface="ＭＳ Ｐゴシック" charset="-128"/>
                <a:cs typeface="+mn-cs"/>
              </a:rPr>
              <a:t>【</a:t>
            </a:r>
            <a:r>
              <a:rPr kumimoji="1" lang="ja-JP" altLang="en-US" sz="1100" b="0" i="0" u="none" strike="noStrike" kern="1200" cap="none" spc="0" normalizeH="0" baseline="0" noProof="0" dirty="0">
                <a:ln>
                  <a:noFill/>
                </a:ln>
                <a:solidFill>
                  <a:prstClr val="black"/>
                </a:solidFill>
                <a:effectLst/>
                <a:uLnTx/>
                <a:uFillTx/>
                <a:latin typeface="Arial" charset="0"/>
                <a:ea typeface="ＭＳ Ｐゴシック" charset="-128"/>
                <a:cs typeface="+mn-cs"/>
              </a:rPr>
              <a:t>算出方法：制度導入施設数</a:t>
            </a:r>
            <a:r>
              <a:rPr kumimoji="1" lang="en-US" altLang="ja-JP" sz="1100" b="0" i="0" u="none" strike="noStrike" kern="1200" cap="none" spc="0" normalizeH="0" baseline="0" noProof="0" dirty="0">
                <a:ln>
                  <a:noFill/>
                </a:ln>
                <a:solidFill>
                  <a:prstClr val="black"/>
                </a:solidFill>
                <a:effectLst/>
                <a:uLnTx/>
                <a:uFillTx/>
                <a:latin typeface="Arial" charset="0"/>
                <a:ea typeface="ＭＳ Ｐゴシック" charset="-128"/>
                <a:cs typeface="+mn-cs"/>
              </a:rPr>
              <a:t>÷</a:t>
            </a:r>
            <a:r>
              <a:rPr kumimoji="1" lang="ja-JP" altLang="en-US" sz="1100" b="0" i="0" u="none" strike="noStrike" kern="1200" cap="none" spc="0" normalizeH="0" baseline="0" noProof="0" dirty="0">
                <a:ln>
                  <a:noFill/>
                </a:ln>
                <a:solidFill>
                  <a:prstClr val="black"/>
                </a:solidFill>
                <a:effectLst/>
                <a:uLnTx/>
                <a:uFillTx/>
                <a:latin typeface="Arial" charset="0"/>
                <a:ea typeface="ＭＳ Ｐゴシック" charset="-128"/>
                <a:cs typeface="+mn-cs"/>
              </a:rPr>
              <a:t>公の施設数</a:t>
            </a:r>
            <a:r>
              <a:rPr kumimoji="1" lang="en-US" altLang="ja-JP" sz="1100" b="0" i="0" u="none" strike="noStrike" kern="1200" cap="none" spc="0" normalizeH="0" baseline="0" noProof="0" dirty="0">
                <a:ln>
                  <a:noFill/>
                </a:ln>
                <a:solidFill>
                  <a:prstClr val="black"/>
                </a:solidFill>
                <a:effectLst/>
                <a:uLnTx/>
                <a:uFillTx/>
                <a:latin typeface="Arial" charset="0"/>
                <a:ea typeface="ＭＳ Ｐゴシック" charset="-128"/>
                <a:cs typeface="+mn-cs"/>
              </a:rPr>
              <a:t>×100 】</a:t>
            </a:r>
          </a:p>
        </p:txBody>
      </p:sp>
      <p:graphicFrame>
        <p:nvGraphicFramePr>
          <p:cNvPr id="14" name="グラフ 13">
            <a:extLst>
              <a:ext uri="{FF2B5EF4-FFF2-40B4-BE49-F238E27FC236}">
                <a16:creationId xmlns:a16="http://schemas.microsoft.com/office/drawing/2014/main" id="{B51C3739-933B-47FE-AB7D-79CC0A2EC31C}"/>
              </a:ext>
            </a:extLst>
          </p:cNvPr>
          <p:cNvGraphicFramePr>
            <a:graphicFrameLocks/>
          </p:cNvGraphicFramePr>
          <p:nvPr>
            <p:extLst/>
          </p:nvPr>
        </p:nvGraphicFramePr>
        <p:xfrm>
          <a:off x="216000" y="1400400"/>
          <a:ext cx="4665600" cy="531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a:extLst>
              <a:ext uri="{FF2B5EF4-FFF2-40B4-BE49-F238E27FC236}">
                <a16:creationId xmlns:a16="http://schemas.microsoft.com/office/drawing/2014/main" id="{410EED45-4626-4911-B4CB-9A8A15FFEE26}"/>
              </a:ext>
            </a:extLst>
          </p:cNvPr>
          <p:cNvGraphicFramePr>
            <a:graphicFrameLocks/>
          </p:cNvGraphicFramePr>
          <p:nvPr>
            <p:extLst/>
          </p:nvPr>
        </p:nvGraphicFramePr>
        <p:xfrm>
          <a:off x="4842000" y="1400400"/>
          <a:ext cx="4665600" cy="5382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スライド番号プレースホルダー 2">
            <a:extLst>
              <a:ext uri="{FF2B5EF4-FFF2-40B4-BE49-F238E27FC236}">
                <a16:creationId xmlns:a16="http://schemas.microsoft.com/office/drawing/2014/main" id="{3012181A-1710-4177-AAE7-AEAADD629E83}"/>
              </a:ext>
            </a:extLst>
          </p:cNvPr>
          <p:cNvSpPr>
            <a:spLocks noGrp="1"/>
          </p:cNvSpPr>
          <p:nvPr>
            <p:ph type="sldNum" sz="quarter" idx="12"/>
          </p:nvPr>
        </p:nvSpPr>
        <p:spPr>
          <a:xfrm>
            <a:off x="7582356" y="6492875"/>
            <a:ext cx="2311400" cy="365125"/>
          </a:xfr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550553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5"/>
          <p:cNvSpPr>
            <a:spLocks noChangeArrowheads="1"/>
          </p:cNvSpPr>
          <p:nvPr/>
        </p:nvSpPr>
        <p:spPr bwMode="auto">
          <a:xfrm>
            <a:off x="180000" y="828000"/>
            <a:ext cx="1620000" cy="430887"/>
          </a:xfrm>
          <a:prstGeom prst="rect">
            <a:avLst/>
          </a:prstGeom>
          <a:solidFill>
            <a:srgbClr val="FF9900"/>
          </a:solidFill>
          <a:ln w="15875">
            <a:solidFill>
              <a:schemeClr val="tx1"/>
            </a:solidFill>
            <a:miter lim="800000"/>
            <a:headEnd/>
            <a:tailEnd/>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Arial" charset="0"/>
                <a:ea typeface="ＭＳ Ｐゴシック" charset="-128"/>
                <a:cs typeface="+mn-cs"/>
              </a:rPr>
              <a:t>指定都市</a:t>
            </a:r>
          </a:p>
        </p:txBody>
      </p:sp>
      <p:sp>
        <p:nvSpPr>
          <p:cNvPr id="31" name="正方形/長方形 30"/>
          <p:cNvSpPr/>
          <p:nvPr/>
        </p:nvSpPr>
        <p:spPr>
          <a:xfrm>
            <a:off x="1475125" y="72000"/>
            <a:ext cx="6955750" cy="461665"/>
          </a:xfrm>
          <a:prstGeom prst="rect">
            <a:avLst/>
          </a:prstGeom>
        </p:spPr>
        <p:txBody>
          <a:bodyPr wrap="none"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指定管理者制度の導入状況（制度導入団体の比率）</a:t>
            </a:r>
          </a:p>
        </p:txBody>
      </p:sp>
      <p:graphicFrame>
        <p:nvGraphicFramePr>
          <p:cNvPr id="12" name="グラフ 11"/>
          <p:cNvGraphicFramePr>
            <a:graphicFrameLocks/>
          </p:cNvGraphicFramePr>
          <p:nvPr>
            <p:extLst/>
          </p:nvPr>
        </p:nvGraphicFramePr>
        <p:xfrm>
          <a:off x="262174" y="1431940"/>
          <a:ext cx="4665600" cy="531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直線コネクタ 12"/>
          <p:cNvCxnSpPr/>
          <p:nvPr/>
        </p:nvCxnSpPr>
        <p:spPr>
          <a:xfrm>
            <a:off x="93000" y="648000"/>
            <a:ext cx="9720000" cy="0"/>
          </a:xfrm>
          <a:prstGeom prst="line">
            <a:avLst/>
          </a:prstGeom>
          <a:noFill/>
          <a:ln w="82550" cap="flat" cmpd="thinThick" algn="ctr">
            <a:solidFill>
              <a:srgbClr val="ED7D31"/>
            </a:solidFill>
            <a:prstDash val="solid"/>
            <a:miter lim="800000"/>
          </a:ln>
          <a:effectLst/>
        </p:spPr>
      </p:cxnSp>
      <p:sp>
        <p:nvSpPr>
          <p:cNvPr id="9" name="テキスト ボックス 8">
            <a:extLst>
              <a:ext uri="{FF2B5EF4-FFF2-40B4-BE49-F238E27FC236}">
                <a16:creationId xmlns:a16="http://schemas.microsoft.com/office/drawing/2014/main" id="{7882758F-20CA-401E-B048-EA9EA7AEE41B}"/>
              </a:ext>
            </a:extLst>
          </p:cNvPr>
          <p:cNvSpPr txBox="1"/>
          <p:nvPr/>
        </p:nvSpPr>
        <p:spPr>
          <a:xfrm>
            <a:off x="5260701" y="661802"/>
            <a:ext cx="4645299" cy="253596"/>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令和</a:t>
            </a:r>
            <a:r>
              <a:rPr kumimoji="1" lang="en-US" altLang="ja-JP"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5</a:t>
            </a:r>
            <a:r>
              <a:rPr kumimoji="1" lang="ja-JP" altLang="en-US"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年</a:t>
            </a:r>
            <a:r>
              <a:rPr kumimoji="1" lang="en-US" altLang="ja-JP"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5</a:t>
            </a:r>
            <a:r>
              <a:rPr kumimoji="1" lang="ja-JP" altLang="en-US"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月</a:t>
            </a:r>
            <a:r>
              <a:rPr kumimoji="1" lang="en-US" altLang="ja-JP"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17</a:t>
            </a:r>
            <a:r>
              <a:rPr kumimoji="1" lang="ja-JP" altLang="en-US"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日公表「地方行政サービス改革の取組状況等調査結果」より</a:t>
            </a:r>
          </a:p>
        </p:txBody>
      </p:sp>
      <p:sp>
        <p:nvSpPr>
          <p:cNvPr id="11" name="Text Box 6">
            <a:extLst>
              <a:ext uri="{FF2B5EF4-FFF2-40B4-BE49-F238E27FC236}">
                <a16:creationId xmlns:a16="http://schemas.microsoft.com/office/drawing/2014/main" id="{622136A2-097E-4B22-9E0E-81EA35837F7F}"/>
              </a:ext>
            </a:extLst>
          </p:cNvPr>
          <p:cNvSpPr txBox="1">
            <a:spLocks noChangeArrowheads="1"/>
          </p:cNvSpPr>
          <p:nvPr/>
        </p:nvSpPr>
        <p:spPr bwMode="auto">
          <a:xfrm rot="10800000" flipV="1">
            <a:off x="1804808" y="923420"/>
            <a:ext cx="4032449" cy="261610"/>
          </a:xfrm>
          <a:prstGeom prst="rect">
            <a:avLst/>
          </a:prstGeom>
          <a:noFill/>
          <a:ln>
            <a:no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Arial" charset="0"/>
                <a:ea typeface="ＭＳ Ｐゴシック" charset="-128"/>
                <a:cs typeface="+mn-cs"/>
              </a:rPr>
              <a:t>導入率（％）</a:t>
            </a:r>
            <a:r>
              <a:rPr kumimoji="1" lang="en-US" altLang="ja-JP" sz="1100" b="0" i="0" u="none" strike="noStrike" kern="1200" cap="none" spc="0" normalizeH="0" baseline="0" noProof="0" dirty="0">
                <a:ln>
                  <a:noFill/>
                </a:ln>
                <a:solidFill>
                  <a:prstClr val="black"/>
                </a:solidFill>
                <a:effectLst/>
                <a:uLnTx/>
                <a:uFillTx/>
                <a:latin typeface="Arial" charset="0"/>
                <a:ea typeface="ＭＳ Ｐゴシック" charset="-128"/>
                <a:cs typeface="+mn-cs"/>
              </a:rPr>
              <a:t>【</a:t>
            </a:r>
            <a:r>
              <a:rPr kumimoji="1" lang="ja-JP" altLang="en-US" sz="1100" b="0" i="0" u="none" strike="noStrike" kern="1200" cap="none" spc="0" normalizeH="0" baseline="0" noProof="0" dirty="0">
                <a:ln>
                  <a:noFill/>
                </a:ln>
                <a:solidFill>
                  <a:prstClr val="black"/>
                </a:solidFill>
                <a:effectLst/>
                <a:uLnTx/>
                <a:uFillTx/>
                <a:latin typeface="Arial" charset="0"/>
                <a:ea typeface="ＭＳ Ｐゴシック" charset="-128"/>
                <a:cs typeface="+mn-cs"/>
              </a:rPr>
              <a:t>算出方法：制度導入施設数</a:t>
            </a:r>
            <a:r>
              <a:rPr kumimoji="1" lang="en-US" altLang="ja-JP" sz="1100" b="0" i="0" u="none" strike="noStrike" kern="1200" cap="none" spc="0" normalizeH="0" baseline="0" noProof="0" dirty="0">
                <a:ln>
                  <a:noFill/>
                </a:ln>
                <a:solidFill>
                  <a:prstClr val="black"/>
                </a:solidFill>
                <a:effectLst/>
                <a:uLnTx/>
                <a:uFillTx/>
                <a:latin typeface="Arial" charset="0"/>
                <a:ea typeface="ＭＳ Ｐゴシック" charset="-128"/>
                <a:cs typeface="+mn-cs"/>
              </a:rPr>
              <a:t>÷</a:t>
            </a:r>
            <a:r>
              <a:rPr kumimoji="1" lang="ja-JP" altLang="en-US" sz="1100" b="0" i="0" u="none" strike="noStrike" kern="1200" cap="none" spc="0" normalizeH="0" baseline="0" noProof="0" dirty="0">
                <a:ln>
                  <a:noFill/>
                </a:ln>
                <a:solidFill>
                  <a:prstClr val="black"/>
                </a:solidFill>
                <a:effectLst/>
                <a:uLnTx/>
                <a:uFillTx/>
                <a:latin typeface="Arial" charset="0"/>
                <a:ea typeface="ＭＳ Ｐゴシック" charset="-128"/>
                <a:cs typeface="+mn-cs"/>
              </a:rPr>
              <a:t>公の施設数</a:t>
            </a:r>
            <a:r>
              <a:rPr kumimoji="1" lang="en-US" altLang="ja-JP" sz="1100" b="0" i="0" u="none" strike="noStrike" kern="1200" cap="none" spc="0" normalizeH="0" baseline="0" noProof="0" dirty="0">
                <a:ln>
                  <a:noFill/>
                </a:ln>
                <a:solidFill>
                  <a:prstClr val="black"/>
                </a:solidFill>
                <a:effectLst/>
                <a:uLnTx/>
                <a:uFillTx/>
                <a:latin typeface="Arial" charset="0"/>
                <a:ea typeface="ＭＳ Ｐゴシック" charset="-128"/>
                <a:cs typeface="+mn-cs"/>
              </a:rPr>
              <a:t>×100 】</a:t>
            </a:r>
          </a:p>
        </p:txBody>
      </p:sp>
      <p:graphicFrame>
        <p:nvGraphicFramePr>
          <p:cNvPr id="14" name="グラフ 13">
            <a:extLst>
              <a:ext uri="{FF2B5EF4-FFF2-40B4-BE49-F238E27FC236}">
                <a16:creationId xmlns:a16="http://schemas.microsoft.com/office/drawing/2014/main" id="{0C258372-69CC-4F96-B0F7-941EF7C67CAC}"/>
              </a:ext>
            </a:extLst>
          </p:cNvPr>
          <p:cNvGraphicFramePr>
            <a:graphicFrameLocks/>
          </p:cNvGraphicFramePr>
          <p:nvPr>
            <p:extLst/>
          </p:nvPr>
        </p:nvGraphicFramePr>
        <p:xfrm>
          <a:off x="414574" y="1584340"/>
          <a:ext cx="4665600" cy="531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a:extLst>
              <a:ext uri="{FF2B5EF4-FFF2-40B4-BE49-F238E27FC236}">
                <a16:creationId xmlns:a16="http://schemas.microsoft.com/office/drawing/2014/main" id="{19F629C0-D3FE-4034-97E7-064E81933170}"/>
              </a:ext>
            </a:extLst>
          </p:cNvPr>
          <p:cNvGraphicFramePr>
            <a:graphicFrameLocks/>
          </p:cNvGraphicFramePr>
          <p:nvPr>
            <p:extLst/>
          </p:nvPr>
        </p:nvGraphicFramePr>
        <p:xfrm>
          <a:off x="4927774" y="1392572"/>
          <a:ext cx="4665600" cy="5351235"/>
        </p:xfrm>
        <a:graphic>
          <a:graphicData uri="http://schemas.openxmlformats.org/drawingml/2006/chart">
            <c:chart xmlns:c="http://schemas.openxmlformats.org/drawingml/2006/chart" xmlns:r="http://schemas.openxmlformats.org/officeDocument/2006/relationships" r:id="rId4"/>
          </a:graphicData>
        </a:graphic>
      </p:graphicFrame>
      <p:sp>
        <p:nvSpPr>
          <p:cNvPr id="10" name="スライド番号プレースホルダー 2">
            <a:extLst>
              <a:ext uri="{FF2B5EF4-FFF2-40B4-BE49-F238E27FC236}">
                <a16:creationId xmlns:a16="http://schemas.microsoft.com/office/drawing/2014/main" id="{4A82059C-AD74-44C6-B198-428E9E2A484A}"/>
              </a:ext>
            </a:extLst>
          </p:cNvPr>
          <p:cNvSpPr>
            <a:spLocks noGrp="1"/>
          </p:cNvSpPr>
          <p:nvPr>
            <p:ph type="sldNum" sz="quarter" idx="12"/>
          </p:nvPr>
        </p:nvSpPr>
        <p:spPr>
          <a:xfrm>
            <a:off x="7582356" y="6492875"/>
            <a:ext cx="2311400" cy="365125"/>
          </a:xfr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625959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0" name="Rectangle 25"/>
          <p:cNvSpPr>
            <a:spLocks noChangeArrowheads="1"/>
          </p:cNvSpPr>
          <p:nvPr/>
        </p:nvSpPr>
        <p:spPr bwMode="auto">
          <a:xfrm>
            <a:off x="180000" y="828000"/>
            <a:ext cx="1620000" cy="432000"/>
          </a:xfrm>
          <a:prstGeom prst="rect">
            <a:avLst/>
          </a:prstGeom>
          <a:solidFill>
            <a:srgbClr val="FF9900"/>
          </a:solidFill>
          <a:ln w="15875" algn="ctr">
            <a:solidFill>
              <a:schemeClr val="tx1"/>
            </a:solidFill>
            <a:miter lim="800000"/>
            <a:headEnd/>
            <a:tailEnd/>
          </a:ln>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Arial" charset="0"/>
                <a:ea typeface="ＭＳ Ｐゴシック" charset="-128"/>
                <a:cs typeface="+mn-cs"/>
              </a:rPr>
              <a:t>市区町村</a:t>
            </a:r>
          </a:p>
        </p:txBody>
      </p:sp>
      <p:sp>
        <p:nvSpPr>
          <p:cNvPr id="28" name="正方形/長方形 27"/>
          <p:cNvSpPr/>
          <p:nvPr/>
        </p:nvSpPr>
        <p:spPr>
          <a:xfrm>
            <a:off x="1475125" y="72000"/>
            <a:ext cx="6955750" cy="461665"/>
          </a:xfrm>
          <a:prstGeom prst="rect">
            <a:avLst/>
          </a:prstGeom>
        </p:spPr>
        <p:txBody>
          <a:bodyPr wrap="none"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指定管理者制度の導入状況（制度導入団体の比率）</a:t>
            </a:r>
          </a:p>
        </p:txBody>
      </p:sp>
      <p:cxnSp>
        <p:nvCxnSpPr>
          <p:cNvPr id="12" name="直線コネクタ 11"/>
          <p:cNvCxnSpPr/>
          <p:nvPr/>
        </p:nvCxnSpPr>
        <p:spPr>
          <a:xfrm>
            <a:off x="93000" y="648000"/>
            <a:ext cx="9720000" cy="0"/>
          </a:xfrm>
          <a:prstGeom prst="line">
            <a:avLst/>
          </a:prstGeom>
          <a:noFill/>
          <a:ln w="82550" cap="flat" cmpd="thinThick" algn="ctr">
            <a:solidFill>
              <a:srgbClr val="ED7D31"/>
            </a:solidFill>
            <a:prstDash val="solid"/>
            <a:miter lim="800000"/>
          </a:ln>
          <a:effectLst/>
        </p:spPr>
      </p:cxnSp>
      <p:sp>
        <p:nvSpPr>
          <p:cNvPr id="9" name="テキスト ボックス 8">
            <a:extLst>
              <a:ext uri="{FF2B5EF4-FFF2-40B4-BE49-F238E27FC236}">
                <a16:creationId xmlns:a16="http://schemas.microsoft.com/office/drawing/2014/main" id="{571B592B-A8D9-4B7E-B9DB-1201F6CDE157}"/>
              </a:ext>
            </a:extLst>
          </p:cNvPr>
          <p:cNvSpPr txBox="1"/>
          <p:nvPr/>
        </p:nvSpPr>
        <p:spPr>
          <a:xfrm>
            <a:off x="5260701" y="661802"/>
            <a:ext cx="4645299" cy="253596"/>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令和</a:t>
            </a:r>
            <a:r>
              <a:rPr kumimoji="1" lang="en-US" altLang="ja-JP"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5</a:t>
            </a:r>
            <a:r>
              <a:rPr kumimoji="1" lang="ja-JP" altLang="en-US"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年</a:t>
            </a:r>
            <a:r>
              <a:rPr kumimoji="1" lang="en-US" altLang="ja-JP"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5</a:t>
            </a:r>
            <a:r>
              <a:rPr kumimoji="1" lang="ja-JP" altLang="en-US"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月</a:t>
            </a:r>
            <a:r>
              <a:rPr kumimoji="1" lang="en-US" altLang="ja-JP"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17</a:t>
            </a:r>
            <a:r>
              <a:rPr kumimoji="1" lang="ja-JP" altLang="en-US" sz="104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日公表「地方行政サービス改革の取組状況等調査結果」より</a:t>
            </a:r>
          </a:p>
        </p:txBody>
      </p:sp>
      <p:sp>
        <p:nvSpPr>
          <p:cNvPr id="13" name="Text Box 6">
            <a:extLst>
              <a:ext uri="{FF2B5EF4-FFF2-40B4-BE49-F238E27FC236}">
                <a16:creationId xmlns:a16="http://schemas.microsoft.com/office/drawing/2014/main" id="{161C29BA-B181-4473-92C9-12073C89C88F}"/>
              </a:ext>
            </a:extLst>
          </p:cNvPr>
          <p:cNvSpPr txBox="1">
            <a:spLocks noChangeArrowheads="1"/>
          </p:cNvSpPr>
          <p:nvPr/>
        </p:nvSpPr>
        <p:spPr bwMode="auto">
          <a:xfrm rot="10800000" flipV="1">
            <a:off x="1804808" y="923420"/>
            <a:ext cx="4032449" cy="261610"/>
          </a:xfrm>
          <a:prstGeom prst="rect">
            <a:avLst/>
          </a:prstGeom>
          <a:noFill/>
          <a:ln>
            <a:no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Arial" charset="0"/>
                <a:ea typeface="ＭＳ Ｐゴシック" charset="-128"/>
                <a:cs typeface="+mn-cs"/>
              </a:rPr>
              <a:t>導入率（％）</a:t>
            </a:r>
            <a:r>
              <a:rPr kumimoji="1" lang="en-US" altLang="ja-JP" sz="1100" b="0" i="0" u="none" strike="noStrike" kern="1200" cap="none" spc="0" normalizeH="0" baseline="0" noProof="0" dirty="0">
                <a:ln>
                  <a:noFill/>
                </a:ln>
                <a:solidFill>
                  <a:prstClr val="black"/>
                </a:solidFill>
                <a:effectLst/>
                <a:uLnTx/>
                <a:uFillTx/>
                <a:latin typeface="Arial" charset="0"/>
                <a:ea typeface="ＭＳ Ｐゴシック" charset="-128"/>
                <a:cs typeface="+mn-cs"/>
              </a:rPr>
              <a:t>【</a:t>
            </a:r>
            <a:r>
              <a:rPr kumimoji="1" lang="ja-JP" altLang="en-US" sz="1100" b="0" i="0" u="none" strike="noStrike" kern="1200" cap="none" spc="0" normalizeH="0" baseline="0" noProof="0" dirty="0">
                <a:ln>
                  <a:noFill/>
                </a:ln>
                <a:solidFill>
                  <a:prstClr val="black"/>
                </a:solidFill>
                <a:effectLst/>
                <a:uLnTx/>
                <a:uFillTx/>
                <a:latin typeface="Arial" charset="0"/>
                <a:ea typeface="ＭＳ Ｐゴシック" charset="-128"/>
                <a:cs typeface="+mn-cs"/>
              </a:rPr>
              <a:t>算出方法：制度導入施設数</a:t>
            </a:r>
            <a:r>
              <a:rPr kumimoji="1" lang="en-US" altLang="ja-JP" sz="1100" b="0" i="0" u="none" strike="noStrike" kern="1200" cap="none" spc="0" normalizeH="0" baseline="0" noProof="0" dirty="0">
                <a:ln>
                  <a:noFill/>
                </a:ln>
                <a:solidFill>
                  <a:prstClr val="black"/>
                </a:solidFill>
                <a:effectLst/>
                <a:uLnTx/>
                <a:uFillTx/>
                <a:latin typeface="Arial" charset="0"/>
                <a:ea typeface="ＭＳ Ｐゴシック" charset="-128"/>
                <a:cs typeface="+mn-cs"/>
              </a:rPr>
              <a:t>÷</a:t>
            </a:r>
            <a:r>
              <a:rPr kumimoji="1" lang="ja-JP" altLang="en-US" sz="1100" b="0" i="0" u="none" strike="noStrike" kern="1200" cap="none" spc="0" normalizeH="0" baseline="0" noProof="0" dirty="0">
                <a:ln>
                  <a:noFill/>
                </a:ln>
                <a:solidFill>
                  <a:prstClr val="black"/>
                </a:solidFill>
                <a:effectLst/>
                <a:uLnTx/>
                <a:uFillTx/>
                <a:latin typeface="Arial" charset="0"/>
                <a:ea typeface="ＭＳ Ｐゴシック" charset="-128"/>
                <a:cs typeface="+mn-cs"/>
              </a:rPr>
              <a:t>公の施設数</a:t>
            </a:r>
            <a:r>
              <a:rPr kumimoji="1" lang="en-US" altLang="ja-JP" sz="1100" b="0" i="0" u="none" strike="noStrike" kern="1200" cap="none" spc="0" normalizeH="0" baseline="0" noProof="0" dirty="0">
                <a:ln>
                  <a:noFill/>
                </a:ln>
                <a:solidFill>
                  <a:prstClr val="black"/>
                </a:solidFill>
                <a:effectLst/>
                <a:uLnTx/>
                <a:uFillTx/>
                <a:latin typeface="Arial" charset="0"/>
                <a:ea typeface="ＭＳ Ｐゴシック" charset="-128"/>
                <a:cs typeface="+mn-cs"/>
              </a:rPr>
              <a:t>×100 】</a:t>
            </a:r>
          </a:p>
        </p:txBody>
      </p:sp>
      <p:graphicFrame>
        <p:nvGraphicFramePr>
          <p:cNvPr id="14" name="グラフ 13">
            <a:extLst>
              <a:ext uri="{FF2B5EF4-FFF2-40B4-BE49-F238E27FC236}">
                <a16:creationId xmlns:a16="http://schemas.microsoft.com/office/drawing/2014/main" id="{CC7F11E0-1CA7-4BF2-BD3E-59ADFDF2737F}"/>
              </a:ext>
            </a:extLst>
          </p:cNvPr>
          <p:cNvGraphicFramePr>
            <a:graphicFrameLocks/>
          </p:cNvGraphicFramePr>
          <p:nvPr>
            <p:extLst/>
          </p:nvPr>
        </p:nvGraphicFramePr>
        <p:xfrm>
          <a:off x="216000" y="1400400"/>
          <a:ext cx="4665600" cy="531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a:extLst>
              <a:ext uri="{FF2B5EF4-FFF2-40B4-BE49-F238E27FC236}">
                <a16:creationId xmlns:a16="http://schemas.microsoft.com/office/drawing/2014/main" id="{3E01BB93-74F1-4EE7-8E25-41893429F06B}"/>
              </a:ext>
            </a:extLst>
          </p:cNvPr>
          <p:cNvGraphicFramePr>
            <a:graphicFrameLocks/>
          </p:cNvGraphicFramePr>
          <p:nvPr>
            <p:extLst/>
          </p:nvPr>
        </p:nvGraphicFramePr>
        <p:xfrm>
          <a:off x="4915003" y="1398785"/>
          <a:ext cx="4665600" cy="5310000"/>
        </p:xfrm>
        <a:graphic>
          <a:graphicData uri="http://schemas.openxmlformats.org/drawingml/2006/chart">
            <c:chart xmlns:c="http://schemas.openxmlformats.org/drawingml/2006/chart" xmlns:r="http://schemas.openxmlformats.org/officeDocument/2006/relationships" r:id="rId4"/>
          </a:graphicData>
        </a:graphic>
      </p:graphicFrame>
      <p:sp>
        <p:nvSpPr>
          <p:cNvPr id="10" name="スライド番号プレースホルダー 2">
            <a:extLst>
              <a:ext uri="{FF2B5EF4-FFF2-40B4-BE49-F238E27FC236}">
                <a16:creationId xmlns:a16="http://schemas.microsoft.com/office/drawing/2014/main" id="{6D0113DE-A993-4E2A-A296-51A19B233CCB}"/>
              </a:ext>
            </a:extLst>
          </p:cNvPr>
          <p:cNvSpPr>
            <a:spLocks noGrp="1"/>
          </p:cNvSpPr>
          <p:nvPr>
            <p:ph type="sldNum" sz="quarter" idx="12"/>
          </p:nvPr>
        </p:nvSpPr>
        <p:spPr>
          <a:xfrm>
            <a:off x="7582356" y="6492875"/>
            <a:ext cx="2311400" cy="365125"/>
          </a:xfr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572279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EB5424-486B-4042-89A2-4F137AC19F1E}"/>
              </a:ext>
            </a:extLst>
          </p:cNvPr>
          <p:cNvSpPr>
            <a:spLocks noGrp="1"/>
          </p:cNvSpPr>
          <p:nvPr>
            <p:ph type="title"/>
          </p:nvPr>
        </p:nvSpPr>
        <p:spPr/>
        <p:txBody>
          <a:bodyPr>
            <a:normAutofit/>
          </a:bodyPr>
          <a:lstStyle/>
          <a:p>
            <a:r>
              <a:rPr lang="ja-JP" altLang="en-US" dirty="0"/>
              <a:t>公の施設の指定管理者制度の導入状況等に関する調査結果（</a:t>
            </a:r>
            <a:r>
              <a:rPr lang="en-US" altLang="ja-JP" dirty="0"/>
              <a:t>R</a:t>
            </a:r>
            <a:r>
              <a:rPr lang="ja-JP" altLang="en-US" dirty="0"/>
              <a:t>３</a:t>
            </a:r>
            <a:r>
              <a:rPr lang="en-US" altLang="ja-JP" dirty="0"/>
              <a:t>.4.1</a:t>
            </a:r>
            <a:r>
              <a:rPr lang="ja-JP" altLang="en-US" dirty="0"/>
              <a:t>現在）</a:t>
            </a:r>
            <a:endParaRPr kumimoji="1" lang="ja-JP" altLang="en-US" dirty="0"/>
          </a:p>
        </p:txBody>
      </p:sp>
      <p:sp>
        <p:nvSpPr>
          <p:cNvPr id="4" name="正方形/長方形 3">
            <a:extLst>
              <a:ext uri="{FF2B5EF4-FFF2-40B4-BE49-F238E27FC236}">
                <a16:creationId xmlns:a16="http://schemas.microsoft.com/office/drawing/2014/main" id="{C41AF7E9-B919-47EE-9D55-974F42FD0C84}"/>
              </a:ext>
            </a:extLst>
          </p:cNvPr>
          <p:cNvSpPr/>
          <p:nvPr/>
        </p:nvSpPr>
        <p:spPr>
          <a:xfrm>
            <a:off x="200472" y="548680"/>
            <a:ext cx="3062057" cy="461665"/>
          </a:xfrm>
          <a:prstGeom prst="rect">
            <a:avLst/>
          </a:prstGeom>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dbl"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１．指定管理者の状況</a:t>
            </a:r>
            <a:endParaRPr kumimoji="1" lang="ja-JP" altLang="en-US" sz="1800" b="0" i="0" u="dbl" strike="noStrike" kern="1200" cap="none" spc="0" normalizeH="0" baseline="0" noProof="0" dirty="0">
              <a:ln>
                <a:noFill/>
              </a:ln>
              <a:solidFill>
                <a:prstClr val="black"/>
              </a:solidFill>
              <a:effectLst/>
              <a:uLnTx/>
              <a:uFillTx/>
              <a:latin typeface="ＭＳ 明朝" pitchFamily="17" charset="-128"/>
              <a:ea typeface="ＭＳ Ｐゴシック" charset="-128"/>
              <a:cs typeface="+mn-cs"/>
            </a:endParaRPr>
          </a:p>
        </p:txBody>
      </p:sp>
      <p:sp>
        <p:nvSpPr>
          <p:cNvPr id="5" name="角丸四角形 21">
            <a:extLst>
              <a:ext uri="{FF2B5EF4-FFF2-40B4-BE49-F238E27FC236}">
                <a16:creationId xmlns:a16="http://schemas.microsoft.com/office/drawing/2014/main" id="{63C37EB9-84B3-45DA-904B-D3E861B0A745}"/>
              </a:ext>
            </a:extLst>
          </p:cNvPr>
          <p:cNvSpPr/>
          <p:nvPr/>
        </p:nvSpPr>
        <p:spPr>
          <a:xfrm>
            <a:off x="360000" y="1080000"/>
            <a:ext cx="9396533" cy="936104"/>
          </a:xfrm>
          <a:prstGeom prst="roundRect">
            <a:avLst>
              <a:gd name="adj" fmla="val 8399"/>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360000" marR="0" lvl="0" indent="-36000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約４割の施設で、指定管理者に民間企業等（株式会社、特定非営利活動法人、学校法人等）を指定（前回調査</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H30.4.1</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現在）</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より、３．１ポイント増）。</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額縁 12">
            <a:extLst>
              <a:ext uri="{FF2B5EF4-FFF2-40B4-BE49-F238E27FC236}">
                <a16:creationId xmlns:a16="http://schemas.microsoft.com/office/drawing/2014/main" id="{F35DAC99-BA49-4A44-BB94-7DF294BDB34E}"/>
              </a:ext>
            </a:extLst>
          </p:cNvPr>
          <p:cNvSpPr/>
          <p:nvPr/>
        </p:nvSpPr>
        <p:spPr>
          <a:xfrm>
            <a:off x="5334015" y="2381746"/>
            <a:ext cx="3672408" cy="432048"/>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施設別の指定管理者の状況</a:t>
            </a:r>
          </a:p>
        </p:txBody>
      </p:sp>
      <p:sp>
        <p:nvSpPr>
          <p:cNvPr id="7" name="額縁 20">
            <a:extLst>
              <a:ext uri="{FF2B5EF4-FFF2-40B4-BE49-F238E27FC236}">
                <a16:creationId xmlns:a16="http://schemas.microsoft.com/office/drawing/2014/main" id="{650D3BDE-E246-4CA8-A026-69D67423F9D4}"/>
              </a:ext>
            </a:extLst>
          </p:cNvPr>
          <p:cNvSpPr/>
          <p:nvPr/>
        </p:nvSpPr>
        <p:spPr>
          <a:xfrm>
            <a:off x="866800" y="2372374"/>
            <a:ext cx="3312368" cy="432048"/>
          </a:xfrm>
          <a:prstGeom prst="bevel">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業種別の指定管理者の状況</a:t>
            </a:r>
          </a:p>
        </p:txBody>
      </p:sp>
      <p:graphicFrame>
        <p:nvGraphicFramePr>
          <p:cNvPr id="8" name="グラフ 7">
            <a:extLst>
              <a:ext uri="{FF2B5EF4-FFF2-40B4-BE49-F238E27FC236}">
                <a16:creationId xmlns:a16="http://schemas.microsoft.com/office/drawing/2014/main" id="{51983176-0110-4E7B-BB4A-EFDD077B27D3}"/>
              </a:ext>
            </a:extLst>
          </p:cNvPr>
          <p:cNvGraphicFramePr>
            <a:graphicFrameLocks/>
          </p:cNvGraphicFramePr>
          <p:nvPr>
            <p:extLst/>
          </p:nvPr>
        </p:nvGraphicFramePr>
        <p:xfrm>
          <a:off x="272480" y="3156347"/>
          <a:ext cx="4644007" cy="3441005"/>
        </p:xfrm>
        <a:graphic>
          <a:graphicData uri="http://schemas.openxmlformats.org/drawingml/2006/chart">
            <c:chart xmlns:c="http://schemas.openxmlformats.org/drawingml/2006/chart" xmlns:r="http://schemas.openxmlformats.org/officeDocument/2006/relationships" r:id="rId2"/>
          </a:graphicData>
        </a:graphic>
      </p:graphicFrame>
      <p:sp>
        <p:nvSpPr>
          <p:cNvPr id="9" name="円/楕円 15">
            <a:extLst>
              <a:ext uri="{FF2B5EF4-FFF2-40B4-BE49-F238E27FC236}">
                <a16:creationId xmlns:a16="http://schemas.microsoft.com/office/drawing/2014/main" id="{E56D374D-3EEE-4A07-8811-24DF581B3993}"/>
              </a:ext>
            </a:extLst>
          </p:cNvPr>
          <p:cNvSpPr/>
          <p:nvPr/>
        </p:nvSpPr>
        <p:spPr>
          <a:xfrm>
            <a:off x="669706" y="3485629"/>
            <a:ext cx="3923254"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aphicFrame>
        <p:nvGraphicFramePr>
          <p:cNvPr id="10" name="グラフ 9">
            <a:extLst>
              <a:ext uri="{FF2B5EF4-FFF2-40B4-BE49-F238E27FC236}">
                <a16:creationId xmlns:a16="http://schemas.microsoft.com/office/drawing/2014/main" id="{2421AB34-5A87-48D1-A7EF-4CF5834F597A}"/>
              </a:ext>
            </a:extLst>
          </p:cNvPr>
          <p:cNvGraphicFramePr>
            <a:graphicFrameLocks/>
          </p:cNvGraphicFramePr>
          <p:nvPr>
            <p:extLst/>
          </p:nvPr>
        </p:nvGraphicFramePr>
        <p:xfrm>
          <a:off x="4880992" y="3156347"/>
          <a:ext cx="4896544" cy="3701653"/>
        </p:xfrm>
        <a:graphic>
          <a:graphicData uri="http://schemas.openxmlformats.org/drawingml/2006/chart">
            <c:chart xmlns:c="http://schemas.openxmlformats.org/drawingml/2006/chart" xmlns:r="http://schemas.openxmlformats.org/officeDocument/2006/relationships" r:id="rId3"/>
          </a:graphicData>
        </a:graphic>
      </p:graphicFrame>
      <p:sp>
        <p:nvSpPr>
          <p:cNvPr id="11" name="円形吹き出し 16">
            <a:extLst>
              <a:ext uri="{FF2B5EF4-FFF2-40B4-BE49-F238E27FC236}">
                <a16:creationId xmlns:a16="http://schemas.microsoft.com/office/drawing/2014/main" id="{9D092E3D-1FA3-4F81-AFB0-6B9F7FD52110}"/>
              </a:ext>
            </a:extLst>
          </p:cNvPr>
          <p:cNvSpPr/>
          <p:nvPr/>
        </p:nvSpPr>
        <p:spPr>
          <a:xfrm>
            <a:off x="3538846" y="3065070"/>
            <a:ext cx="1748193" cy="389317"/>
          </a:xfrm>
          <a:prstGeom prst="wedgeEllipseCallout">
            <a:avLst>
              <a:gd name="adj1" fmla="val -67469"/>
              <a:gd name="adj2" fmla="val 96716"/>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民間企業等が約４割</a:t>
            </a:r>
          </a:p>
        </p:txBody>
      </p:sp>
      <p:sp>
        <p:nvSpPr>
          <p:cNvPr id="12" name="スライド番号プレースホルダー 2">
            <a:extLst>
              <a:ext uri="{FF2B5EF4-FFF2-40B4-BE49-F238E27FC236}">
                <a16:creationId xmlns:a16="http://schemas.microsoft.com/office/drawing/2014/main" id="{4BD0B8EA-9F57-4AD1-8101-8386A548C65E}"/>
              </a:ext>
            </a:extLst>
          </p:cNvPr>
          <p:cNvSpPr>
            <a:spLocks noGrp="1"/>
          </p:cNvSpPr>
          <p:nvPr>
            <p:ph type="sldNum" sz="quarter" idx="12"/>
          </p:nvPr>
        </p:nvSpPr>
        <p:spPr>
          <a:xfrm>
            <a:off x="7582356" y="6492875"/>
            <a:ext cx="2311400" cy="365125"/>
          </a:xfr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248850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額縁 9"/>
          <p:cNvSpPr/>
          <p:nvPr/>
        </p:nvSpPr>
        <p:spPr>
          <a:xfrm>
            <a:off x="5892290" y="3008371"/>
            <a:ext cx="2601632" cy="432048"/>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指定期間の変化</a:t>
            </a:r>
          </a:p>
        </p:txBody>
      </p:sp>
      <p:sp>
        <p:nvSpPr>
          <p:cNvPr id="12" name="額縁 11"/>
          <p:cNvSpPr/>
          <p:nvPr/>
        </p:nvSpPr>
        <p:spPr>
          <a:xfrm>
            <a:off x="1431788" y="2983095"/>
            <a:ext cx="2611504" cy="432048"/>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指定期間の状況</a:t>
            </a:r>
          </a:p>
        </p:txBody>
      </p:sp>
      <p:sp>
        <p:nvSpPr>
          <p:cNvPr id="16" name="右矢印 15"/>
          <p:cNvSpPr/>
          <p:nvPr/>
        </p:nvSpPr>
        <p:spPr>
          <a:xfrm>
            <a:off x="920552" y="2477970"/>
            <a:ext cx="432048" cy="158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テキスト ボックス 1"/>
          <p:cNvSpPr txBox="1"/>
          <p:nvPr/>
        </p:nvSpPr>
        <p:spPr>
          <a:xfrm>
            <a:off x="2792760" y="987992"/>
            <a:ext cx="93610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（前回）</a:t>
            </a:r>
          </a:p>
        </p:txBody>
      </p:sp>
      <p:sp>
        <p:nvSpPr>
          <p:cNvPr id="25" name="テキスト ボックス 24"/>
          <p:cNvSpPr txBox="1"/>
          <p:nvPr/>
        </p:nvSpPr>
        <p:spPr>
          <a:xfrm>
            <a:off x="4198270" y="980728"/>
            <a:ext cx="93610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（今回）</a:t>
            </a:r>
          </a:p>
        </p:txBody>
      </p:sp>
      <p:graphicFrame>
        <p:nvGraphicFramePr>
          <p:cNvPr id="17" name="グラフ 16"/>
          <p:cNvGraphicFramePr>
            <a:graphicFrameLocks noChangeAspect="1"/>
          </p:cNvGraphicFramePr>
          <p:nvPr>
            <p:extLst/>
          </p:nvPr>
        </p:nvGraphicFramePr>
        <p:xfrm>
          <a:off x="309253" y="3523338"/>
          <a:ext cx="4567428" cy="3237376"/>
        </p:xfrm>
        <a:graphic>
          <a:graphicData uri="http://schemas.openxmlformats.org/drawingml/2006/chart">
            <c:chart xmlns:c="http://schemas.openxmlformats.org/drawingml/2006/chart" xmlns:r="http://schemas.openxmlformats.org/officeDocument/2006/relationships" r:id="rId2"/>
          </a:graphicData>
        </a:graphic>
      </p:graphicFrame>
      <p:sp>
        <p:nvSpPr>
          <p:cNvPr id="20" name="円/楕円 19"/>
          <p:cNvSpPr>
            <a:spLocks noChangeAspect="1"/>
          </p:cNvSpPr>
          <p:nvPr/>
        </p:nvSpPr>
        <p:spPr>
          <a:xfrm>
            <a:off x="2024489" y="4837658"/>
            <a:ext cx="1366682" cy="6087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総施設数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 77,537</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graphicFrame>
        <p:nvGraphicFramePr>
          <p:cNvPr id="19" name="グラフ 18"/>
          <p:cNvGraphicFramePr>
            <a:graphicFrameLocks noChangeAspect="1"/>
          </p:cNvGraphicFramePr>
          <p:nvPr>
            <p:extLst/>
          </p:nvPr>
        </p:nvGraphicFramePr>
        <p:xfrm>
          <a:off x="4876681" y="3805465"/>
          <a:ext cx="4515952" cy="3200861"/>
        </p:xfrm>
        <a:graphic>
          <a:graphicData uri="http://schemas.openxmlformats.org/drawingml/2006/chart">
            <c:chart xmlns:c="http://schemas.openxmlformats.org/drawingml/2006/chart" xmlns:r="http://schemas.openxmlformats.org/officeDocument/2006/relationships" r:id="rId3"/>
          </a:graphicData>
        </a:graphic>
      </p:graphicFrame>
      <p:sp>
        <p:nvSpPr>
          <p:cNvPr id="21" name="円/楕円 20"/>
          <p:cNvSpPr>
            <a:spLocks noChangeAspect="1"/>
          </p:cNvSpPr>
          <p:nvPr/>
        </p:nvSpPr>
        <p:spPr>
          <a:xfrm>
            <a:off x="6451316" y="4797155"/>
            <a:ext cx="1366682" cy="6087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総施設数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 77,537</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sp>
        <p:nvSpPr>
          <p:cNvPr id="15" name="正方形/長方形 14">
            <a:extLst>
              <a:ext uri="{FF2B5EF4-FFF2-40B4-BE49-F238E27FC236}">
                <a16:creationId xmlns:a16="http://schemas.microsoft.com/office/drawing/2014/main" id="{55C3F9D0-F0D7-4C24-8C1D-06562A318A1F}"/>
              </a:ext>
            </a:extLst>
          </p:cNvPr>
          <p:cNvSpPr/>
          <p:nvPr/>
        </p:nvSpPr>
        <p:spPr>
          <a:xfrm>
            <a:off x="200472" y="116632"/>
            <a:ext cx="3605474" cy="461665"/>
          </a:xfrm>
          <a:prstGeom prst="rect">
            <a:avLst/>
          </a:prstGeom>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dbl"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２．指定期間の状況と変化</a:t>
            </a:r>
            <a:endParaRPr kumimoji="1" lang="ja-JP" altLang="en-US" sz="1800" b="0" i="0" u="dbl" strike="noStrike" kern="1200" cap="none" spc="0" normalizeH="0" baseline="0" noProof="0" dirty="0">
              <a:ln>
                <a:noFill/>
              </a:ln>
              <a:solidFill>
                <a:prstClr val="black"/>
              </a:solidFill>
              <a:effectLst/>
              <a:uLnTx/>
              <a:uFillTx/>
              <a:latin typeface="ＭＳ 明朝" pitchFamily="17" charset="-128"/>
              <a:ea typeface="ＭＳ Ｐゴシック" charset="-128"/>
              <a:cs typeface="+mn-cs"/>
            </a:endParaRPr>
          </a:p>
        </p:txBody>
      </p:sp>
      <p:sp>
        <p:nvSpPr>
          <p:cNvPr id="22" name="角丸四角形 21">
            <a:extLst>
              <a:ext uri="{FF2B5EF4-FFF2-40B4-BE49-F238E27FC236}">
                <a16:creationId xmlns:a16="http://schemas.microsoft.com/office/drawing/2014/main" id="{9FF60FA7-C7C0-451B-AEB1-702EB58A6F5D}"/>
              </a:ext>
            </a:extLst>
          </p:cNvPr>
          <p:cNvSpPr/>
          <p:nvPr/>
        </p:nvSpPr>
        <p:spPr>
          <a:xfrm>
            <a:off x="360000" y="648000"/>
            <a:ext cx="9396533" cy="2114759"/>
          </a:xfrm>
          <a:prstGeom prst="roundRect">
            <a:avLst>
              <a:gd name="adj" fmla="val 8399"/>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360000" marR="0" lvl="0" indent="-36000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指定期間が５年の施設が半数を超え、１０年以上の施設もみられる。</a:t>
            </a:r>
          </a:p>
          <a:p>
            <a:pPr marL="360000" marR="0" lvl="0" indent="-36000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p>
          <a:p>
            <a:pPr marL="360000" marR="0" lvl="0" indent="-36000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指定期間３年 ： １５．０％　→　１３．３％</a:t>
            </a:r>
          </a:p>
          <a:p>
            <a:pPr marL="360000" marR="0" lvl="0" indent="-36000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指定期間５年 ： ７１．５％　→　７２．７％</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360000" marR="0" lvl="0" indent="-36000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360000" marR="0" lvl="0" indent="-36000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前回よりも指定期間を長くした施設は、約１割。</a:t>
            </a:r>
          </a:p>
          <a:p>
            <a:pPr marL="360000" marR="0" lvl="0" indent="-36000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指定期間の長期化の傾向がみられる。</a:t>
            </a:r>
          </a:p>
        </p:txBody>
      </p:sp>
      <p:sp>
        <p:nvSpPr>
          <p:cNvPr id="13" name="スライド番号プレースホルダー 2">
            <a:extLst>
              <a:ext uri="{FF2B5EF4-FFF2-40B4-BE49-F238E27FC236}">
                <a16:creationId xmlns:a16="http://schemas.microsoft.com/office/drawing/2014/main" id="{79E1BE05-6462-4A0A-B57A-5AB6AC396E9F}"/>
              </a:ext>
            </a:extLst>
          </p:cNvPr>
          <p:cNvSpPr>
            <a:spLocks noGrp="1"/>
          </p:cNvSpPr>
          <p:nvPr>
            <p:ph type="sldNum" sz="quarter" idx="12"/>
          </p:nvPr>
        </p:nvSpPr>
        <p:spPr>
          <a:xfrm>
            <a:off x="7582356" y="6492875"/>
            <a:ext cx="2311400" cy="365125"/>
          </a:xfr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801000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5696852" y="6106218"/>
            <a:ext cx="3895805" cy="200055"/>
          </a:xfrm>
          <a:prstGeom prst="rect">
            <a:avLst/>
          </a:prstGeom>
        </p:spPr>
        <p:txBody>
          <a:bodyPr wrap="square">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１　</a:t>
            </a:r>
            <a:r>
              <a:rPr kumimoji="1" lang="en-US" altLang="ja-JP" sz="7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2015</a:t>
            </a:r>
            <a:r>
              <a:rPr kumimoji="1" lang="ja-JP" altLang="en-US" sz="7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7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2040</a:t>
            </a:r>
            <a:r>
              <a:rPr kumimoji="1" lang="ja-JP" altLang="en-US" sz="7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年の年齢各歳別出生数及び総人口は年齢各歳の平均を記載。</a:t>
            </a:r>
          </a:p>
        </p:txBody>
      </p:sp>
      <p:pic>
        <p:nvPicPr>
          <p:cNvPr id="4" name="図 3">
            <a:extLst>
              <a:ext uri="{FF2B5EF4-FFF2-40B4-BE49-F238E27FC236}">
                <a16:creationId xmlns:a16="http://schemas.microsoft.com/office/drawing/2014/main" id="{1C77E645-B4AC-4AD5-83A4-AE322EE53C49}"/>
              </a:ext>
            </a:extLst>
          </p:cNvPr>
          <p:cNvPicPr>
            <a:picLocks noChangeAspect="1"/>
          </p:cNvPicPr>
          <p:nvPr/>
        </p:nvPicPr>
        <p:blipFill>
          <a:blip r:embed="rId3"/>
          <a:stretch>
            <a:fillRect/>
          </a:stretch>
        </p:blipFill>
        <p:spPr>
          <a:xfrm>
            <a:off x="4881544" y="892146"/>
            <a:ext cx="4968000" cy="3885965"/>
          </a:xfrm>
          <a:prstGeom prst="rect">
            <a:avLst/>
          </a:prstGeom>
        </p:spPr>
      </p:pic>
      <p:pic>
        <p:nvPicPr>
          <p:cNvPr id="7" name="図 6">
            <a:extLst>
              <a:ext uri="{FF2B5EF4-FFF2-40B4-BE49-F238E27FC236}">
                <a16:creationId xmlns:a16="http://schemas.microsoft.com/office/drawing/2014/main" id="{00699411-6830-42F3-9C08-CE2B3B2EED97}"/>
              </a:ext>
            </a:extLst>
          </p:cNvPr>
          <p:cNvPicPr>
            <a:picLocks noChangeAspect="1"/>
          </p:cNvPicPr>
          <p:nvPr/>
        </p:nvPicPr>
        <p:blipFill>
          <a:blip r:embed="rId4"/>
          <a:stretch>
            <a:fillRect/>
          </a:stretch>
        </p:blipFill>
        <p:spPr>
          <a:xfrm>
            <a:off x="56456" y="892146"/>
            <a:ext cx="4968000" cy="3885965"/>
          </a:xfrm>
          <a:prstGeom prst="rect">
            <a:avLst/>
          </a:prstGeom>
        </p:spPr>
      </p:pic>
      <p:sp>
        <p:nvSpPr>
          <p:cNvPr id="2" name="正方形/長方形 1">
            <a:extLst>
              <a:ext uri="{FF2B5EF4-FFF2-40B4-BE49-F238E27FC236}">
                <a16:creationId xmlns:a16="http://schemas.microsoft.com/office/drawing/2014/main" id="{0FA6CC60-E5B9-4A5A-B19D-4A879ED0BA92}"/>
              </a:ext>
            </a:extLst>
          </p:cNvPr>
          <p:cNvSpPr/>
          <p:nvPr/>
        </p:nvSpPr>
        <p:spPr>
          <a:xfrm>
            <a:off x="3224808" y="980728"/>
            <a:ext cx="6536732" cy="421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Rectangle 3" descr="市松模様 (大)"/>
          <p:cNvSpPr>
            <a:spLocks noChangeArrowheads="1"/>
          </p:cNvSpPr>
          <p:nvPr/>
        </p:nvSpPr>
        <p:spPr bwMode="auto">
          <a:xfrm>
            <a:off x="215900" y="499399"/>
            <a:ext cx="9545640" cy="769361"/>
          </a:xfrm>
          <a:prstGeom prst="rect">
            <a:avLst/>
          </a:prstGeom>
          <a:pattFill prst="pct50">
            <a:fgClr>
              <a:schemeClr val="bg2">
                <a:lumMod val="20000"/>
                <a:lumOff val="80000"/>
              </a:schemeClr>
            </a:fgClr>
            <a:bgClr>
              <a:schemeClr val="bg1"/>
            </a:bgClr>
          </a:pattFill>
          <a:ln w="38100" cmpd="dbl">
            <a:solidFill>
              <a:schemeClr val="tx1"/>
            </a:solidFill>
            <a:miter lim="800000"/>
            <a:headEnd/>
            <a:tailEnd/>
          </a:ln>
          <a:effectLst/>
        </p:spPr>
        <p:txBody>
          <a:bodyPr anchor="ctr"/>
          <a:lstStyle/>
          <a:p>
            <a:pPr marL="180979" marR="0" lvl="0" indent="-180979" algn="just"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2040</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年には、団塊の世代</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（出生数 約</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270</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万人／年）</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及び団塊ジュニア世代</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（出生数 約</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205</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万人／年）</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が高齢者となっており、我が国の人口ピラミッドはいわゆる棺</a:t>
            </a:r>
            <a:r>
              <a:rPr kumimoji="1" lang="ja-JP" altLang="en-US" sz="16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おけ</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型になる。</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80979" marR="0" lvl="0" indent="-180979"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近年の出生数は、年間</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100</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万人に満たない。</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2040</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年にはこの世代が</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歳代となる。</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8" name="タイトル 17"/>
          <p:cNvSpPr>
            <a:spLocks noGrp="1"/>
          </p:cNvSpPr>
          <p:nvPr>
            <p:ph type="title"/>
          </p:nvPr>
        </p:nvSpPr>
        <p:spPr>
          <a:xfrm>
            <a:off x="215900" y="42532"/>
            <a:ext cx="9254166" cy="345558"/>
          </a:xfrm>
        </p:spPr>
        <p:txBody>
          <a:bodyPr>
            <a:normAutofit fontScale="90000"/>
          </a:bodyPr>
          <a:lstStyle/>
          <a:p>
            <a:r>
              <a:rPr lang="ja-JP" altLang="en-US" dirty="0"/>
              <a:t>我が国の人口の動向について</a:t>
            </a:r>
          </a:p>
        </p:txBody>
      </p:sp>
      <p:sp>
        <p:nvSpPr>
          <p:cNvPr id="6" name="正方形/長方形 5"/>
          <p:cNvSpPr/>
          <p:nvPr/>
        </p:nvSpPr>
        <p:spPr>
          <a:xfrm>
            <a:off x="6810501" y="4820154"/>
            <a:ext cx="2951039"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出典：国立社会保障・人口問題研究所ホームページ　（</a:t>
            </a:r>
            <a:r>
              <a:rPr kumimoji="1" lang="en-US" altLang="ja-JP"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https://www.ipss.go.jp/</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p>
        </p:txBody>
      </p:sp>
      <p:sp>
        <p:nvSpPr>
          <p:cNvPr id="19" name="正方形/長方形 18"/>
          <p:cNvSpPr/>
          <p:nvPr/>
        </p:nvSpPr>
        <p:spPr>
          <a:xfrm>
            <a:off x="5705394" y="6536377"/>
            <a:ext cx="3895805" cy="276999"/>
          </a:xfrm>
          <a:prstGeom prst="rect">
            <a:avLst/>
          </a:prstGeom>
        </p:spPr>
        <p:txBody>
          <a:bodyPr wrap="square">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出典：出生数は厚生労働省「人口動態統計調査」から作成、</a:t>
            </a:r>
            <a:endParaRPr kumimoji="1" lang="en-US" altLang="ja-JP" sz="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2020</a:t>
            </a:r>
            <a:r>
              <a:rPr kumimoji="1" lang="ja-JP" altLang="en-US" sz="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2040</a:t>
            </a:r>
            <a:r>
              <a:rPr kumimoji="1" lang="ja-JP" altLang="en-US" sz="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年人口は「日本の将来推計人口（令和５年推計）」（国立社会保障・人口問題研究所）から作成</a:t>
            </a:r>
          </a:p>
        </p:txBody>
      </p:sp>
      <p:sp>
        <p:nvSpPr>
          <p:cNvPr id="22" name="正方形/長方形 21"/>
          <p:cNvSpPr/>
          <p:nvPr/>
        </p:nvSpPr>
        <p:spPr>
          <a:xfrm>
            <a:off x="5705394" y="6244527"/>
            <a:ext cx="3799200" cy="307777"/>
          </a:xfrm>
          <a:prstGeom prst="rect">
            <a:avLst/>
          </a:prstGeom>
        </p:spPr>
        <p:txBody>
          <a:bodyPr wrap="square">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２　</a:t>
            </a:r>
            <a:r>
              <a:rPr kumimoji="1" lang="ja-JP" altLang="en-US" sz="7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日本の将来推計人口は、国籍に関わらず日本に在住する総人口を推計の対象としており、国際人口移動率（数）を仮定して推計を実施している。</a:t>
            </a:r>
            <a:endPar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8" name="スライド番号プレースホルダー 1">
            <a:extLst>
              <a:ext uri="{FF2B5EF4-FFF2-40B4-BE49-F238E27FC236}">
                <a16:creationId xmlns:a16="http://schemas.microsoft.com/office/drawing/2014/main" id="{FC089094-4F3D-442A-B4A3-BED8E9BDFD2F}"/>
              </a:ext>
            </a:extLst>
          </p:cNvPr>
          <p:cNvSpPr txBox="1">
            <a:spLocks/>
          </p:cNvSpPr>
          <p:nvPr/>
        </p:nvSpPr>
        <p:spPr>
          <a:xfrm>
            <a:off x="9253228" y="6485534"/>
            <a:ext cx="586039" cy="357456"/>
          </a:xfrm>
          <a:prstGeom prst="rect">
            <a:avLst/>
          </a:prstGeom>
        </p:spPr>
        <p:txBody>
          <a:bodyPr vert="horz" lIns="91440" tIns="45720" rIns="91440" bIns="45720" rtlCol="0" anchor="ctr"/>
          <a:lstStyle>
            <a:defPPr>
              <a:defRPr lang="ja-JP"/>
            </a:defPPr>
            <a:lvl1pPr marL="0" algn="r" defTabSz="911148" rtl="0" eaLnBrk="1" latinLnBrk="0" hangingPunct="1">
              <a:defRPr kumimoji="1" sz="1319" kern="1200">
                <a:solidFill>
                  <a:schemeClr val="tx1">
                    <a:tint val="75000"/>
                  </a:schemeClr>
                </a:solidFill>
                <a:latin typeface="Arial" panose="020B0604020202020204" pitchFamily="34" charset="0"/>
                <a:ea typeface="+mn-ea"/>
                <a:cs typeface="Arial" panose="020B0604020202020204" pitchFamily="34" charset="0"/>
              </a:defRPr>
            </a:lvl1pPr>
            <a:lvl2pPr marL="455573" algn="l" defTabSz="911148" rtl="0" eaLnBrk="1" latinLnBrk="0" hangingPunct="1">
              <a:defRPr kumimoji="1" sz="1800" kern="1200">
                <a:solidFill>
                  <a:schemeClr val="tx1"/>
                </a:solidFill>
                <a:latin typeface="+mn-lt"/>
                <a:ea typeface="+mn-ea"/>
                <a:cs typeface="+mn-cs"/>
              </a:defRPr>
            </a:lvl2pPr>
            <a:lvl3pPr marL="911148" algn="l" defTabSz="911148" rtl="0" eaLnBrk="1" latinLnBrk="0" hangingPunct="1">
              <a:defRPr kumimoji="1" sz="1800" kern="1200">
                <a:solidFill>
                  <a:schemeClr val="tx1"/>
                </a:solidFill>
                <a:latin typeface="+mn-lt"/>
                <a:ea typeface="+mn-ea"/>
                <a:cs typeface="+mn-cs"/>
              </a:defRPr>
            </a:lvl3pPr>
            <a:lvl4pPr marL="1366716" algn="l" defTabSz="911148" rtl="0" eaLnBrk="1" latinLnBrk="0" hangingPunct="1">
              <a:defRPr kumimoji="1" sz="1800" kern="1200">
                <a:solidFill>
                  <a:schemeClr val="tx1"/>
                </a:solidFill>
                <a:latin typeface="+mn-lt"/>
                <a:ea typeface="+mn-ea"/>
                <a:cs typeface="+mn-cs"/>
              </a:defRPr>
            </a:lvl4pPr>
            <a:lvl5pPr marL="1822289" algn="l" defTabSz="911148" rtl="0" eaLnBrk="1" latinLnBrk="0" hangingPunct="1">
              <a:defRPr kumimoji="1" sz="1800" kern="1200">
                <a:solidFill>
                  <a:schemeClr val="tx1"/>
                </a:solidFill>
                <a:latin typeface="+mn-lt"/>
                <a:ea typeface="+mn-ea"/>
                <a:cs typeface="+mn-cs"/>
              </a:defRPr>
            </a:lvl5pPr>
            <a:lvl6pPr marL="2277862" algn="l" defTabSz="911148" rtl="0" eaLnBrk="1" latinLnBrk="0" hangingPunct="1">
              <a:defRPr kumimoji="1" sz="1800" kern="1200">
                <a:solidFill>
                  <a:schemeClr val="tx1"/>
                </a:solidFill>
                <a:latin typeface="+mn-lt"/>
                <a:ea typeface="+mn-ea"/>
                <a:cs typeface="+mn-cs"/>
              </a:defRPr>
            </a:lvl6pPr>
            <a:lvl7pPr marL="2733440" algn="l" defTabSz="911148" rtl="0" eaLnBrk="1" latinLnBrk="0" hangingPunct="1">
              <a:defRPr kumimoji="1" sz="1800" kern="1200">
                <a:solidFill>
                  <a:schemeClr val="tx1"/>
                </a:solidFill>
                <a:latin typeface="+mn-lt"/>
                <a:ea typeface="+mn-ea"/>
                <a:cs typeface="+mn-cs"/>
              </a:defRPr>
            </a:lvl7pPr>
            <a:lvl8pPr marL="3189003" algn="l" defTabSz="911148" rtl="0" eaLnBrk="1" latinLnBrk="0" hangingPunct="1">
              <a:defRPr kumimoji="1" sz="1800" kern="1200">
                <a:solidFill>
                  <a:schemeClr val="tx1"/>
                </a:solidFill>
                <a:latin typeface="+mn-lt"/>
                <a:ea typeface="+mn-ea"/>
                <a:cs typeface="+mn-cs"/>
              </a:defRPr>
            </a:lvl8pPr>
            <a:lvl9pPr marL="3644578" algn="l" defTabSz="911148" rtl="0" eaLnBrk="1" latinLnBrk="0" hangingPunct="1">
              <a:defRPr kumimoji="1" sz="1800" kern="1200">
                <a:solidFill>
                  <a:schemeClr val="tx1"/>
                </a:solidFill>
                <a:latin typeface="+mn-lt"/>
                <a:ea typeface="+mn-ea"/>
                <a:cs typeface="+mn-cs"/>
              </a:defRPr>
            </a:lvl9pPr>
          </a:lstStyle>
          <a:p>
            <a:pPr marL="0" marR="0" lvl="0" indent="0" algn="r" defTabSz="894846"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371" b="1" i="0" u="none" strike="noStrike" kern="1200" cap="none" spc="0" normalizeH="0" baseline="0" noProof="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Arial" panose="020B0604020202020204" pitchFamily="34" charset="0"/>
              </a:rPr>
              <a:pPr marL="0" marR="0" lvl="0" indent="0" algn="r" defTabSz="894846" rtl="0" eaLnBrk="1" fontAlgn="auto" latinLnBrk="0" hangingPunct="1">
                <a:lnSpc>
                  <a:spcPct val="100000"/>
                </a:lnSpc>
                <a:spcBef>
                  <a:spcPts val="0"/>
                </a:spcBef>
                <a:spcAft>
                  <a:spcPts val="0"/>
                </a:spcAft>
                <a:buClrTx/>
                <a:buSzTx/>
                <a:buFontTx/>
                <a:buNone/>
                <a:tabLst/>
                <a:defRPr/>
              </a:pPr>
              <a:t>2</a:t>
            </a:fld>
            <a:endParaRPr kumimoji="1" lang="ja-JP" altLang="en-US" sz="1371"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Arial" panose="020B0604020202020204" pitchFamily="34" charset="0"/>
            </a:endParaRPr>
          </a:p>
        </p:txBody>
      </p:sp>
      <p:graphicFrame>
        <p:nvGraphicFramePr>
          <p:cNvPr id="5" name="表 4">
            <a:extLst>
              <a:ext uri="{FF2B5EF4-FFF2-40B4-BE49-F238E27FC236}">
                <a16:creationId xmlns:a16="http://schemas.microsoft.com/office/drawing/2014/main" id="{0E14785E-DAD9-48C8-81BC-7B3A0DB577C5}"/>
              </a:ext>
            </a:extLst>
          </p:cNvPr>
          <p:cNvGraphicFramePr>
            <a:graphicFrameLocks noGrp="1"/>
          </p:cNvGraphicFramePr>
          <p:nvPr>
            <p:extLst/>
          </p:nvPr>
        </p:nvGraphicFramePr>
        <p:xfrm>
          <a:off x="401406" y="4977720"/>
          <a:ext cx="5040560" cy="1691640"/>
        </p:xfrm>
        <a:graphic>
          <a:graphicData uri="http://schemas.openxmlformats.org/drawingml/2006/table">
            <a:tbl>
              <a:tblPr firstRow="1" bandRow="1">
                <a:tableStyleId>{073A0DAA-6AF3-43AB-8588-CEC1D06C72B9}</a:tableStyleId>
              </a:tblPr>
              <a:tblGrid>
                <a:gridCol w="1260140">
                  <a:extLst>
                    <a:ext uri="{9D8B030D-6E8A-4147-A177-3AD203B41FA5}">
                      <a16:colId xmlns:a16="http://schemas.microsoft.com/office/drawing/2014/main" val="1762184886"/>
                    </a:ext>
                  </a:extLst>
                </a:gridCol>
                <a:gridCol w="1260140">
                  <a:extLst>
                    <a:ext uri="{9D8B030D-6E8A-4147-A177-3AD203B41FA5}">
                      <a16:colId xmlns:a16="http://schemas.microsoft.com/office/drawing/2014/main" val="2044192997"/>
                    </a:ext>
                  </a:extLst>
                </a:gridCol>
                <a:gridCol w="1260140">
                  <a:extLst>
                    <a:ext uri="{9D8B030D-6E8A-4147-A177-3AD203B41FA5}">
                      <a16:colId xmlns:a16="http://schemas.microsoft.com/office/drawing/2014/main" val="2413442535"/>
                    </a:ext>
                  </a:extLst>
                </a:gridCol>
                <a:gridCol w="1260140">
                  <a:extLst>
                    <a:ext uri="{9D8B030D-6E8A-4147-A177-3AD203B41FA5}">
                      <a16:colId xmlns:a16="http://schemas.microsoft.com/office/drawing/2014/main" val="1245266076"/>
                    </a:ext>
                  </a:extLst>
                </a:gridCol>
              </a:tblGrid>
              <a:tr h="343620">
                <a:tc>
                  <a:txBody>
                    <a:bodyPr/>
                    <a:lstStyle/>
                    <a:p>
                      <a:endParaRPr kumimoji="1" lang="ja-JP" altLang="en-US" dirty="0">
                        <a:latin typeface="ＭＳ Ｐゴシック" panose="020B0600070205080204" pitchFamily="50" charset="-128"/>
                        <a:ea typeface="ＭＳ Ｐゴシック" panose="020B0600070205080204" pitchFamily="50" charset="-128"/>
                      </a:endParaRPr>
                    </a:p>
                  </a:txBody>
                  <a:tcPr/>
                </a:tc>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出生数</a:t>
                      </a:r>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年</a:t>
                      </a:r>
                    </a:p>
                  </a:txBody>
                  <a:tcPr anchor="ct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2020</a:t>
                      </a:r>
                      <a:r>
                        <a:rPr kumimoji="1" lang="ja-JP" altLang="en-US" sz="1400" dirty="0">
                          <a:latin typeface="ＭＳ Ｐゴシック" panose="020B0600070205080204" pitchFamily="50" charset="-128"/>
                          <a:ea typeface="ＭＳ Ｐゴシック" panose="020B0600070205080204" pitchFamily="50" charset="-128"/>
                        </a:rPr>
                        <a:t>年時点</a:t>
                      </a:r>
                      <a:r>
                        <a:rPr kumimoji="1" lang="en-US" altLang="ja-JP" sz="1050" b="0" dirty="0">
                          <a:latin typeface="ＭＳ Ｐゴシック" panose="020B0600070205080204" pitchFamily="50" charset="-128"/>
                          <a:ea typeface="ＭＳ Ｐゴシック" panose="020B0600070205080204" pitchFamily="50" charset="-128"/>
                        </a:rPr>
                        <a:t>*1</a:t>
                      </a:r>
                      <a:endParaRPr kumimoji="1" lang="ja-JP" altLang="en-US" sz="1050" b="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2040</a:t>
                      </a:r>
                      <a:r>
                        <a:rPr kumimoji="1" lang="ja-JP" altLang="en-US" sz="1400" dirty="0">
                          <a:latin typeface="ＭＳ Ｐゴシック" panose="020B0600070205080204" pitchFamily="50" charset="-128"/>
                          <a:ea typeface="ＭＳ Ｐゴシック" panose="020B0600070205080204" pitchFamily="50" charset="-128"/>
                        </a:rPr>
                        <a:t>年時点</a:t>
                      </a:r>
                      <a:r>
                        <a:rPr kumimoji="1" lang="en-US" altLang="ja-JP" sz="1050" b="0" dirty="0">
                          <a:latin typeface="ＭＳ Ｐゴシック" panose="020B0600070205080204" pitchFamily="50" charset="-128"/>
                          <a:ea typeface="ＭＳ Ｐゴシック" panose="020B0600070205080204" pitchFamily="50" charset="-128"/>
                        </a:rPr>
                        <a:t>*1</a:t>
                      </a:r>
                      <a:endParaRPr kumimoji="1" lang="ja-JP" altLang="en-US" sz="1050" b="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3073423312"/>
                  </a:ext>
                </a:extLst>
              </a:tr>
              <a:tr h="413548">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団塊の世代</a:t>
                      </a:r>
                      <a:endParaRPr kumimoji="1" lang="en-US" altLang="ja-JP" sz="14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1947</a:t>
                      </a:r>
                      <a:r>
                        <a:rPr kumimoji="1" lang="ja-JP" altLang="en-US" sz="900" dirty="0">
                          <a:latin typeface="ＭＳ Ｐゴシック" panose="020B0600070205080204" pitchFamily="50" charset="-128"/>
                          <a:ea typeface="ＭＳ Ｐゴシック" panose="020B0600070205080204" pitchFamily="50" charset="-128"/>
                        </a:rPr>
                        <a:t>～</a:t>
                      </a:r>
                      <a:r>
                        <a:rPr kumimoji="1" lang="en-US" altLang="ja-JP" sz="900" dirty="0">
                          <a:latin typeface="ＭＳ Ｐゴシック" panose="020B0600070205080204" pitchFamily="50" charset="-128"/>
                          <a:ea typeface="ＭＳ Ｐゴシック" panose="020B0600070205080204" pitchFamily="50" charset="-128"/>
                        </a:rPr>
                        <a:t>49</a:t>
                      </a:r>
                      <a:r>
                        <a:rPr kumimoji="1" lang="ja-JP" altLang="en-US" sz="900" dirty="0">
                          <a:latin typeface="ＭＳ Ｐゴシック" panose="020B0600070205080204" pitchFamily="50" charset="-128"/>
                          <a:ea typeface="ＭＳ Ｐゴシック" panose="020B0600070205080204" pitchFamily="50" charset="-128"/>
                        </a:rPr>
                        <a:t>年生まれ</a:t>
                      </a:r>
                    </a:p>
                  </a:txBody>
                  <a:tcPr anchor="ctr"/>
                </a:tc>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約</a:t>
                      </a:r>
                      <a:r>
                        <a:rPr kumimoji="1" lang="en-US" altLang="ja-JP" sz="1400" dirty="0">
                          <a:latin typeface="ＭＳ Ｐゴシック" panose="020B0600070205080204" pitchFamily="50" charset="-128"/>
                          <a:ea typeface="ＭＳ Ｐゴシック" panose="020B0600070205080204" pitchFamily="50" charset="-128"/>
                        </a:rPr>
                        <a:t>268.6</a:t>
                      </a:r>
                      <a:r>
                        <a:rPr kumimoji="1" lang="ja-JP" altLang="en-US" sz="1400" dirty="0">
                          <a:latin typeface="ＭＳ Ｐゴシック" panose="020B0600070205080204" pitchFamily="50" charset="-128"/>
                          <a:ea typeface="ＭＳ Ｐゴシック" panose="020B0600070205080204" pitchFamily="50" charset="-128"/>
                        </a:rPr>
                        <a:t>万人</a:t>
                      </a:r>
                    </a:p>
                  </a:txBody>
                  <a:tcPr anchor="ctr"/>
                </a:tc>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約</a:t>
                      </a:r>
                      <a:r>
                        <a:rPr kumimoji="1" lang="en-US" altLang="ja-JP" sz="1400" dirty="0">
                          <a:latin typeface="ＭＳ Ｐゴシック" panose="020B0600070205080204" pitchFamily="50" charset="-128"/>
                          <a:ea typeface="ＭＳ Ｐゴシック" panose="020B0600070205080204" pitchFamily="50" charset="-128"/>
                        </a:rPr>
                        <a:t>202.6</a:t>
                      </a:r>
                      <a:r>
                        <a:rPr kumimoji="1" lang="ja-JP" altLang="en-US" sz="1400" dirty="0">
                          <a:latin typeface="ＭＳ Ｐゴシック" panose="020B0600070205080204" pitchFamily="50" charset="-128"/>
                          <a:ea typeface="ＭＳ Ｐゴシック" panose="020B0600070205080204" pitchFamily="50" charset="-128"/>
                        </a:rPr>
                        <a:t>万人</a:t>
                      </a:r>
                      <a:endParaRPr kumimoji="1" lang="en-US" altLang="ja-JP" sz="1400" dirty="0">
                        <a:latin typeface="ＭＳ Ｐゴシック" panose="020B0600070205080204" pitchFamily="50" charset="-128"/>
                        <a:ea typeface="ＭＳ Ｐゴシック" panose="020B060007020508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71</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73</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歳</a:t>
                      </a:r>
                    </a:p>
                  </a:txBody>
                  <a:tcPr anchor="ctr"/>
                </a:tc>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約</a:t>
                      </a:r>
                      <a:r>
                        <a:rPr kumimoji="1" lang="en-US" altLang="ja-JP" sz="1400" dirty="0">
                          <a:latin typeface="ＭＳ Ｐゴシック" panose="020B0600070205080204" pitchFamily="50" charset="-128"/>
                          <a:ea typeface="ＭＳ Ｐゴシック" panose="020B0600070205080204" pitchFamily="50" charset="-128"/>
                        </a:rPr>
                        <a:t>79.2</a:t>
                      </a:r>
                      <a:r>
                        <a:rPr kumimoji="1" lang="ja-JP" altLang="en-US" sz="1400" dirty="0">
                          <a:latin typeface="ＭＳ Ｐゴシック" panose="020B0600070205080204" pitchFamily="50" charset="-128"/>
                          <a:ea typeface="ＭＳ Ｐゴシック" panose="020B0600070205080204" pitchFamily="50" charset="-128"/>
                        </a:rPr>
                        <a:t>万人</a:t>
                      </a:r>
                      <a:endParaRPr kumimoji="1" lang="en-US" altLang="ja-JP" sz="1400" dirty="0">
                        <a:latin typeface="ＭＳ Ｐゴシック" panose="020B0600070205080204" pitchFamily="50" charset="-128"/>
                        <a:ea typeface="ＭＳ Ｐゴシック" panose="020B060007020508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91</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93</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歳</a:t>
                      </a:r>
                    </a:p>
                  </a:txBody>
                  <a:tcPr anchor="ctr"/>
                </a:tc>
                <a:extLst>
                  <a:ext uri="{0D108BD9-81ED-4DB2-BD59-A6C34878D82A}">
                    <a16:rowId xmlns:a16="http://schemas.microsoft.com/office/drawing/2014/main" val="1283941922"/>
                  </a:ext>
                </a:extLst>
              </a:tr>
              <a:tr h="4135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団塊ジュニア</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1971</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74</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年生まれ</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204.0</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199.4</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46</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49</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歳</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185.2</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66</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69</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歳</a:t>
                      </a:r>
                    </a:p>
                  </a:txBody>
                  <a:tcPr anchor="ctr"/>
                </a:tc>
                <a:extLst>
                  <a:ext uri="{0D108BD9-81ED-4DB2-BD59-A6C34878D82A}">
                    <a16:rowId xmlns:a16="http://schemas.microsoft.com/office/drawing/2014/main" val="1259838080"/>
                  </a:ext>
                </a:extLst>
              </a:tr>
              <a:tr h="4135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近年</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2018</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年生まれ</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約</a:t>
                      </a:r>
                      <a:r>
                        <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87.5</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87.5</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0</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歳</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94.7</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22</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歳</a:t>
                      </a:r>
                    </a:p>
                  </a:txBody>
                  <a:tcPr anchor="ctr"/>
                </a:tc>
                <a:extLst>
                  <a:ext uri="{0D108BD9-81ED-4DB2-BD59-A6C34878D82A}">
                    <a16:rowId xmlns:a16="http://schemas.microsoft.com/office/drawing/2014/main" val="2284875434"/>
                  </a:ext>
                </a:extLst>
              </a:tr>
            </a:tbl>
          </a:graphicData>
        </a:graphic>
      </p:graphicFrame>
      <p:sp>
        <p:nvSpPr>
          <p:cNvPr id="29" name="正方形/長方形 28">
            <a:extLst>
              <a:ext uri="{FF2B5EF4-FFF2-40B4-BE49-F238E27FC236}">
                <a16:creationId xmlns:a16="http://schemas.microsoft.com/office/drawing/2014/main" id="{5DBD648B-B1B9-415A-9677-3A4F7D99CA6A}"/>
              </a:ext>
            </a:extLst>
          </p:cNvPr>
          <p:cNvSpPr/>
          <p:nvPr/>
        </p:nvSpPr>
        <p:spPr>
          <a:xfrm>
            <a:off x="416496" y="4725144"/>
            <a:ext cx="504056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出生数及び総人口の世代平均</a:t>
            </a:r>
            <a:endParaRPr kumimoji="1" lang="ja-JP" altLang="en-US"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 name="正方形/長方形 7">
            <a:extLst>
              <a:ext uri="{FF2B5EF4-FFF2-40B4-BE49-F238E27FC236}">
                <a16:creationId xmlns:a16="http://schemas.microsoft.com/office/drawing/2014/main" id="{705832DF-957D-416E-AF64-3B0AD1144EBE}"/>
              </a:ext>
            </a:extLst>
          </p:cNvPr>
          <p:cNvSpPr/>
          <p:nvPr/>
        </p:nvSpPr>
        <p:spPr>
          <a:xfrm>
            <a:off x="632520" y="2315029"/>
            <a:ext cx="3960440" cy="720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正方形/長方形 32">
            <a:extLst>
              <a:ext uri="{FF2B5EF4-FFF2-40B4-BE49-F238E27FC236}">
                <a16:creationId xmlns:a16="http://schemas.microsoft.com/office/drawing/2014/main" id="{45F8A230-8529-4C8D-95B3-C1AF062AF3B4}"/>
              </a:ext>
            </a:extLst>
          </p:cNvPr>
          <p:cNvSpPr/>
          <p:nvPr/>
        </p:nvSpPr>
        <p:spPr>
          <a:xfrm>
            <a:off x="632520" y="2924854"/>
            <a:ext cx="3960440" cy="7209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正方形/長方形 33">
            <a:extLst>
              <a:ext uri="{FF2B5EF4-FFF2-40B4-BE49-F238E27FC236}">
                <a16:creationId xmlns:a16="http://schemas.microsoft.com/office/drawing/2014/main" id="{964F2228-3406-4D22-B402-DAA2DD6ED545}"/>
              </a:ext>
            </a:extLst>
          </p:cNvPr>
          <p:cNvSpPr/>
          <p:nvPr/>
        </p:nvSpPr>
        <p:spPr>
          <a:xfrm>
            <a:off x="1496616" y="4115319"/>
            <a:ext cx="2088232" cy="72098"/>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正方形/長方形 34">
            <a:extLst>
              <a:ext uri="{FF2B5EF4-FFF2-40B4-BE49-F238E27FC236}">
                <a16:creationId xmlns:a16="http://schemas.microsoft.com/office/drawing/2014/main" id="{CA5787BE-2CE5-41E2-8DC4-5C7A9B5B57F8}"/>
              </a:ext>
            </a:extLst>
          </p:cNvPr>
          <p:cNvSpPr/>
          <p:nvPr/>
        </p:nvSpPr>
        <p:spPr>
          <a:xfrm>
            <a:off x="6537175" y="1803584"/>
            <a:ext cx="2088233" cy="720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正方形/長方形 35">
            <a:extLst>
              <a:ext uri="{FF2B5EF4-FFF2-40B4-BE49-F238E27FC236}">
                <a16:creationId xmlns:a16="http://schemas.microsoft.com/office/drawing/2014/main" id="{C0F0DEF1-144E-4A44-A734-504BEE749CF2}"/>
              </a:ext>
            </a:extLst>
          </p:cNvPr>
          <p:cNvSpPr/>
          <p:nvPr/>
        </p:nvSpPr>
        <p:spPr>
          <a:xfrm>
            <a:off x="5601072" y="2445406"/>
            <a:ext cx="3600400" cy="7209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正方形/長方形 36">
            <a:extLst>
              <a:ext uri="{FF2B5EF4-FFF2-40B4-BE49-F238E27FC236}">
                <a16:creationId xmlns:a16="http://schemas.microsoft.com/office/drawing/2014/main" id="{692CF4D3-BBF7-4F64-B072-091FE30A105F}"/>
              </a:ext>
            </a:extLst>
          </p:cNvPr>
          <p:cNvSpPr/>
          <p:nvPr/>
        </p:nvSpPr>
        <p:spPr>
          <a:xfrm>
            <a:off x="6249144" y="3613622"/>
            <a:ext cx="2232248" cy="72098"/>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正方形/長方形 37">
            <a:extLst>
              <a:ext uri="{FF2B5EF4-FFF2-40B4-BE49-F238E27FC236}">
                <a16:creationId xmlns:a16="http://schemas.microsoft.com/office/drawing/2014/main" id="{F3D90776-6788-4385-B5FF-E16EFE0843C4}"/>
              </a:ext>
            </a:extLst>
          </p:cNvPr>
          <p:cNvSpPr/>
          <p:nvPr/>
        </p:nvSpPr>
        <p:spPr>
          <a:xfrm>
            <a:off x="422077" y="5409767"/>
            <a:ext cx="1218555"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9" name="正方形/長方形 38">
            <a:extLst>
              <a:ext uri="{FF2B5EF4-FFF2-40B4-BE49-F238E27FC236}">
                <a16:creationId xmlns:a16="http://schemas.microsoft.com/office/drawing/2014/main" id="{F96CE5AB-1F19-4225-966C-4F162333B106}"/>
              </a:ext>
            </a:extLst>
          </p:cNvPr>
          <p:cNvSpPr/>
          <p:nvPr/>
        </p:nvSpPr>
        <p:spPr>
          <a:xfrm>
            <a:off x="401565" y="5841815"/>
            <a:ext cx="1218555" cy="36004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0" name="正方形/長方形 39">
            <a:extLst>
              <a:ext uri="{FF2B5EF4-FFF2-40B4-BE49-F238E27FC236}">
                <a16:creationId xmlns:a16="http://schemas.microsoft.com/office/drawing/2014/main" id="{55619594-6DD9-4295-AB61-7A8FCC3D6361}"/>
              </a:ext>
            </a:extLst>
          </p:cNvPr>
          <p:cNvSpPr/>
          <p:nvPr/>
        </p:nvSpPr>
        <p:spPr>
          <a:xfrm>
            <a:off x="416496" y="6273863"/>
            <a:ext cx="1218555" cy="36004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 name="直線矢印コネクタ 13">
            <a:extLst>
              <a:ext uri="{FF2B5EF4-FFF2-40B4-BE49-F238E27FC236}">
                <a16:creationId xmlns:a16="http://schemas.microsoft.com/office/drawing/2014/main" id="{ACA8A74A-C506-462E-A0DF-F62F3429C6D2}"/>
              </a:ext>
            </a:extLst>
          </p:cNvPr>
          <p:cNvCxnSpPr>
            <a:cxnSpLocks/>
          </p:cNvCxnSpPr>
          <p:nvPr/>
        </p:nvCxnSpPr>
        <p:spPr>
          <a:xfrm flipV="1">
            <a:off x="4592960" y="1871675"/>
            <a:ext cx="1872208" cy="445766"/>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66108C83-2454-413D-919B-15AD4387D7D9}"/>
              </a:ext>
            </a:extLst>
          </p:cNvPr>
          <p:cNvCxnSpPr>
            <a:cxnSpLocks/>
          </p:cNvCxnSpPr>
          <p:nvPr/>
        </p:nvCxnSpPr>
        <p:spPr>
          <a:xfrm flipV="1">
            <a:off x="4599953" y="2491101"/>
            <a:ext cx="936104" cy="428458"/>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E439FA8E-2958-4F05-82FE-C8DE00CAB883}"/>
              </a:ext>
            </a:extLst>
          </p:cNvPr>
          <p:cNvCxnSpPr>
            <a:cxnSpLocks/>
          </p:cNvCxnSpPr>
          <p:nvPr/>
        </p:nvCxnSpPr>
        <p:spPr>
          <a:xfrm flipV="1">
            <a:off x="3584848" y="3676463"/>
            <a:ext cx="2592288" cy="445766"/>
          </a:xfrm>
          <a:prstGeom prst="straightConnector1">
            <a:avLst/>
          </a:prstGeom>
          <a:ln w="28575">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6226A5E4-809F-47A6-8A1D-EEC87670EF58}"/>
              </a:ext>
            </a:extLst>
          </p:cNvPr>
          <p:cNvSpPr txBox="1"/>
          <p:nvPr/>
        </p:nvSpPr>
        <p:spPr>
          <a:xfrm>
            <a:off x="605135" y="1325049"/>
            <a:ext cx="936104"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30" name="テキスト ボックス 29">
            <a:extLst>
              <a:ext uri="{FF2B5EF4-FFF2-40B4-BE49-F238E27FC236}">
                <a16:creationId xmlns:a16="http://schemas.microsoft.com/office/drawing/2014/main" id="{17CF3BD4-2CAC-481A-8C59-50D76D990C2D}"/>
              </a:ext>
            </a:extLst>
          </p:cNvPr>
          <p:cNvSpPr txBox="1"/>
          <p:nvPr/>
        </p:nvSpPr>
        <p:spPr>
          <a:xfrm>
            <a:off x="5433348" y="1325050"/>
            <a:ext cx="936104"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2040</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23" name="四角形: 角を丸くする 22">
            <a:extLst>
              <a:ext uri="{FF2B5EF4-FFF2-40B4-BE49-F238E27FC236}">
                <a16:creationId xmlns:a16="http://schemas.microsoft.com/office/drawing/2014/main" id="{D6D7DF46-739C-4FED-9C95-5DBF5CE30AC5}"/>
              </a:ext>
            </a:extLst>
          </p:cNvPr>
          <p:cNvSpPr/>
          <p:nvPr/>
        </p:nvSpPr>
        <p:spPr>
          <a:xfrm>
            <a:off x="5751236" y="5445224"/>
            <a:ext cx="3300072" cy="578087"/>
          </a:xfrm>
          <a:prstGeom prst="roundRect">
            <a:avLst>
              <a:gd name="adj" fmla="val 17729"/>
            </a:avLst>
          </a:prstGeom>
          <a:solidFill>
            <a:schemeClr val="bg1"/>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2023</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年の出生数は</a:t>
            </a: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75.9</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万人</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となり</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過去最少を更新</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r>
              <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27</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日厚生労働省発表）</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31" name="コネクタ: カギ線 30">
            <a:extLst>
              <a:ext uri="{FF2B5EF4-FFF2-40B4-BE49-F238E27FC236}">
                <a16:creationId xmlns:a16="http://schemas.microsoft.com/office/drawing/2014/main" id="{E7532A29-FADC-4DA7-A3E3-3658A50845BF}"/>
              </a:ext>
            </a:extLst>
          </p:cNvPr>
          <p:cNvCxnSpPr>
            <a:cxnSpLocks/>
            <a:stCxn id="23" idx="1"/>
          </p:cNvCxnSpPr>
          <p:nvPr/>
        </p:nvCxnSpPr>
        <p:spPr>
          <a:xfrm rot="10800000" flipV="1">
            <a:off x="2720752" y="5734268"/>
            <a:ext cx="3030484" cy="719074"/>
          </a:xfrm>
          <a:prstGeom prst="bentConnector3">
            <a:avLst>
              <a:gd name="adj1" fmla="val 90706"/>
            </a:avLst>
          </a:prstGeom>
          <a:ln w="28575">
            <a:solidFill>
              <a:srgbClr val="ED7D3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854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額縁 16"/>
          <p:cNvSpPr/>
          <p:nvPr/>
        </p:nvSpPr>
        <p:spPr>
          <a:xfrm>
            <a:off x="1154516" y="2518280"/>
            <a:ext cx="2232248" cy="432048"/>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選定手続</a:t>
            </a:r>
          </a:p>
        </p:txBody>
      </p:sp>
      <p:sp>
        <p:nvSpPr>
          <p:cNvPr id="37" name="額縁 36"/>
          <p:cNvSpPr/>
          <p:nvPr/>
        </p:nvSpPr>
        <p:spPr>
          <a:xfrm>
            <a:off x="4362123" y="4425235"/>
            <a:ext cx="1407965" cy="408980"/>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指定都市</a:t>
            </a:r>
          </a:p>
        </p:txBody>
      </p:sp>
      <p:sp>
        <p:nvSpPr>
          <p:cNvPr id="38" name="額縁 37"/>
          <p:cNvSpPr/>
          <p:nvPr/>
        </p:nvSpPr>
        <p:spPr>
          <a:xfrm>
            <a:off x="5874844" y="2236375"/>
            <a:ext cx="1407965" cy="408980"/>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都道府県</a:t>
            </a:r>
          </a:p>
        </p:txBody>
      </p:sp>
      <p:sp>
        <p:nvSpPr>
          <p:cNvPr id="39" name="額縁 38"/>
          <p:cNvSpPr/>
          <p:nvPr/>
        </p:nvSpPr>
        <p:spPr>
          <a:xfrm>
            <a:off x="7404915" y="4425235"/>
            <a:ext cx="1407965" cy="408980"/>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市区町村</a:t>
            </a:r>
          </a:p>
        </p:txBody>
      </p:sp>
      <p:graphicFrame>
        <p:nvGraphicFramePr>
          <p:cNvPr id="19" name="グラフ 18"/>
          <p:cNvGraphicFramePr>
            <a:graphicFrameLocks/>
          </p:cNvGraphicFramePr>
          <p:nvPr>
            <p:extLst/>
          </p:nvPr>
        </p:nvGraphicFramePr>
        <p:xfrm>
          <a:off x="381001" y="2996955"/>
          <a:ext cx="3635896" cy="2586401"/>
        </p:xfrm>
        <a:graphic>
          <a:graphicData uri="http://schemas.openxmlformats.org/drawingml/2006/chart">
            <c:chart xmlns:c="http://schemas.openxmlformats.org/drawingml/2006/chart" xmlns:r="http://schemas.openxmlformats.org/officeDocument/2006/relationships" r:id="rId2"/>
          </a:graphicData>
        </a:graphic>
      </p:graphicFrame>
      <p:sp>
        <p:nvSpPr>
          <p:cNvPr id="18" name="円/楕円 17"/>
          <p:cNvSpPr>
            <a:spLocks noChangeAspect="1"/>
          </p:cNvSpPr>
          <p:nvPr/>
        </p:nvSpPr>
        <p:spPr>
          <a:xfrm>
            <a:off x="1712640" y="3910290"/>
            <a:ext cx="1116000" cy="4970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総施設数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 77,537</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graphicFrame>
        <p:nvGraphicFramePr>
          <p:cNvPr id="20" name="グラフ 19"/>
          <p:cNvGraphicFramePr>
            <a:graphicFrameLocks noChangeAspect="1"/>
          </p:cNvGraphicFramePr>
          <p:nvPr>
            <p:extLst/>
          </p:nvPr>
        </p:nvGraphicFramePr>
        <p:xfrm>
          <a:off x="5091290" y="2540470"/>
          <a:ext cx="2975075" cy="2161870"/>
        </p:xfrm>
        <a:graphic>
          <a:graphicData uri="http://schemas.openxmlformats.org/drawingml/2006/chart">
            <c:chart xmlns:c="http://schemas.openxmlformats.org/drawingml/2006/chart" xmlns:r="http://schemas.openxmlformats.org/officeDocument/2006/relationships" r:id="rId3"/>
          </a:graphicData>
        </a:graphic>
      </p:graphicFrame>
      <p:sp>
        <p:nvSpPr>
          <p:cNvPr id="32" name="円/楕円 31"/>
          <p:cNvSpPr>
            <a:spLocks noChangeAspect="1"/>
          </p:cNvSpPr>
          <p:nvPr/>
        </p:nvSpPr>
        <p:spPr>
          <a:xfrm>
            <a:off x="6106481" y="3286555"/>
            <a:ext cx="944684" cy="4851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施設数</a:t>
            </a:r>
            <a:endParaRPr kumimoji="1" lang="en-US" altLang="ja-JP" sz="10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6,721</a:t>
            </a:r>
            <a:r>
              <a:rPr kumimoji="1" lang="ja-JP" altLang="en-US" sz="10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graphicFrame>
        <p:nvGraphicFramePr>
          <p:cNvPr id="21" name="グラフ 20"/>
          <p:cNvGraphicFramePr>
            <a:graphicFrameLocks noChangeAspect="1"/>
          </p:cNvGraphicFramePr>
          <p:nvPr/>
        </p:nvGraphicFramePr>
        <p:xfrm>
          <a:off x="3634588" y="4950576"/>
          <a:ext cx="2863033" cy="2081512"/>
        </p:xfrm>
        <a:graphic>
          <a:graphicData uri="http://schemas.openxmlformats.org/drawingml/2006/chart">
            <c:chart xmlns:c="http://schemas.openxmlformats.org/drawingml/2006/chart" xmlns:r="http://schemas.openxmlformats.org/officeDocument/2006/relationships" r:id="rId4"/>
          </a:graphicData>
        </a:graphic>
      </p:graphicFrame>
      <p:sp>
        <p:nvSpPr>
          <p:cNvPr id="51" name="円/楕円 50"/>
          <p:cNvSpPr>
            <a:spLocks noChangeAspect="1"/>
          </p:cNvSpPr>
          <p:nvPr/>
        </p:nvSpPr>
        <p:spPr>
          <a:xfrm>
            <a:off x="4593759" y="5748774"/>
            <a:ext cx="944684" cy="4851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施設数</a:t>
            </a:r>
            <a:endParaRPr kumimoji="1" lang="en-US" altLang="ja-JP" sz="10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8,063</a:t>
            </a:r>
            <a:r>
              <a:rPr kumimoji="1" lang="ja-JP" altLang="en-US" sz="10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graphicFrame>
        <p:nvGraphicFramePr>
          <p:cNvPr id="22" name="グラフ 21"/>
          <p:cNvGraphicFramePr>
            <a:graphicFrameLocks noChangeAspect="1"/>
          </p:cNvGraphicFramePr>
          <p:nvPr/>
        </p:nvGraphicFramePr>
        <p:xfrm>
          <a:off x="6609184" y="4901550"/>
          <a:ext cx="2880000" cy="2092780"/>
        </p:xfrm>
        <a:graphic>
          <a:graphicData uri="http://schemas.openxmlformats.org/drawingml/2006/chart">
            <c:chart xmlns:c="http://schemas.openxmlformats.org/drawingml/2006/chart" xmlns:r="http://schemas.openxmlformats.org/officeDocument/2006/relationships" r:id="rId5"/>
          </a:graphicData>
        </a:graphic>
      </p:graphicFrame>
      <p:sp>
        <p:nvSpPr>
          <p:cNvPr id="60" name="円/楕円 59"/>
          <p:cNvSpPr>
            <a:spLocks noChangeAspect="1"/>
          </p:cNvSpPr>
          <p:nvPr/>
        </p:nvSpPr>
        <p:spPr>
          <a:xfrm>
            <a:off x="7636552" y="5705382"/>
            <a:ext cx="944684" cy="4851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施設数</a:t>
            </a:r>
            <a:endParaRPr kumimoji="1" lang="en-US" altLang="ja-JP" sz="10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62,753</a:t>
            </a:r>
            <a:r>
              <a:rPr kumimoji="1" lang="ja-JP" altLang="en-US" sz="10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sp>
        <p:nvSpPr>
          <p:cNvPr id="24" name="正方形/長方形 23">
            <a:extLst>
              <a:ext uri="{FF2B5EF4-FFF2-40B4-BE49-F238E27FC236}">
                <a16:creationId xmlns:a16="http://schemas.microsoft.com/office/drawing/2014/main" id="{D08F09F2-D592-4B7F-A432-430AF9D0330D}"/>
              </a:ext>
            </a:extLst>
          </p:cNvPr>
          <p:cNvSpPr/>
          <p:nvPr/>
        </p:nvSpPr>
        <p:spPr>
          <a:xfrm>
            <a:off x="200472" y="116632"/>
            <a:ext cx="5170005" cy="461665"/>
          </a:xfrm>
          <a:prstGeom prst="rect">
            <a:avLst/>
          </a:prstGeom>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dbl"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３．選定手続　（１）公募・非公募の状況</a:t>
            </a:r>
          </a:p>
        </p:txBody>
      </p:sp>
      <p:sp>
        <p:nvSpPr>
          <p:cNvPr id="26" name="角丸四角形 21">
            <a:extLst>
              <a:ext uri="{FF2B5EF4-FFF2-40B4-BE49-F238E27FC236}">
                <a16:creationId xmlns:a16="http://schemas.microsoft.com/office/drawing/2014/main" id="{DCF96856-8912-49A8-9C27-D02622BD5650}"/>
              </a:ext>
            </a:extLst>
          </p:cNvPr>
          <p:cNvSpPr/>
          <p:nvPr/>
        </p:nvSpPr>
        <p:spPr>
          <a:xfrm>
            <a:off x="360000" y="648000"/>
            <a:ext cx="9396533" cy="1308449"/>
          </a:xfrm>
          <a:prstGeom prst="roundRect">
            <a:avLst>
              <a:gd name="adj" fmla="val 8399"/>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公募で選定している施設が約５割。</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都道府県では約６割、指定都市では約７割、市区町村では約４割。</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大規模な自治体において公募で選定している割合が高い。自治体の規模により</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差が見られる。</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 name="スライド番号プレースホルダー 2">
            <a:extLst>
              <a:ext uri="{FF2B5EF4-FFF2-40B4-BE49-F238E27FC236}">
                <a16:creationId xmlns:a16="http://schemas.microsoft.com/office/drawing/2014/main" id="{A5DC2448-7186-43F9-9354-C8B682F13456}"/>
              </a:ext>
            </a:extLst>
          </p:cNvPr>
          <p:cNvSpPr>
            <a:spLocks noGrp="1"/>
          </p:cNvSpPr>
          <p:nvPr>
            <p:ph type="sldNum" sz="quarter" idx="12"/>
          </p:nvPr>
        </p:nvSpPr>
        <p:spPr>
          <a:xfrm>
            <a:off x="7582356" y="6492875"/>
            <a:ext cx="2311400" cy="365125"/>
          </a:xfr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097133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額縁 11"/>
          <p:cNvSpPr/>
          <p:nvPr/>
        </p:nvSpPr>
        <p:spPr>
          <a:xfrm>
            <a:off x="1005260" y="2132856"/>
            <a:ext cx="3672408" cy="432048"/>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選定手続の事前公表状況</a:t>
            </a:r>
          </a:p>
        </p:txBody>
      </p:sp>
      <p:sp>
        <p:nvSpPr>
          <p:cNvPr id="14" name="右カーブ矢印 13"/>
          <p:cNvSpPr/>
          <p:nvPr/>
        </p:nvSpPr>
        <p:spPr>
          <a:xfrm rot="20948054">
            <a:off x="345066" y="4242394"/>
            <a:ext cx="770576" cy="2157653"/>
          </a:xfrm>
          <a:prstGeom prst="curvedRightArrow">
            <a:avLst>
              <a:gd name="adj1" fmla="val 32507"/>
              <a:gd name="adj2" fmla="val 5995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6" name="額縁 25"/>
          <p:cNvSpPr/>
          <p:nvPr/>
        </p:nvSpPr>
        <p:spPr>
          <a:xfrm>
            <a:off x="5565066" y="2132856"/>
            <a:ext cx="3456384" cy="432048"/>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指定管理者の選定理由の公表状況</a:t>
            </a:r>
          </a:p>
        </p:txBody>
      </p:sp>
      <p:sp>
        <p:nvSpPr>
          <p:cNvPr id="30" name="右カーブ矢印 29"/>
          <p:cNvSpPr/>
          <p:nvPr/>
        </p:nvSpPr>
        <p:spPr>
          <a:xfrm rot="20595503">
            <a:off x="4841531" y="4312171"/>
            <a:ext cx="960873" cy="223224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19" name="グラフ 18"/>
          <p:cNvGraphicFramePr>
            <a:graphicFrameLocks noChangeAspect="1"/>
          </p:cNvGraphicFramePr>
          <p:nvPr>
            <p:extLst/>
          </p:nvPr>
        </p:nvGraphicFramePr>
        <p:xfrm>
          <a:off x="811594" y="2613491"/>
          <a:ext cx="3860197" cy="2548128"/>
        </p:xfrm>
        <a:graphic>
          <a:graphicData uri="http://schemas.openxmlformats.org/drawingml/2006/chart">
            <c:chart xmlns:c="http://schemas.openxmlformats.org/drawingml/2006/chart" xmlns:r="http://schemas.openxmlformats.org/officeDocument/2006/relationships" r:id="rId2"/>
          </a:graphicData>
        </a:graphic>
      </p:graphicFrame>
      <p:sp>
        <p:nvSpPr>
          <p:cNvPr id="21" name="円/楕円 20"/>
          <p:cNvSpPr>
            <a:spLocks noChangeAspect="1"/>
          </p:cNvSpPr>
          <p:nvPr/>
        </p:nvSpPr>
        <p:spPr>
          <a:xfrm>
            <a:off x="2173108" y="3307271"/>
            <a:ext cx="1137167" cy="558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総施設数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77,537</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graphicFrame>
        <p:nvGraphicFramePr>
          <p:cNvPr id="24" name="グラフ 23"/>
          <p:cNvGraphicFramePr>
            <a:graphicFrameLocks/>
          </p:cNvGraphicFramePr>
          <p:nvPr>
            <p:extLst/>
          </p:nvPr>
        </p:nvGraphicFramePr>
        <p:xfrm>
          <a:off x="998316" y="4705715"/>
          <a:ext cx="3673475" cy="2126953"/>
        </p:xfrm>
        <a:graphic>
          <a:graphicData uri="http://schemas.openxmlformats.org/drawingml/2006/chart">
            <c:chart xmlns:c="http://schemas.openxmlformats.org/drawingml/2006/chart" xmlns:r="http://schemas.openxmlformats.org/officeDocument/2006/relationships" r:id="rId3"/>
          </a:graphicData>
        </a:graphic>
      </p:graphicFrame>
      <p:sp>
        <p:nvSpPr>
          <p:cNvPr id="27" name="円/楕円 26"/>
          <p:cNvSpPr>
            <a:spLocks noChangeAspect="1"/>
          </p:cNvSpPr>
          <p:nvPr/>
        </p:nvSpPr>
        <p:spPr>
          <a:xfrm>
            <a:off x="2308885" y="5643457"/>
            <a:ext cx="1065159" cy="4291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事前公表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していない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29,883</a:t>
            </a:r>
            <a:r>
              <a:rPr kumimoji="1" lang="ja-JP" altLang="en-US" sz="9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graphicFrame>
        <p:nvGraphicFramePr>
          <p:cNvPr id="28" name="グラフ 27"/>
          <p:cNvGraphicFramePr>
            <a:graphicFrameLocks/>
          </p:cNvGraphicFramePr>
          <p:nvPr>
            <p:extLst/>
          </p:nvPr>
        </p:nvGraphicFramePr>
        <p:xfrm>
          <a:off x="5235859" y="2407004"/>
          <a:ext cx="4114800" cy="2682240"/>
        </p:xfrm>
        <a:graphic>
          <a:graphicData uri="http://schemas.openxmlformats.org/drawingml/2006/chart">
            <c:chart xmlns:c="http://schemas.openxmlformats.org/drawingml/2006/chart" xmlns:r="http://schemas.openxmlformats.org/officeDocument/2006/relationships" r:id="rId4"/>
          </a:graphicData>
        </a:graphic>
      </p:graphicFrame>
      <p:sp>
        <p:nvSpPr>
          <p:cNvPr id="29" name="円/楕円 28"/>
          <p:cNvSpPr>
            <a:spLocks noChangeAspect="1"/>
          </p:cNvSpPr>
          <p:nvPr/>
        </p:nvSpPr>
        <p:spPr>
          <a:xfrm>
            <a:off x="6724678" y="3268261"/>
            <a:ext cx="1137167" cy="558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総施設数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77,537</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graphicFrame>
        <p:nvGraphicFramePr>
          <p:cNvPr id="32" name="グラフ 31"/>
          <p:cNvGraphicFramePr>
            <a:graphicFrameLocks/>
          </p:cNvGraphicFramePr>
          <p:nvPr>
            <p:extLst/>
          </p:nvPr>
        </p:nvGraphicFramePr>
        <p:xfrm>
          <a:off x="5838135" y="4689192"/>
          <a:ext cx="3673475" cy="2160000"/>
        </p:xfrm>
        <a:graphic>
          <a:graphicData uri="http://schemas.openxmlformats.org/drawingml/2006/chart">
            <c:chart xmlns:c="http://schemas.openxmlformats.org/drawingml/2006/chart" xmlns:r="http://schemas.openxmlformats.org/officeDocument/2006/relationships" r:id="rId5"/>
          </a:graphicData>
        </a:graphic>
      </p:graphicFrame>
      <p:sp>
        <p:nvSpPr>
          <p:cNvPr id="33" name="円/楕円 32"/>
          <p:cNvSpPr>
            <a:spLocks noChangeAspect="1"/>
          </p:cNvSpPr>
          <p:nvPr/>
        </p:nvSpPr>
        <p:spPr>
          <a:xfrm>
            <a:off x="7148704" y="5557350"/>
            <a:ext cx="1065159" cy="4291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公表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していない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28,269</a:t>
            </a:r>
            <a:r>
              <a:rPr kumimoji="1" lang="ja-JP" altLang="en-US" sz="9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sp>
        <p:nvSpPr>
          <p:cNvPr id="18" name="正方形/長方形 17">
            <a:extLst>
              <a:ext uri="{FF2B5EF4-FFF2-40B4-BE49-F238E27FC236}">
                <a16:creationId xmlns:a16="http://schemas.microsoft.com/office/drawing/2014/main" id="{9CD5226C-A35D-4CBE-94F5-92351F109B7F}"/>
              </a:ext>
            </a:extLst>
          </p:cNvPr>
          <p:cNvSpPr/>
          <p:nvPr/>
        </p:nvSpPr>
        <p:spPr>
          <a:xfrm>
            <a:off x="200472" y="116632"/>
            <a:ext cx="7159332" cy="461665"/>
          </a:xfrm>
          <a:prstGeom prst="rect">
            <a:avLst/>
          </a:prstGeom>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dbl"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３．選定手続　（２）選定手続及び選定理由の公表状況</a:t>
            </a:r>
          </a:p>
        </p:txBody>
      </p:sp>
      <p:sp>
        <p:nvSpPr>
          <p:cNvPr id="20" name="角丸四角形 21">
            <a:extLst>
              <a:ext uri="{FF2B5EF4-FFF2-40B4-BE49-F238E27FC236}">
                <a16:creationId xmlns:a16="http://schemas.microsoft.com/office/drawing/2014/main" id="{130C539B-B6F8-44FB-8E82-F3AC4D938C16}"/>
              </a:ext>
            </a:extLst>
          </p:cNvPr>
          <p:cNvSpPr/>
          <p:nvPr/>
        </p:nvSpPr>
        <p:spPr>
          <a:xfrm>
            <a:off x="360000" y="648000"/>
            <a:ext cx="9396533" cy="1308449"/>
          </a:xfrm>
          <a:prstGeom prst="roundRect">
            <a:avLst>
              <a:gd name="adj" fmla="val 8399"/>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約６割の施設で、施設ごとの具体的な選定手続を事前に公表。</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約６割の施設で、指定管理者の選定理由を公表。</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大規模な自治体において公表している割合が高い。市町村による取組が遅れて</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いる状況。</a:t>
            </a:r>
          </a:p>
        </p:txBody>
      </p:sp>
      <p:sp>
        <p:nvSpPr>
          <p:cNvPr id="16" name="スライド番号プレースホルダー 2">
            <a:extLst>
              <a:ext uri="{FF2B5EF4-FFF2-40B4-BE49-F238E27FC236}">
                <a16:creationId xmlns:a16="http://schemas.microsoft.com/office/drawing/2014/main" id="{A0B42E6D-CB0A-46E8-A024-BD0E356053F3}"/>
              </a:ext>
            </a:extLst>
          </p:cNvPr>
          <p:cNvSpPr>
            <a:spLocks noGrp="1"/>
          </p:cNvSpPr>
          <p:nvPr>
            <p:ph type="sldNum" sz="quarter" idx="12"/>
          </p:nvPr>
        </p:nvSpPr>
        <p:spPr>
          <a:xfrm>
            <a:off x="7582356" y="6492875"/>
            <a:ext cx="2311400" cy="365125"/>
          </a:xfr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3056156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グラフ 51"/>
          <p:cNvGraphicFramePr>
            <a:graphicFrameLocks/>
          </p:cNvGraphicFramePr>
          <p:nvPr>
            <p:extLst/>
          </p:nvPr>
        </p:nvGraphicFramePr>
        <p:xfrm>
          <a:off x="5180790" y="1988840"/>
          <a:ext cx="4249872" cy="3414883"/>
        </p:xfrm>
        <a:graphic>
          <a:graphicData uri="http://schemas.openxmlformats.org/drawingml/2006/chart">
            <c:chart xmlns:c="http://schemas.openxmlformats.org/drawingml/2006/chart" xmlns:r="http://schemas.openxmlformats.org/officeDocument/2006/relationships" r:id="rId2"/>
          </a:graphicData>
        </a:graphic>
      </p:graphicFrame>
      <p:sp>
        <p:nvSpPr>
          <p:cNvPr id="23" name="額縁 22"/>
          <p:cNvSpPr/>
          <p:nvPr/>
        </p:nvSpPr>
        <p:spPr>
          <a:xfrm>
            <a:off x="6321152" y="2379384"/>
            <a:ext cx="2592288" cy="432048"/>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選定基準の内容</a:t>
            </a:r>
          </a:p>
        </p:txBody>
      </p:sp>
      <p:sp>
        <p:nvSpPr>
          <p:cNvPr id="25" name="正方形/長方形 24"/>
          <p:cNvSpPr/>
          <p:nvPr/>
        </p:nvSpPr>
        <p:spPr>
          <a:xfrm>
            <a:off x="6051378" y="4929013"/>
            <a:ext cx="3006081" cy="1708160"/>
          </a:xfrm>
          <a:prstGeom prst="rect">
            <a:avLst/>
          </a:prstGeom>
          <a:ln w="25400">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その他の内容</a:t>
            </a: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	</a:t>
            </a: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　・危機管理に関すること</a:t>
            </a: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　・情報公開・個人情報保護に関すること</a:t>
            </a:r>
            <a:endPar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　・自主事業に関すること</a:t>
            </a: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　・地域貢献に関すること</a:t>
            </a: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　・環境保全に関すること</a:t>
            </a:r>
            <a:endPar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　・事業所所在地に関すること</a:t>
            </a:r>
            <a:endPar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　・労働福祉に関すること</a:t>
            </a: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　・管轄自治体内の居住者の雇用に関すること</a:t>
            </a:r>
            <a:endPar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　・継続雇用に関すること</a:t>
            </a:r>
          </a:p>
        </p:txBody>
      </p:sp>
      <p:sp>
        <p:nvSpPr>
          <p:cNvPr id="30" name="額縁 29"/>
          <p:cNvSpPr/>
          <p:nvPr/>
        </p:nvSpPr>
        <p:spPr>
          <a:xfrm>
            <a:off x="1290686" y="2379384"/>
            <a:ext cx="2698454" cy="432048"/>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選定基準の事前公表状況</a:t>
            </a:r>
          </a:p>
        </p:txBody>
      </p:sp>
      <p:sp>
        <p:nvSpPr>
          <p:cNvPr id="39" name="右矢印 38"/>
          <p:cNvSpPr/>
          <p:nvPr/>
        </p:nvSpPr>
        <p:spPr>
          <a:xfrm rot="3270489">
            <a:off x="3565497" y="4599186"/>
            <a:ext cx="654199" cy="33336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8" name="右矢印 27"/>
          <p:cNvSpPr/>
          <p:nvPr/>
        </p:nvSpPr>
        <p:spPr>
          <a:xfrm>
            <a:off x="4160912" y="3387499"/>
            <a:ext cx="759314" cy="445381"/>
          </a:xfrm>
          <a:prstGeom prst="right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4" name="右矢印 33"/>
          <p:cNvSpPr/>
          <p:nvPr/>
        </p:nvSpPr>
        <p:spPr>
          <a:xfrm rot="7311195">
            <a:off x="973878" y="4605219"/>
            <a:ext cx="633621" cy="33336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2" name="グループ化 1"/>
          <p:cNvGrpSpPr/>
          <p:nvPr/>
        </p:nvGrpSpPr>
        <p:grpSpPr>
          <a:xfrm>
            <a:off x="5673080" y="4467619"/>
            <a:ext cx="3816424" cy="430887"/>
            <a:chOff x="5076056" y="4767535"/>
            <a:chExt cx="3816424" cy="430887"/>
          </a:xfrm>
        </p:grpSpPr>
        <p:sp>
          <p:nvSpPr>
            <p:cNvPr id="40" name="正方形/長方形 39"/>
            <p:cNvSpPr/>
            <p:nvPr/>
          </p:nvSpPr>
          <p:spPr>
            <a:xfrm>
              <a:off x="5076056" y="4767535"/>
              <a:ext cx="936104" cy="430887"/>
            </a:xfrm>
            <a:prstGeom prst="rect">
              <a:avLst/>
            </a:prstGeom>
            <a:ln w="254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サービス</a:t>
              </a:r>
              <a:endParaRPr kumimoji="1" lang="en-US" altLang="ja-JP" sz="11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向上</a:t>
              </a:r>
            </a:p>
          </p:txBody>
        </p:sp>
        <p:sp>
          <p:nvSpPr>
            <p:cNvPr id="45" name="正方形/長方形 44"/>
            <p:cNvSpPr/>
            <p:nvPr/>
          </p:nvSpPr>
          <p:spPr>
            <a:xfrm>
              <a:off x="5796136" y="4767535"/>
              <a:ext cx="936104" cy="430887"/>
            </a:xfrm>
            <a:prstGeom prst="rect">
              <a:avLst/>
            </a:prstGeom>
            <a:ln w="254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業務遂行</a:t>
              </a:r>
              <a:endParaRPr kumimoji="1" lang="en-US" altLang="ja-JP" sz="11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能力</a:t>
              </a:r>
            </a:p>
          </p:txBody>
        </p:sp>
        <p:sp>
          <p:nvSpPr>
            <p:cNvPr id="46" name="正方形/長方形 45"/>
            <p:cNvSpPr/>
            <p:nvPr/>
          </p:nvSpPr>
          <p:spPr>
            <a:xfrm>
              <a:off x="7164288" y="4767535"/>
              <a:ext cx="936104" cy="430887"/>
            </a:xfrm>
            <a:prstGeom prst="rect">
              <a:avLst/>
            </a:prstGeom>
            <a:ln w="254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平等利用確保</a:t>
              </a:r>
            </a:p>
          </p:txBody>
        </p:sp>
        <p:sp>
          <p:nvSpPr>
            <p:cNvPr id="47" name="正方形/長方形 46"/>
            <p:cNvSpPr/>
            <p:nvPr/>
          </p:nvSpPr>
          <p:spPr>
            <a:xfrm>
              <a:off x="6516216" y="4767535"/>
              <a:ext cx="936104" cy="430887"/>
            </a:xfrm>
            <a:prstGeom prst="rect">
              <a:avLst/>
            </a:prstGeom>
            <a:ln w="254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管理経費</a:t>
              </a:r>
              <a:endParaRPr kumimoji="1" lang="en-US" altLang="ja-JP" sz="11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節減</a:t>
              </a:r>
            </a:p>
          </p:txBody>
        </p:sp>
        <p:sp>
          <p:nvSpPr>
            <p:cNvPr id="48" name="正方形/長方形 47"/>
            <p:cNvSpPr/>
            <p:nvPr/>
          </p:nvSpPr>
          <p:spPr>
            <a:xfrm>
              <a:off x="7956376" y="4808185"/>
              <a:ext cx="936104" cy="261610"/>
            </a:xfrm>
            <a:prstGeom prst="rect">
              <a:avLst/>
            </a:prstGeom>
            <a:ln w="254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その他</a:t>
              </a:r>
            </a:p>
          </p:txBody>
        </p:sp>
      </p:grpSp>
      <p:graphicFrame>
        <p:nvGraphicFramePr>
          <p:cNvPr id="26" name="グラフ 25"/>
          <p:cNvGraphicFramePr>
            <a:graphicFrameLocks noChangeAspect="1"/>
          </p:cNvGraphicFramePr>
          <p:nvPr>
            <p:extLst/>
          </p:nvPr>
        </p:nvGraphicFramePr>
        <p:xfrm>
          <a:off x="875922" y="2597900"/>
          <a:ext cx="3518154" cy="2293315"/>
        </p:xfrm>
        <a:graphic>
          <a:graphicData uri="http://schemas.openxmlformats.org/drawingml/2006/chart">
            <c:chart xmlns:c="http://schemas.openxmlformats.org/drawingml/2006/chart" xmlns:r="http://schemas.openxmlformats.org/officeDocument/2006/relationships" r:id="rId3"/>
          </a:graphicData>
        </a:graphic>
      </p:graphicFrame>
      <p:sp>
        <p:nvSpPr>
          <p:cNvPr id="27" name="円/楕円 26"/>
          <p:cNvSpPr>
            <a:spLocks noChangeAspect="1"/>
          </p:cNvSpPr>
          <p:nvPr/>
        </p:nvSpPr>
        <p:spPr>
          <a:xfrm>
            <a:off x="2008925" y="3346270"/>
            <a:ext cx="1051551" cy="5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総施設数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77,537</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sp>
        <p:nvSpPr>
          <p:cNvPr id="31" name="円/楕円 30"/>
          <p:cNvSpPr>
            <a:spLocks/>
          </p:cNvSpPr>
          <p:nvPr/>
        </p:nvSpPr>
        <p:spPr>
          <a:xfrm>
            <a:off x="916340" y="2932931"/>
            <a:ext cx="1260000" cy="90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2" name="円/楕円 31"/>
          <p:cNvSpPr>
            <a:spLocks/>
          </p:cNvSpPr>
          <p:nvPr/>
        </p:nvSpPr>
        <p:spPr>
          <a:xfrm>
            <a:off x="2918535" y="3119186"/>
            <a:ext cx="1260000" cy="90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aphicFrame>
        <p:nvGraphicFramePr>
          <p:cNvPr id="33" name="グラフ 32"/>
          <p:cNvGraphicFramePr>
            <a:graphicFrameLocks noChangeAspect="1"/>
          </p:cNvGraphicFramePr>
          <p:nvPr>
            <p:extLst/>
          </p:nvPr>
        </p:nvGraphicFramePr>
        <p:xfrm>
          <a:off x="357330" y="4998807"/>
          <a:ext cx="2683577" cy="16383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2" name="グラフ 41"/>
          <p:cNvGraphicFramePr>
            <a:graphicFrameLocks noChangeAspect="1"/>
          </p:cNvGraphicFramePr>
          <p:nvPr>
            <p:extLst/>
          </p:nvPr>
        </p:nvGraphicFramePr>
        <p:xfrm>
          <a:off x="3352569" y="5028978"/>
          <a:ext cx="2376000" cy="1578027"/>
        </p:xfrm>
        <a:graphic>
          <a:graphicData uri="http://schemas.openxmlformats.org/drawingml/2006/chart">
            <c:chart xmlns:c="http://schemas.openxmlformats.org/drawingml/2006/chart" xmlns:r="http://schemas.openxmlformats.org/officeDocument/2006/relationships" r:id="rId5"/>
          </a:graphicData>
        </a:graphic>
      </p:graphicFrame>
      <p:sp>
        <p:nvSpPr>
          <p:cNvPr id="43" name="円/楕円 42"/>
          <p:cNvSpPr>
            <a:spLocks noChangeAspect="1"/>
          </p:cNvSpPr>
          <p:nvPr/>
        </p:nvSpPr>
        <p:spPr>
          <a:xfrm>
            <a:off x="4139285" y="5548485"/>
            <a:ext cx="812975" cy="46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施設数</a:t>
            </a:r>
            <a:endParaRPr kumimoji="1" lang="en-US" altLang="ja-JP" sz="9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46,933</a:t>
            </a:r>
            <a:r>
              <a:rPr kumimoji="1" lang="ja-JP" altLang="en-US" sz="9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sp>
        <p:nvSpPr>
          <p:cNvPr id="44" name="円/楕円 43"/>
          <p:cNvSpPr>
            <a:spLocks noChangeAspect="1"/>
          </p:cNvSpPr>
          <p:nvPr/>
        </p:nvSpPr>
        <p:spPr>
          <a:xfrm>
            <a:off x="1292632" y="5548485"/>
            <a:ext cx="812975" cy="46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施設数</a:t>
            </a:r>
            <a:endParaRPr kumimoji="1" lang="en-US" altLang="ja-JP" sz="9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30,604</a:t>
            </a:r>
            <a:r>
              <a:rPr kumimoji="1" lang="ja-JP" altLang="en-US" sz="9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sp>
        <p:nvSpPr>
          <p:cNvPr id="35" name="正方形/長方形 34">
            <a:extLst>
              <a:ext uri="{FF2B5EF4-FFF2-40B4-BE49-F238E27FC236}">
                <a16:creationId xmlns:a16="http://schemas.microsoft.com/office/drawing/2014/main" id="{D16458DF-038E-485F-9B2A-DD67EB131B62}"/>
              </a:ext>
            </a:extLst>
          </p:cNvPr>
          <p:cNvSpPr/>
          <p:nvPr/>
        </p:nvSpPr>
        <p:spPr>
          <a:xfrm>
            <a:off x="200472" y="116632"/>
            <a:ext cx="5323893" cy="461665"/>
          </a:xfrm>
          <a:prstGeom prst="rect">
            <a:avLst/>
          </a:prstGeom>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dbl"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３．選定手続　（３）選定基準の公表状況</a:t>
            </a:r>
          </a:p>
        </p:txBody>
      </p:sp>
      <p:sp>
        <p:nvSpPr>
          <p:cNvPr id="36" name="角丸四角形 21">
            <a:extLst>
              <a:ext uri="{FF2B5EF4-FFF2-40B4-BE49-F238E27FC236}">
                <a16:creationId xmlns:a16="http://schemas.microsoft.com/office/drawing/2014/main" id="{82CE4E45-D7B0-4834-A5D8-3C3F88A13F23}"/>
              </a:ext>
            </a:extLst>
          </p:cNvPr>
          <p:cNvSpPr/>
          <p:nvPr/>
        </p:nvSpPr>
        <p:spPr>
          <a:xfrm>
            <a:off x="360000" y="648000"/>
            <a:ext cx="9396533" cy="926941"/>
          </a:xfrm>
          <a:prstGeom prst="roundRect">
            <a:avLst>
              <a:gd name="adj" fmla="val 8399"/>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約６割の施設で、施設ごとの具体的な選定基準を事前に公表。</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選定基準は、「サービス向上」が最多、次いで「団体の業務遂行能力」「管理経費の節減」。</a:t>
            </a:r>
          </a:p>
        </p:txBody>
      </p:sp>
      <p:sp>
        <p:nvSpPr>
          <p:cNvPr id="29" name="スライド番号プレースホルダー 2">
            <a:extLst>
              <a:ext uri="{FF2B5EF4-FFF2-40B4-BE49-F238E27FC236}">
                <a16:creationId xmlns:a16="http://schemas.microsoft.com/office/drawing/2014/main" id="{74FC6815-5C0B-46CB-9C29-1F009CE4119B}"/>
              </a:ext>
            </a:extLst>
          </p:cNvPr>
          <p:cNvSpPr>
            <a:spLocks noGrp="1"/>
          </p:cNvSpPr>
          <p:nvPr>
            <p:ph type="sldNum" sz="quarter" idx="12"/>
          </p:nvPr>
        </p:nvSpPr>
        <p:spPr>
          <a:xfrm>
            <a:off x="7582356" y="6492875"/>
            <a:ext cx="2311400" cy="365125"/>
          </a:xfr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442118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グラフ 21"/>
          <p:cNvGraphicFramePr>
            <a:graphicFrameLocks/>
          </p:cNvGraphicFramePr>
          <p:nvPr>
            <p:extLst/>
          </p:nvPr>
        </p:nvGraphicFramePr>
        <p:xfrm>
          <a:off x="5448300" y="3671865"/>
          <a:ext cx="4076700" cy="26822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グラフ 13"/>
          <p:cNvGraphicFramePr>
            <a:graphicFrameLocks noChangeAspect="1"/>
          </p:cNvGraphicFramePr>
          <p:nvPr>
            <p:extLst/>
          </p:nvPr>
        </p:nvGraphicFramePr>
        <p:xfrm>
          <a:off x="473358" y="2710945"/>
          <a:ext cx="4267996" cy="2950464"/>
        </p:xfrm>
        <a:graphic>
          <a:graphicData uri="http://schemas.openxmlformats.org/drawingml/2006/chart">
            <c:chart xmlns:c="http://schemas.openxmlformats.org/drawingml/2006/chart" xmlns:r="http://schemas.openxmlformats.org/officeDocument/2006/relationships" r:id="rId3"/>
          </a:graphicData>
        </a:graphic>
      </p:graphicFrame>
      <p:sp>
        <p:nvSpPr>
          <p:cNvPr id="16" name="額縁 15"/>
          <p:cNvSpPr/>
          <p:nvPr/>
        </p:nvSpPr>
        <p:spPr>
          <a:xfrm>
            <a:off x="1532622" y="2276872"/>
            <a:ext cx="2342107" cy="432048"/>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評価の実施状況</a:t>
            </a:r>
          </a:p>
        </p:txBody>
      </p:sp>
      <p:sp>
        <p:nvSpPr>
          <p:cNvPr id="13" name="円/楕円 12"/>
          <p:cNvSpPr>
            <a:spLocks noChangeAspect="1"/>
          </p:cNvSpPr>
          <p:nvPr/>
        </p:nvSpPr>
        <p:spPr>
          <a:xfrm>
            <a:off x="6855659" y="4449750"/>
            <a:ext cx="1261987" cy="52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63,423</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sp>
        <p:nvSpPr>
          <p:cNvPr id="18" name="額縁 17"/>
          <p:cNvSpPr/>
          <p:nvPr/>
        </p:nvSpPr>
        <p:spPr>
          <a:xfrm>
            <a:off x="5241032" y="3239050"/>
            <a:ext cx="3867536" cy="575196"/>
          </a:xfrm>
          <a:prstGeom prst="bevel">
            <a:avLst>
              <a:gd name="adj" fmla="val 8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このうち、</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外部有識者等の視点を導入している施設</a:t>
            </a:r>
          </a:p>
        </p:txBody>
      </p:sp>
      <p:sp>
        <p:nvSpPr>
          <p:cNvPr id="20" name="右矢印 19"/>
          <p:cNvSpPr/>
          <p:nvPr/>
        </p:nvSpPr>
        <p:spPr>
          <a:xfrm rot="1016004">
            <a:off x="4514719" y="4354103"/>
            <a:ext cx="1267305" cy="44538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円/楕円 18"/>
          <p:cNvSpPr/>
          <p:nvPr/>
        </p:nvSpPr>
        <p:spPr>
          <a:xfrm>
            <a:off x="3296939" y="3610177"/>
            <a:ext cx="1152007" cy="115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 name="テキスト ボックス 20"/>
          <p:cNvSpPr txBox="1"/>
          <p:nvPr/>
        </p:nvSpPr>
        <p:spPr>
          <a:xfrm>
            <a:off x="6262516" y="5027995"/>
            <a:ext cx="2448271"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全施設に占める割合では、</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30.0</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a:t>
            </a:r>
            <a:endParaRPr kumimoji="1" lang="en-US" altLang="ja-JP" sz="1000" b="0" i="0" u="none" strike="noStrike" kern="1200" cap="none" spc="0" normalizeH="0" baseline="3000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30000" noProof="0" dirty="0">
                <a:ln>
                  <a:noFill/>
                </a:ln>
                <a:solidFill>
                  <a:prstClr val="black"/>
                </a:solidFill>
                <a:effectLst/>
                <a:uLnTx/>
                <a:uFillTx/>
                <a:latin typeface="ＭＳ Ｐゴシック" panose="020B0600070205080204" pitchFamily="50" charset="-128"/>
                <a:ea typeface="ＭＳ Ｐゴシック" charset="-128"/>
                <a:cs typeface="+mn-cs"/>
              </a:rPr>
              <a:t>　　</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（前回調査より、２．１ポイントの増）</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p:txBody>
      </p:sp>
      <p:sp>
        <p:nvSpPr>
          <p:cNvPr id="24" name="円/楕円 23"/>
          <p:cNvSpPr>
            <a:spLocks noChangeAspect="1"/>
          </p:cNvSpPr>
          <p:nvPr/>
        </p:nvSpPr>
        <p:spPr>
          <a:xfrm>
            <a:off x="2075404" y="3855169"/>
            <a:ext cx="1261987" cy="6480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総施設数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77,537</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sp>
        <p:nvSpPr>
          <p:cNvPr id="17" name="正方形/長方形 16">
            <a:extLst>
              <a:ext uri="{FF2B5EF4-FFF2-40B4-BE49-F238E27FC236}">
                <a16:creationId xmlns:a16="http://schemas.microsoft.com/office/drawing/2014/main" id="{790405C2-C662-4886-B4FA-FA41E0B65AA9}"/>
              </a:ext>
            </a:extLst>
          </p:cNvPr>
          <p:cNvSpPr/>
          <p:nvPr/>
        </p:nvSpPr>
        <p:spPr>
          <a:xfrm>
            <a:off x="200472" y="116632"/>
            <a:ext cx="2754280" cy="461665"/>
          </a:xfrm>
          <a:prstGeom prst="rect">
            <a:avLst/>
          </a:prstGeom>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dbl"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４．評価の実施状況</a:t>
            </a:r>
          </a:p>
        </p:txBody>
      </p:sp>
      <p:sp>
        <p:nvSpPr>
          <p:cNvPr id="23" name="角丸四角形 21">
            <a:extLst>
              <a:ext uri="{FF2B5EF4-FFF2-40B4-BE49-F238E27FC236}">
                <a16:creationId xmlns:a16="http://schemas.microsoft.com/office/drawing/2014/main" id="{6A9BBD45-D839-4259-890D-D654FF73B5A0}"/>
              </a:ext>
            </a:extLst>
          </p:cNvPr>
          <p:cNvSpPr/>
          <p:nvPr/>
        </p:nvSpPr>
        <p:spPr>
          <a:xfrm>
            <a:off x="360000" y="648000"/>
            <a:ext cx="9396533" cy="1196824"/>
          </a:xfrm>
          <a:prstGeom prst="roundRect">
            <a:avLst>
              <a:gd name="adj" fmla="val 8399"/>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約８割の施設で指定管理者の評価を実施（前回調査より、１．１ポイントの増）。</a:t>
            </a:r>
          </a:p>
          <a:p>
            <a:pPr marL="360000" marR="0" lvl="0" indent="-36000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評価を実施している施設のうち、専門知識を有する外部有識者等の視点を導入している施設は、約３割（前回調査</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より、１．３ポイント</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の増）。</a:t>
            </a:r>
          </a:p>
        </p:txBody>
      </p:sp>
      <p:sp>
        <p:nvSpPr>
          <p:cNvPr id="15" name="スライド番号プレースホルダー 2">
            <a:extLst>
              <a:ext uri="{FF2B5EF4-FFF2-40B4-BE49-F238E27FC236}">
                <a16:creationId xmlns:a16="http://schemas.microsoft.com/office/drawing/2014/main" id="{CA92F927-1C03-4FEE-8875-A611DACACB00}"/>
              </a:ext>
            </a:extLst>
          </p:cNvPr>
          <p:cNvSpPr>
            <a:spLocks noGrp="1"/>
          </p:cNvSpPr>
          <p:nvPr>
            <p:ph type="sldNum" sz="quarter" idx="12"/>
          </p:nvPr>
        </p:nvSpPr>
        <p:spPr>
          <a:xfrm>
            <a:off x="7582356" y="6492875"/>
            <a:ext cx="2311400" cy="365125"/>
          </a:xfr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3102390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グラフ 42"/>
          <p:cNvGraphicFramePr>
            <a:graphicFrameLocks/>
          </p:cNvGraphicFramePr>
          <p:nvPr>
            <p:extLst/>
          </p:nvPr>
        </p:nvGraphicFramePr>
        <p:xfrm>
          <a:off x="6393248" y="4308827"/>
          <a:ext cx="3042948" cy="19180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2" name="グラフ 41"/>
          <p:cNvGraphicFramePr>
            <a:graphicFrameLocks/>
          </p:cNvGraphicFramePr>
          <p:nvPr>
            <p:extLst/>
          </p:nvPr>
        </p:nvGraphicFramePr>
        <p:xfrm>
          <a:off x="3294819" y="4347136"/>
          <a:ext cx="3316362" cy="18820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1" name="グラフ 40"/>
          <p:cNvGraphicFramePr>
            <a:graphicFrameLocks/>
          </p:cNvGraphicFramePr>
          <p:nvPr>
            <p:extLst/>
          </p:nvPr>
        </p:nvGraphicFramePr>
        <p:xfrm>
          <a:off x="381000" y="4223715"/>
          <a:ext cx="3107332" cy="18875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8" name="グラフ 37"/>
          <p:cNvGraphicFramePr>
            <a:graphicFrameLocks/>
          </p:cNvGraphicFramePr>
          <p:nvPr>
            <p:extLst/>
          </p:nvPr>
        </p:nvGraphicFramePr>
        <p:xfrm>
          <a:off x="3177972" y="2071305"/>
          <a:ext cx="3240156" cy="184421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グラフ 24"/>
          <p:cNvGraphicFramePr>
            <a:graphicFrameLocks/>
          </p:cNvGraphicFramePr>
          <p:nvPr>
            <p:extLst/>
          </p:nvPr>
        </p:nvGraphicFramePr>
        <p:xfrm>
          <a:off x="505350" y="1916833"/>
          <a:ext cx="2846313" cy="2040880"/>
        </p:xfrm>
        <a:graphic>
          <a:graphicData uri="http://schemas.openxmlformats.org/drawingml/2006/chart">
            <c:chart xmlns:c="http://schemas.openxmlformats.org/drawingml/2006/chart" xmlns:r="http://schemas.openxmlformats.org/officeDocument/2006/relationships" r:id="rId7"/>
          </a:graphicData>
        </a:graphic>
      </p:graphicFrame>
      <p:sp>
        <p:nvSpPr>
          <p:cNvPr id="16" name="額縁 15"/>
          <p:cNvSpPr/>
          <p:nvPr/>
        </p:nvSpPr>
        <p:spPr>
          <a:xfrm>
            <a:off x="488504" y="1484784"/>
            <a:ext cx="2880000" cy="432048"/>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施設の種別に応じた必要な体制</a:t>
            </a:r>
          </a:p>
        </p:txBody>
      </p:sp>
      <p:sp>
        <p:nvSpPr>
          <p:cNvPr id="12" name="額縁 11"/>
          <p:cNvSpPr/>
          <p:nvPr/>
        </p:nvSpPr>
        <p:spPr>
          <a:xfrm>
            <a:off x="3513248" y="1488663"/>
            <a:ext cx="2880000" cy="424290"/>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地方公共団体への損害賠償</a:t>
            </a:r>
          </a:p>
        </p:txBody>
      </p:sp>
      <p:sp>
        <p:nvSpPr>
          <p:cNvPr id="18" name="額縁 17"/>
          <p:cNvSpPr/>
          <p:nvPr/>
        </p:nvSpPr>
        <p:spPr>
          <a:xfrm>
            <a:off x="6556196" y="1488663"/>
            <a:ext cx="2880000" cy="428170"/>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利用者への損害賠償</a:t>
            </a:r>
          </a:p>
        </p:txBody>
      </p:sp>
      <p:sp>
        <p:nvSpPr>
          <p:cNvPr id="2" name="正方形/長方形 1"/>
          <p:cNvSpPr/>
          <p:nvPr/>
        </p:nvSpPr>
        <p:spPr>
          <a:xfrm>
            <a:off x="1029464" y="6309320"/>
            <a:ext cx="8100000" cy="318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1F497D">
                    <a:lumMod val="40000"/>
                    <a:lumOff val="60000"/>
                  </a:srgbClr>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選定時かつ協定等に提示・記載　</a:t>
            </a:r>
            <a:r>
              <a:rPr kumimoji="1" lang="ja-JP" altLang="en-US" sz="1200" b="0" i="0" u="none" strike="noStrike" kern="1200" cap="none" spc="0" normalizeH="0" baseline="0" noProof="0" dirty="0">
                <a:ln>
                  <a:noFill/>
                </a:ln>
                <a:solidFill>
                  <a:srgbClr val="F79646">
                    <a:lumMod val="40000"/>
                    <a:lumOff val="60000"/>
                  </a:srgbClr>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選定時のみ提示　</a:t>
            </a:r>
            <a:r>
              <a:rPr kumimoji="1" lang="ja-JP" altLang="en-US" sz="1200" b="0" i="0" u="none" strike="noStrike" kern="1200" cap="none" spc="0" normalizeH="0" baseline="0" noProof="0" dirty="0">
                <a:ln>
                  <a:noFill/>
                </a:ln>
                <a:solidFill>
                  <a:srgbClr val="92D050"/>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協定等のみ記載　</a:t>
            </a:r>
            <a:r>
              <a:rPr kumimoji="1" lang="ja-JP" altLang="en-US" sz="1200" b="0" i="0" u="none" strike="noStrike" kern="1200" cap="none" spc="0" normalizeH="0" baseline="0" noProof="0" dirty="0">
                <a:ln>
                  <a:noFill/>
                </a:ln>
                <a:solidFill>
                  <a:srgbClr val="FFC000"/>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選定時にも協定等にも提示・記載していない</a:t>
            </a:r>
          </a:p>
        </p:txBody>
      </p:sp>
      <p:sp>
        <p:nvSpPr>
          <p:cNvPr id="14" name="額縁 13"/>
          <p:cNvSpPr/>
          <p:nvPr/>
        </p:nvSpPr>
        <p:spPr>
          <a:xfrm>
            <a:off x="488824" y="3907330"/>
            <a:ext cx="2880000" cy="439806"/>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施設の修繕</a:t>
            </a:r>
          </a:p>
        </p:txBody>
      </p:sp>
      <p:sp>
        <p:nvSpPr>
          <p:cNvPr id="17" name="額縁 16"/>
          <p:cNvSpPr/>
          <p:nvPr/>
        </p:nvSpPr>
        <p:spPr>
          <a:xfrm>
            <a:off x="3513000" y="3907330"/>
            <a:ext cx="2880000" cy="439806"/>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備品</a:t>
            </a:r>
          </a:p>
        </p:txBody>
      </p:sp>
      <p:sp>
        <p:nvSpPr>
          <p:cNvPr id="20" name="額縁 19"/>
          <p:cNvSpPr/>
          <p:nvPr/>
        </p:nvSpPr>
        <p:spPr>
          <a:xfrm>
            <a:off x="6537496" y="3907330"/>
            <a:ext cx="2880000" cy="432048"/>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緊急時の対応</a:t>
            </a:r>
          </a:p>
        </p:txBody>
      </p:sp>
      <p:graphicFrame>
        <p:nvGraphicFramePr>
          <p:cNvPr id="30" name="グラフ 29"/>
          <p:cNvGraphicFramePr>
            <a:graphicFrameLocks noChangeAspect="1"/>
          </p:cNvGraphicFramePr>
          <p:nvPr>
            <p:extLst/>
          </p:nvPr>
        </p:nvGraphicFramePr>
        <p:xfrm>
          <a:off x="481277" y="2031631"/>
          <a:ext cx="2894457" cy="1904398"/>
        </p:xfrm>
        <a:graphic>
          <a:graphicData uri="http://schemas.openxmlformats.org/drawingml/2006/chart">
            <c:chart xmlns:c="http://schemas.openxmlformats.org/drawingml/2006/chart" xmlns:r="http://schemas.openxmlformats.org/officeDocument/2006/relationships" r:id="rId8"/>
          </a:graphicData>
        </a:graphic>
      </p:graphicFrame>
      <p:sp>
        <p:nvSpPr>
          <p:cNvPr id="24" name="円/楕円 23"/>
          <p:cNvSpPr>
            <a:spLocks noChangeAspect="1"/>
          </p:cNvSpPr>
          <p:nvPr/>
        </p:nvSpPr>
        <p:spPr>
          <a:xfrm>
            <a:off x="1328615" y="2617652"/>
            <a:ext cx="1152128" cy="5040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総施設数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77,537</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graphicFrame>
        <p:nvGraphicFramePr>
          <p:cNvPr id="32" name="グラフ 31"/>
          <p:cNvGraphicFramePr>
            <a:graphicFrameLocks noChangeAspect="1"/>
          </p:cNvGraphicFramePr>
          <p:nvPr>
            <p:extLst/>
          </p:nvPr>
        </p:nvGraphicFramePr>
        <p:xfrm>
          <a:off x="3389744" y="2094942"/>
          <a:ext cx="2984519" cy="1980000"/>
        </p:xfrm>
        <a:graphic>
          <a:graphicData uri="http://schemas.openxmlformats.org/drawingml/2006/chart">
            <c:chart xmlns:c="http://schemas.openxmlformats.org/drawingml/2006/chart" xmlns:r="http://schemas.openxmlformats.org/officeDocument/2006/relationships" r:id="rId9"/>
          </a:graphicData>
        </a:graphic>
      </p:graphicFrame>
      <p:sp>
        <p:nvSpPr>
          <p:cNvPr id="34" name="円/楕円 33"/>
          <p:cNvSpPr>
            <a:spLocks noChangeAspect="1"/>
          </p:cNvSpPr>
          <p:nvPr/>
        </p:nvSpPr>
        <p:spPr>
          <a:xfrm>
            <a:off x="4278804" y="2683197"/>
            <a:ext cx="1152128" cy="5040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総施設数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77,537</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graphicFrame>
        <p:nvGraphicFramePr>
          <p:cNvPr id="35" name="グラフ 34"/>
          <p:cNvGraphicFramePr>
            <a:graphicFrameLocks noChangeAspect="1"/>
          </p:cNvGraphicFramePr>
          <p:nvPr>
            <p:extLst/>
          </p:nvPr>
        </p:nvGraphicFramePr>
        <p:xfrm>
          <a:off x="6562627" y="2091350"/>
          <a:ext cx="2865647" cy="1980000"/>
        </p:xfrm>
        <a:graphic>
          <a:graphicData uri="http://schemas.openxmlformats.org/drawingml/2006/chart">
            <c:chart xmlns:c="http://schemas.openxmlformats.org/drawingml/2006/chart" xmlns:r="http://schemas.openxmlformats.org/officeDocument/2006/relationships" r:id="rId10"/>
          </a:graphicData>
        </a:graphic>
      </p:graphicFrame>
      <p:sp>
        <p:nvSpPr>
          <p:cNvPr id="36" name="円/楕円 35"/>
          <p:cNvSpPr>
            <a:spLocks noChangeAspect="1"/>
          </p:cNvSpPr>
          <p:nvPr/>
        </p:nvSpPr>
        <p:spPr>
          <a:xfrm>
            <a:off x="7419383" y="2611196"/>
            <a:ext cx="1152128" cy="5040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総施設数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77,537</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graphicFrame>
        <p:nvGraphicFramePr>
          <p:cNvPr id="40" name="グラフ 39"/>
          <p:cNvGraphicFramePr>
            <a:graphicFrameLocks noChangeAspect="1"/>
          </p:cNvGraphicFramePr>
          <p:nvPr>
            <p:extLst/>
          </p:nvPr>
        </p:nvGraphicFramePr>
        <p:xfrm>
          <a:off x="260062" y="4159466"/>
          <a:ext cx="3090060" cy="2016000"/>
        </p:xfrm>
        <a:graphic>
          <a:graphicData uri="http://schemas.openxmlformats.org/drawingml/2006/chart">
            <c:chart xmlns:c="http://schemas.openxmlformats.org/drawingml/2006/chart" xmlns:r="http://schemas.openxmlformats.org/officeDocument/2006/relationships" r:id="rId11"/>
          </a:graphicData>
        </a:graphic>
      </p:graphicFrame>
      <p:sp>
        <p:nvSpPr>
          <p:cNvPr id="44" name="円/楕円 43"/>
          <p:cNvSpPr>
            <a:spLocks noChangeAspect="1"/>
          </p:cNvSpPr>
          <p:nvPr/>
        </p:nvSpPr>
        <p:spPr>
          <a:xfrm>
            <a:off x="1328615" y="4784123"/>
            <a:ext cx="1152128" cy="5040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総施設数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77,537</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graphicFrame>
        <p:nvGraphicFramePr>
          <p:cNvPr id="45" name="グラフ 44"/>
          <p:cNvGraphicFramePr>
            <a:graphicFrameLocks noChangeAspect="1"/>
          </p:cNvGraphicFramePr>
          <p:nvPr>
            <p:extLst/>
          </p:nvPr>
        </p:nvGraphicFramePr>
        <p:xfrm>
          <a:off x="3286115" y="4296474"/>
          <a:ext cx="3121722" cy="2052000"/>
        </p:xfrm>
        <a:graphic>
          <a:graphicData uri="http://schemas.openxmlformats.org/drawingml/2006/chart">
            <c:chart xmlns:c="http://schemas.openxmlformats.org/drawingml/2006/chart" xmlns:r="http://schemas.openxmlformats.org/officeDocument/2006/relationships" r:id="rId12"/>
          </a:graphicData>
        </a:graphic>
      </p:graphicFrame>
      <p:sp>
        <p:nvSpPr>
          <p:cNvPr id="46" name="円/楕円 45"/>
          <p:cNvSpPr>
            <a:spLocks noChangeAspect="1"/>
          </p:cNvSpPr>
          <p:nvPr/>
        </p:nvSpPr>
        <p:spPr>
          <a:xfrm>
            <a:off x="4376936" y="4843437"/>
            <a:ext cx="1152128" cy="5040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総施設数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77,537</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graphicFrame>
        <p:nvGraphicFramePr>
          <p:cNvPr id="47" name="グラフ 46"/>
          <p:cNvGraphicFramePr>
            <a:graphicFrameLocks noChangeAspect="1"/>
          </p:cNvGraphicFramePr>
          <p:nvPr>
            <p:extLst/>
          </p:nvPr>
        </p:nvGraphicFramePr>
        <p:xfrm>
          <a:off x="6432508" y="4272994"/>
          <a:ext cx="3176489" cy="2088000"/>
        </p:xfrm>
        <a:graphic>
          <a:graphicData uri="http://schemas.openxmlformats.org/drawingml/2006/chart">
            <c:chart xmlns:c="http://schemas.openxmlformats.org/drawingml/2006/chart" xmlns:r="http://schemas.openxmlformats.org/officeDocument/2006/relationships" r:id="rId13"/>
          </a:graphicData>
        </a:graphic>
      </p:graphicFrame>
      <p:sp>
        <p:nvSpPr>
          <p:cNvPr id="48" name="円/楕円 47"/>
          <p:cNvSpPr>
            <a:spLocks noChangeAspect="1"/>
          </p:cNvSpPr>
          <p:nvPr/>
        </p:nvSpPr>
        <p:spPr>
          <a:xfrm>
            <a:off x="7447624" y="4843437"/>
            <a:ext cx="1152128" cy="5040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総施設数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77,537</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sp>
        <p:nvSpPr>
          <p:cNvPr id="31" name="正方形/長方形 30">
            <a:extLst>
              <a:ext uri="{FF2B5EF4-FFF2-40B4-BE49-F238E27FC236}">
                <a16:creationId xmlns:a16="http://schemas.microsoft.com/office/drawing/2014/main" id="{032766F7-66F4-4D5D-A8A3-462FB49FCA71}"/>
              </a:ext>
            </a:extLst>
          </p:cNvPr>
          <p:cNvSpPr/>
          <p:nvPr/>
        </p:nvSpPr>
        <p:spPr>
          <a:xfrm>
            <a:off x="200472" y="116632"/>
            <a:ext cx="6824304" cy="461665"/>
          </a:xfrm>
          <a:prstGeom prst="rect">
            <a:avLst/>
          </a:prstGeom>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dbl"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５．リスク分担に関する事項の協定等への記載状況</a:t>
            </a:r>
          </a:p>
        </p:txBody>
      </p:sp>
      <p:sp>
        <p:nvSpPr>
          <p:cNvPr id="33" name="角丸四角形 21">
            <a:extLst>
              <a:ext uri="{FF2B5EF4-FFF2-40B4-BE49-F238E27FC236}">
                <a16:creationId xmlns:a16="http://schemas.microsoft.com/office/drawing/2014/main" id="{DC0300DA-9BAF-4B8B-9AFB-87FB066D186B}"/>
              </a:ext>
            </a:extLst>
          </p:cNvPr>
          <p:cNvSpPr/>
          <p:nvPr/>
        </p:nvSpPr>
        <p:spPr>
          <a:xfrm>
            <a:off x="360000" y="648000"/>
            <a:ext cx="9396533" cy="502473"/>
          </a:xfrm>
          <a:prstGeom prst="roundRect">
            <a:avLst>
              <a:gd name="adj" fmla="val 8399"/>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リスク分担に関する各事項について、約９割の施設で選定時や協定等に提示・記載。</a:t>
            </a:r>
          </a:p>
        </p:txBody>
      </p:sp>
      <p:sp>
        <p:nvSpPr>
          <p:cNvPr id="28" name="スライド番号プレースホルダー 2">
            <a:extLst>
              <a:ext uri="{FF2B5EF4-FFF2-40B4-BE49-F238E27FC236}">
                <a16:creationId xmlns:a16="http://schemas.microsoft.com/office/drawing/2014/main" id="{324BD33B-4F89-4F33-934E-4E8091DE0BAB}"/>
              </a:ext>
            </a:extLst>
          </p:cNvPr>
          <p:cNvSpPr>
            <a:spLocks noGrp="1"/>
          </p:cNvSpPr>
          <p:nvPr>
            <p:ph type="sldNum" sz="quarter" idx="12"/>
          </p:nvPr>
        </p:nvSpPr>
        <p:spPr>
          <a:xfrm>
            <a:off x="7582356" y="6492875"/>
            <a:ext cx="2311400" cy="365125"/>
          </a:xfr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357719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額縁 8"/>
          <p:cNvSpPr/>
          <p:nvPr/>
        </p:nvSpPr>
        <p:spPr>
          <a:xfrm>
            <a:off x="1292729" y="2564904"/>
            <a:ext cx="2952000" cy="432048"/>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大規模災害発生時の役割分担</a:t>
            </a:r>
          </a:p>
        </p:txBody>
      </p:sp>
      <p:sp>
        <p:nvSpPr>
          <p:cNvPr id="10" name="額縁 9"/>
          <p:cNvSpPr/>
          <p:nvPr/>
        </p:nvSpPr>
        <p:spPr>
          <a:xfrm>
            <a:off x="5829233" y="2564904"/>
            <a:ext cx="2952000" cy="432048"/>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大規模災害発生時の費用負担</a:t>
            </a:r>
          </a:p>
        </p:txBody>
      </p:sp>
      <p:graphicFrame>
        <p:nvGraphicFramePr>
          <p:cNvPr id="13" name="グラフ 12"/>
          <p:cNvGraphicFramePr>
            <a:graphicFrameLocks/>
          </p:cNvGraphicFramePr>
          <p:nvPr>
            <p:extLst/>
          </p:nvPr>
        </p:nvGraphicFramePr>
        <p:xfrm>
          <a:off x="5336986" y="3384723"/>
          <a:ext cx="4080510" cy="2682240"/>
        </p:xfrm>
        <a:graphic>
          <a:graphicData uri="http://schemas.openxmlformats.org/drawingml/2006/chart">
            <c:chart xmlns:c="http://schemas.openxmlformats.org/drawingml/2006/chart" xmlns:r="http://schemas.openxmlformats.org/officeDocument/2006/relationships" r:id="rId2"/>
          </a:graphicData>
        </a:graphic>
      </p:graphicFrame>
      <p:sp>
        <p:nvSpPr>
          <p:cNvPr id="12" name="円/楕円 11"/>
          <p:cNvSpPr>
            <a:spLocks noChangeAspect="1"/>
          </p:cNvSpPr>
          <p:nvPr/>
        </p:nvSpPr>
        <p:spPr>
          <a:xfrm>
            <a:off x="6801177" y="4131844"/>
            <a:ext cx="1152128" cy="5040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総施設数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77,537</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graphicFrame>
        <p:nvGraphicFramePr>
          <p:cNvPr id="14" name="グラフ 13"/>
          <p:cNvGraphicFramePr>
            <a:graphicFrameLocks/>
          </p:cNvGraphicFramePr>
          <p:nvPr>
            <p:extLst/>
          </p:nvPr>
        </p:nvGraphicFramePr>
        <p:xfrm>
          <a:off x="872490" y="3384723"/>
          <a:ext cx="4080510" cy="2682240"/>
        </p:xfrm>
        <a:graphic>
          <a:graphicData uri="http://schemas.openxmlformats.org/drawingml/2006/chart">
            <c:chart xmlns:c="http://schemas.openxmlformats.org/drawingml/2006/chart" xmlns:r="http://schemas.openxmlformats.org/officeDocument/2006/relationships" r:id="rId3"/>
          </a:graphicData>
        </a:graphic>
      </p:graphicFrame>
      <p:sp>
        <p:nvSpPr>
          <p:cNvPr id="15" name="円/楕円 14"/>
          <p:cNvSpPr>
            <a:spLocks noChangeAspect="1"/>
          </p:cNvSpPr>
          <p:nvPr/>
        </p:nvSpPr>
        <p:spPr>
          <a:xfrm>
            <a:off x="2336681" y="4131845"/>
            <a:ext cx="1152128" cy="5040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総施設数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77,537</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sp>
        <p:nvSpPr>
          <p:cNvPr id="16" name="正方形/長方形 15">
            <a:extLst>
              <a:ext uri="{FF2B5EF4-FFF2-40B4-BE49-F238E27FC236}">
                <a16:creationId xmlns:a16="http://schemas.microsoft.com/office/drawing/2014/main" id="{32DBBC96-7089-4982-9C4C-0F375CCA71FC}"/>
              </a:ext>
            </a:extLst>
          </p:cNvPr>
          <p:cNvSpPr/>
          <p:nvPr/>
        </p:nvSpPr>
        <p:spPr>
          <a:xfrm>
            <a:off x="200472" y="116632"/>
            <a:ext cx="9725739" cy="446276"/>
          </a:xfrm>
          <a:prstGeom prst="rect">
            <a:avLst/>
          </a:prstGeom>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300" b="0" i="0" u="dbl"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６．大規模災害当発生時の役割分担・費用負担の協定等への提示・記載状況</a:t>
            </a:r>
          </a:p>
        </p:txBody>
      </p:sp>
      <p:sp>
        <p:nvSpPr>
          <p:cNvPr id="17" name="角丸四角形 21">
            <a:extLst>
              <a:ext uri="{FF2B5EF4-FFF2-40B4-BE49-F238E27FC236}">
                <a16:creationId xmlns:a16="http://schemas.microsoft.com/office/drawing/2014/main" id="{FE4F1C97-5D72-4212-A2AB-E63133710CD0}"/>
              </a:ext>
            </a:extLst>
          </p:cNvPr>
          <p:cNvSpPr/>
          <p:nvPr/>
        </p:nvSpPr>
        <p:spPr>
          <a:xfrm>
            <a:off x="360000" y="648000"/>
            <a:ext cx="9396533" cy="1484856"/>
          </a:xfrm>
          <a:prstGeom prst="roundRect">
            <a:avLst>
              <a:gd name="adj" fmla="val 8399"/>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360000" marR="0" lvl="0" indent="-36000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大規模災害等発生時の役割分担・費用負担について、約半数の施設で条例や地域防災計画、選定時や協定等に提示・記載。</a:t>
            </a:r>
          </a:p>
          <a:p>
            <a:pPr marL="792000" marR="0" lvl="0" indent="-79200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H28</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熊本地震での課題を踏まえ、引き続き、大規模災害等発生時の役割分担・費用負担について、取り決め等が進むよう</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H29</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に通知を発出</a:t>
            </a:r>
          </a:p>
        </p:txBody>
      </p:sp>
      <p:sp>
        <p:nvSpPr>
          <p:cNvPr id="3" name="テキスト ボックス 2">
            <a:extLst>
              <a:ext uri="{FF2B5EF4-FFF2-40B4-BE49-F238E27FC236}">
                <a16:creationId xmlns:a16="http://schemas.microsoft.com/office/drawing/2014/main" id="{830F1CC0-5F79-454D-A412-9430693D6D5D}"/>
              </a:ext>
            </a:extLst>
          </p:cNvPr>
          <p:cNvSpPr txBox="1"/>
          <p:nvPr/>
        </p:nvSpPr>
        <p:spPr>
          <a:xfrm>
            <a:off x="1064568" y="6237312"/>
            <a:ext cx="6768752" cy="4154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平成</a:t>
            </a: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29</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年</a:t>
            </a: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4</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月</a:t>
            </a: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25</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日　総行経第</a:t>
            </a: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25</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号　大規模地震に係る災害発生時における避難所運営を想定した指定管理者制度の運用について（通知）</a:t>
            </a:r>
          </a:p>
        </p:txBody>
      </p:sp>
      <p:sp>
        <p:nvSpPr>
          <p:cNvPr id="11" name="スライド番号プレースホルダー 2">
            <a:extLst>
              <a:ext uri="{FF2B5EF4-FFF2-40B4-BE49-F238E27FC236}">
                <a16:creationId xmlns:a16="http://schemas.microsoft.com/office/drawing/2014/main" id="{046ED537-3285-4D98-BDC7-A73849542718}"/>
              </a:ext>
            </a:extLst>
          </p:cNvPr>
          <p:cNvSpPr>
            <a:spLocks noGrp="1"/>
          </p:cNvSpPr>
          <p:nvPr>
            <p:ph type="sldNum" sz="quarter" idx="12"/>
          </p:nvPr>
        </p:nvSpPr>
        <p:spPr>
          <a:xfrm>
            <a:off x="7582356" y="6492875"/>
            <a:ext cx="2311400" cy="365125"/>
          </a:xfr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477610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529932" y="4219280"/>
            <a:ext cx="4031580"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＜具体的な雇用・労働条件の主な内容＞</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・人員配置、勤務体制、労働時間に関すること</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・管轄自治体内の居住者の雇用に関すること</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・障害者雇用に関すること</a:t>
            </a:r>
            <a:endParaRPr kumimoji="1" lang="en-US" altLang="ja-JP" sz="14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・労働条件、労働環境等モニタリングに関すること</a:t>
            </a:r>
            <a:endParaRPr kumimoji="1" lang="en-US" altLang="ja-JP" sz="14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・継続雇用に関すること</a:t>
            </a:r>
          </a:p>
        </p:txBody>
      </p:sp>
      <p:sp>
        <p:nvSpPr>
          <p:cNvPr id="11" name="額縁 10"/>
          <p:cNvSpPr/>
          <p:nvPr/>
        </p:nvSpPr>
        <p:spPr>
          <a:xfrm>
            <a:off x="817786" y="2146593"/>
            <a:ext cx="7020000" cy="432048"/>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労働法令の遵守や雇用・労働条件への配慮規定の協定等への提示・記載状況</a:t>
            </a:r>
          </a:p>
        </p:txBody>
      </p:sp>
      <p:graphicFrame>
        <p:nvGraphicFramePr>
          <p:cNvPr id="10" name="グラフ 9"/>
          <p:cNvGraphicFramePr>
            <a:graphicFrameLocks/>
          </p:cNvGraphicFramePr>
          <p:nvPr>
            <p:extLst/>
          </p:nvPr>
        </p:nvGraphicFramePr>
        <p:xfrm>
          <a:off x="727342" y="2576830"/>
          <a:ext cx="4928350" cy="32284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noChangeAspect="1"/>
          </p:cNvGraphicFramePr>
          <p:nvPr>
            <p:extLst/>
          </p:nvPr>
        </p:nvGraphicFramePr>
        <p:xfrm>
          <a:off x="937959" y="2751952"/>
          <a:ext cx="4381363" cy="2880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円/楕円 11"/>
          <p:cNvSpPr>
            <a:spLocks noChangeAspect="1"/>
          </p:cNvSpPr>
          <p:nvPr/>
        </p:nvSpPr>
        <p:spPr>
          <a:xfrm>
            <a:off x="2372553" y="3442737"/>
            <a:ext cx="1512168" cy="7765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総施設数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77,537</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sp>
        <p:nvSpPr>
          <p:cNvPr id="14" name="正方形/長方形 13">
            <a:extLst>
              <a:ext uri="{FF2B5EF4-FFF2-40B4-BE49-F238E27FC236}">
                <a16:creationId xmlns:a16="http://schemas.microsoft.com/office/drawing/2014/main" id="{6C739D29-C648-4EDD-BB9D-81471C3EC41A}"/>
              </a:ext>
            </a:extLst>
          </p:cNvPr>
          <p:cNvSpPr/>
          <p:nvPr/>
        </p:nvSpPr>
        <p:spPr>
          <a:xfrm>
            <a:off x="200472" y="116632"/>
            <a:ext cx="9725739" cy="446276"/>
          </a:xfrm>
          <a:prstGeom prst="rect">
            <a:avLst/>
          </a:prstGeom>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300" b="0" i="0" u="dbl"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７．労働法令の遵守や雇用・労働条件への配慮規定の協定等への記載状況</a:t>
            </a:r>
          </a:p>
        </p:txBody>
      </p:sp>
      <p:sp>
        <p:nvSpPr>
          <p:cNvPr id="15" name="角丸四角形 21">
            <a:extLst>
              <a:ext uri="{FF2B5EF4-FFF2-40B4-BE49-F238E27FC236}">
                <a16:creationId xmlns:a16="http://schemas.microsoft.com/office/drawing/2014/main" id="{695AD6F2-5966-4260-83AE-93E542C9ED50}"/>
              </a:ext>
            </a:extLst>
          </p:cNvPr>
          <p:cNvSpPr/>
          <p:nvPr/>
        </p:nvSpPr>
        <p:spPr>
          <a:xfrm>
            <a:off x="360000" y="648000"/>
            <a:ext cx="9396533" cy="836784"/>
          </a:xfrm>
          <a:prstGeom prst="roundRect">
            <a:avLst>
              <a:gd name="adj" fmla="val 8399"/>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360000" marR="0" lvl="0" indent="-36000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約７割の施設で、労働法令の遵守や雇用・労働条件への配慮について、選定時や協定等に提示・記載。</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777875EB-6CEF-4393-996F-5CDE07D8B36D}"/>
              </a:ext>
            </a:extLst>
          </p:cNvPr>
          <p:cNvSpPr txBox="1"/>
          <p:nvPr/>
        </p:nvSpPr>
        <p:spPr>
          <a:xfrm>
            <a:off x="937959" y="6068821"/>
            <a:ext cx="5616624"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平成</a:t>
            </a: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22</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年</a:t>
            </a: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12</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月</a:t>
            </a: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28</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日付　総行経第</a:t>
            </a: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38</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号　</a:t>
            </a:r>
          </a:p>
        </p:txBody>
      </p:sp>
      <p:sp>
        <p:nvSpPr>
          <p:cNvPr id="13" name="スライド番号プレースホルダー 2">
            <a:extLst>
              <a:ext uri="{FF2B5EF4-FFF2-40B4-BE49-F238E27FC236}">
                <a16:creationId xmlns:a16="http://schemas.microsoft.com/office/drawing/2014/main" id="{9F589710-32CF-4C12-A3C2-26872A04286D}"/>
              </a:ext>
            </a:extLst>
          </p:cNvPr>
          <p:cNvSpPr>
            <a:spLocks noGrp="1"/>
          </p:cNvSpPr>
          <p:nvPr>
            <p:ph type="sldNum" sz="quarter" idx="12"/>
          </p:nvPr>
        </p:nvSpPr>
        <p:spPr>
          <a:xfrm>
            <a:off x="7582356" y="6492875"/>
            <a:ext cx="2311400" cy="365125"/>
          </a:xfr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3822799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額縁 13"/>
          <p:cNvSpPr/>
          <p:nvPr/>
        </p:nvSpPr>
        <p:spPr>
          <a:xfrm>
            <a:off x="1915298" y="2132856"/>
            <a:ext cx="5557985" cy="432048"/>
          </a:xfrm>
          <a:prstGeom prst="beve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個人情報の保護への配慮規定の協定等への記載状況</a:t>
            </a:r>
          </a:p>
        </p:txBody>
      </p:sp>
      <p:sp>
        <p:nvSpPr>
          <p:cNvPr id="11" name="正方形/長方形 10">
            <a:extLst>
              <a:ext uri="{FF2B5EF4-FFF2-40B4-BE49-F238E27FC236}">
                <a16:creationId xmlns:a16="http://schemas.microsoft.com/office/drawing/2014/main" id="{71914BF1-F1A1-4725-994E-0A5BB1F2D604}"/>
              </a:ext>
            </a:extLst>
          </p:cNvPr>
          <p:cNvSpPr/>
          <p:nvPr/>
        </p:nvSpPr>
        <p:spPr>
          <a:xfrm>
            <a:off x="200472" y="116632"/>
            <a:ext cx="7366119" cy="446276"/>
          </a:xfrm>
          <a:prstGeom prst="rect">
            <a:avLst/>
          </a:prstGeom>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300" b="0" i="0" u="dbl"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８．個人情報の保護への配慮規定の協定等への記載状況</a:t>
            </a:r>
          </a:p>
        </p:txBody>
      </p:sp>
      <p:sp>
        <p:nvSpPr>
          <p:cNvPr id="15" name="角丸四角形 21">
            <a:extLst>
              <a:ext uri="{FF2B5EF4-FFF2-40B4-BE49-F238E27FC236}">
                <a16:creationId xmlns:a16="http://schemas.microsoft.com/office/drawing/2014/main" id="{84F88D3D-7150-4692-8F30-C34264996239}"/>
              </a:ext>
            </a:extLst>
          </p:cNvPr>
          <p:cNvSpPr/>
          <p:nvPr/>
        </p:nvSpPr>
        <p:spPr>
          <a:xfrm>
            <a:off x="360000" y="648000"/>
            <a:ext cx="9396533" cy="836784"/>
          </a:xfrm>
          <a:prstGeom prst="roundRect">
            <a:avLst>
              <a:gd name="adj" fmla="val 8399"/>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360000" marR="0" lvl="0" indent="-36000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９割以上の施設で個人情報保護への配慮について、選定時や協定等に提示・記載。</a:t>
            </a:r>
          </a:p>
        </p:txBody>
      </p:sp>
      <p:graphicFrame>
        <p:nvGraphicFramePr>
          <p:cNvPr id="4" name="グラフ 3">
            <a:extLst>
              <a:ext uri="{FF2B5EF4-FFF2-40B4-BE49-F238E27FC236}">
                <a16:creationId xmlns:a16="http://schemas.microsoft.com/office/drawing/2014/main" id="{31E978D1-4BF9-4C19-927D-FB136D5708CE}"/>
              </a:ext>
            </a:extLst>
          </p:cNvPr>
          <p:cNvGraphicFramePr/>
          <p:nvPr>
            <p:extLst/>
          </p:nvPr>
        </p:nvGraphicFramePr>
        <p:xfrm>
          <a:off x="1651000" y="2520962"/>
          <a:ext cx="6604000" cy="4402667"/>
        </p:xfrm>
        <a:graphic>
          <a:graphicData uri="http://schemas.openxmlformats.org/drawingml/2006/chart">
            <c:chart xmlns:c="http://schemas.openxmlformats.org/drawingml/2006/chart" xmlns:r="http://schemas.openxmlformats.org/officeDocument/2006/relationships" r:id="rId2"/>
          </a:graphicData>
        </a:graphic>
      </p:graphicFrame>
      <p:sp>
        <p:nvSpPr>
          <p:cNvPr id="12" name="円/楕円 11"/>
          <p:cNvSpPr>
            <a:spLocks noChangeAspect="1"/>
          </p:cNvSpPr>
          <p:nvPr/>
        </p:nvSpPr>
        <p:spPr>
          <a:xfrm>
            <a:off x="4071832" y="3839258"/>
            <a:ext cx="1762336" cy="905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総施設数</a:t>
            </a:r>
            <a:endPar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77,537</a:t>
            </a:r>
            <a:r>
              <a:rPr kumimoji="1" lang="ja-JP" altLang="en-US" sz="1100" b="0" i="0" u="none" strike="noStrike" kern="12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mn-cs"/>
              </a:rPr>
              <a:t>施設</a:t>
            </a:r>
          </a:p>
        </p:txBody>
      </p:sp>
      <p:sp>
        <p:nvSpPr>
          <p:cNvPr id="9" name="テキスト ボックス 8">
            <a:extLst>
              <a:ext uri="{FF2B5EF4-FFF2-40B4-BE49-F238E27FC236}">
                <a16:creationId xmlns:a16="http://schemas.microsoft.com/office/drawing/2014/main" id="{8C03507D-AE88-4B17-B18B-FBFB21408E24}"/>
              </a:ext>
            </a:extLst>
          </p:cNvPr>
          <p:cNvSpPr txBox="1"/>
          <p:nvPr/>
        </p:nvSpPr>
        <p:spPr>
          <a:xfrm>
            <a:off x="937959" y="6068821"/>
            <a:ext cx="5616624"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平成</a:t>
            </a: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22</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年</a:t>
            </a: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12</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月</a:t>
            </a: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28</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日付　総行経第</a:t>
            </a: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38</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号　</a:t>
            </a:r>
          </a:p>
        </p:txBody>
      </p:sp>
      <p:sp>
        <p:nvSpPr>
          <p:cNvPr id="5" name="テキスト ボックス 4">
            <a:extLst>
              <a:ext uri="{FF2B5EF4-FFF2-40B4-BE49-F238E27FC236}">
                <a16:creationId xmlns:a16="http://schemas.microsoft.com/office/drawing/2014/main" id="{91610604-B825-4DD6-8BC7-EA13B937EB94}"/>
              </a:ext>
            </a:extLst>
          </p:cNvPr>
          <p:cNvSpPr txBox="1"/>
          <p:nvPr/>
        </p:nvSpPr>
        <p:spPr>
          <a:xfrm>
            <a:off x="937959" y="6356223"/>
            <a:ext cx="3728904"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平成</a:t>
            </a: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15</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年</a:t>
            </a: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7</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月</a:t>
            </a:r>
            <a:r>
              <a:rPr kumimoji="1" lang="en-US" altLang="ja-JP"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17</a:t>
            </a:r>
            <a:r>
              <a:rPr kumimoji="1" lang="ja-JP" altLang="en-US" sz="1050" b="0" i="0" u="none" strike="noStrike" kern="1200" cap="none" spc="0" normalizeH="0" baseline="0" noProof="0" dirty="0">
                <a:ln>
                  <a:noFill/>
                </a:ln>
                <a:solidFill>
                  <a:prstClr val="black"/>
                </a:solidFill>
                <a:effectLst/>
                <a:uLnTx/>
                <a:uFillTx/>
                <a:latin typeface="ＭＳ 明朝" pitchFamily="17" charset="-128"/>
                <a:ea typeface="ＭＳ Ｐゴシック" charset="-128"/>
                <a:cs typeface="+mn-cs"/>
              </a:rPr>
              <a:t>日付　自治行政局長通知</a:t>
            </a:r>
          </a:p>
        </p:txBody>
      </p:sp>
      <p:sp>
        <p:nvSpPr>
          <p:cNvPr id="10" name="スライド番号プレースホルダー 2">
            <a:extLst>
              <a:ext uri="{FF2B5EF4-FFF2-40B4-BE49-F238E27FC236}">
                <a16:creationId xmlns:a16="http://schemas.microsoft.com/office/drawing/2014/main" id="{3DC34389-829F-4579-8773-28DE56DF6B03}"/>
              </a:ext>
            </a:extLst>
          </p:cNvPr>
          <p:cNvSpPr>
            <a:spLocks noGrp="1"/>
          </p:cNvSpPr>
          <p:nvPr>
            <p:ph type="sldNum" sz="quarter" idx="12"/>
          </p:nvPr>
        </p:nvSpPr>
        <p:spPr>
          <a:xfrm>
            <a:off x="7582356" y="6453336"/>
            <a:ext cx="2311400" cy="365125"/>
          </a:xfr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3129233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レーム 14"/>
          <p:cNvSpPr/>
          <p:nvPr/>
        </p:nvSpPr>
        <p:spPr>
          <a:xfrm>
            <a:off x="35496" y="94860"/>
            <a:ext cx="9838888" cy="504056"/>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black"/>
                </a:solidFill>
                <a:latin typeface="ＤＨＰ特太ゴシック体" panose="020B0500000000000000" pitchFamily="50" charset="-128"/>
                <a:ea typeface="ＤＨＰ特太ゴシック体" panose="020B0500000000000000" pitchFamily="50" charset="-128"/>
              </a:rPr>
              <a:t>★県市が連携した指定管理者制度の導入①</a:t>
            </a:r>
          </a:p>
        </p:txBody>
      </p:sp>
      <p:cxnSp>
        <p:nvCxnSpPr>
          <p:cNvPr id="33" name="直線コネクタ 32"/>
          <p:cNvCxnSpPr/>
          <p:nvPr/>
        </p:nvCxnSpPr>
        <p:spPr>
          <a:xfrm>
            <a:off x="-4192" y="605782"/>
            <a:ext cx="9906000" cy="48"/>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sp>
        <p:nvSpPr>
          <p:cNvPr id="31" name="角丸四角形 30"/>
          <p:cNvSpPr/>
          <p:nvPr/>
        </p:nvSpPr>
        <p:spPr>
          <a:xfrm>
            <a:off x="200472" y="694305"/>
            <a:ext cx="9486614" cy="1126325"/>
          </a:xfrm>
          <a:prstGeom prst="roundRect">
            <a:avLst>
              <a:gd name="adj" fmla="val 7723"/>
            </a:avLst>
          </a:prstGeom>
          <a:no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r>
              <a:rPr lang="ja-JP" altLang="en-US" dirty="0">
                <a:solidFill>
                  <a:prstClr val="black"/>
                </a:solidFill>
              </a:rPr>
              <a:t>○　隣接する施設の一方が市の管轄、他方が県の管轄となっていた。</a:t>
            </a:r>
            <a:endParaRPr lang="en-US" altLang="ja-JP" dirty="0">
              <a:solidFill>
                <a:prstClr val="black"/>
              </a:solidFill>
            </a:endParaRPr>
          </a:p>
          <a:p>
            <a:pPr marL="180975" indent="-180975"/>
            <a:r>
              <a:rPr lang="ja-JP" altLang="en-US" dirty="0">
                <a:solidFill>
                  <a:prstClr val="black"/>
                </a:solidFill>
              </a:rPr>
              <a:t>⇒　県市が一括して指定管理者を公募し、選定された指定管理者がエリアを一体的に管理をすることで、管理の質の向上及び利用者の利便性の向上を図る。</a:t>
            </a:r>
            <a:endParaRPr lang="en-US" altLang="ja-JP" dirty="0">
              <a:solidFill>
                <a:prstClr val="black"/>
              </a:solidFill>
            </a:endParaRPr>
          </a:p>
        </p:txBody>
      </p:sp>
      <p:sp>
        <p:nvSpPr>
          <p:cNvPr id="19" name="角丸四角形 18"/>
          <p:cNvSpPr/>
          <p:nvPr/>
        </p:nvSpPr>
        <p:spPr>
          <a:xfrm>
            <a:off x="200472" y="1844824"/>
            <a:ext cx="9486614" cy="4937204"/>
          </a:xfrm>
          <a:prstGeom prst="roundRect">
            <a:avLst>
              <a:gd name="adj" fmla="val 238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en-US" altLang="ja-JP" sz="1600" b="1" dirty="0">
                <a:solidFill>
                  <a:prstClr val="black"/>
                </a:solidFill>
                <a:latin typeface="ＭＳ Ｐゴシック"/>
              </a:rPr>
              <a:t>〈</a:t>
            </a:r>
            <a:r>
              <a:rPr lang="ja-JP" altLang="en-US" sz="1600" b="1" dirty="0">
                <a:solidFill>
                  <a:prstClr val="black"/>
                </a:solidFill>
                <a:latin typeface="ＭＳ Ｐゴシック"/>
              </a:rPr>
              <a:t>県市一体での指定管理者制度の導入　：　秋田県・秋田市</a:t>
            </a:r>
            <a:r>
              <a:rPr lang="en-US" altLang="ja-JP" sz="1600" b="1" dirty="0">
                <a:solidFill>
                  <a:prstClr val="black"/>
                </a:solidFill>
                <a:latin typeface="ＭＳ Ｐゴシック"/>
              </a:rPr>
              <a:t>〉</a:t>
            </a:r>
          </a:p>
          <a:p>
            <a:pPr algn="ctr"/>
            <a:r>
              <a:rPr lang="ja-JP" altLang="en-US" sz="1200" b="1" dirty="0">
                <a:solidFill>
                  <a:prstClr val="black"/>
                </a:solidFill>
                <a:latin typeface="ＭＳ Ｐゴシック"/>
              </a:rPr>
              <a:t>　　　　　　　　　　　　　　　　　　　　　　　　　　　　　　　　　　　　　　　　　　　　　　　　　　（人口　約</a:t>
            </a:r>
            <a:r>
              <a:rPr lang="en-US" altLang="ja-JP" sz="1200" b="1" dirty="0">
                <a:solidFill>
                  <a:prstClr val="black"/>
                </a:solidFill>
                <a:latin typeface="ＭＳ Ｐゴシック"/>
              </a:rPr>
              <a:t>112</a:t>
            </a:r>
            <a:r>
              <a:rPr lang="ja-JP" altLang="en-US" sz="1200" b="1" dirty="0">
                <a:solidFill>
                  <a:prstClr val="black"/>
                </a:solidFill>
                <a:latin typeface="ＭＳ Ｐゴシック"/>
              </a:rPr>
              <a:t>万人（秋田県）、約</a:t>
            </a:r>
            <a:r>
              <a:rPr lang="en-US" altLang="ja-JP" sz="1200" b="1" dirty="0">
                <a:solidFill>
                  <a:prstClr val="black"/>
                </a:solidFill>
                <a:latin typeface="ＭＳ Ｐゴシック"/>
              </a:rPr>
              <a:t>32</a:t>
            </a:r>
            <a:r>
              <a:rPr lang="ja-JP" altLang="en-US" sz="1200" b="1" dirty="0">
                <a:solidFill>
                  <a:prstClr val="black"/>
                </a:solidFill>
                <a:latin typeface="ＭＳ Ｐゴシック"/>
              </a:rPr>
              <a:t>万人（秋田市））</a:t>
            </a:r>
            <a:endParaRPr lang="en-US" altLang="ja-JP" sz="1200" b="1" dirty="0">
              <a:solidFill>
                <a:prstClr val="black"/>
              </a:solidFill>
              <a:latin typeface="ＭＳ Ｐゴシック"/>
            </a:endParaRPr>
          </a:p>
          <a:p>
            <a:pPr marL="92075">
              <a:spcAft>
                <a:spcPts val="0"/>
              </a:spcAft>
            </a:pPr>
            <a:r>
              <a:rPr lang="en-US" altLang="ja-JP" sz="1400" dirty="0">
                <a:solidFill>
                  <a:prstClr val="black"/>
                </a:solidFill>
                <a:latin typeface="ＭＳ Ｐゴシック"/>
              </a:rPr>
              <a:t>【</a:t>
            </a:r>
            <a:r>
              <a:rPr lang="ja-JP" altLang="en-US" sz="1400" dirty="0">
                <a:solidFill>
                  <a:prstClr val="black"/>
                </a:solidFill>
                <a:latin typeface="ＭＳ Ｐゴシック"/>
              </a:rPr>
              <a:t>取組</a:t>
            </a:r>
            <a:r>
              <a:rPr lang="en-US" altLang="ja-JP" sz="1400" dirty="0">
                <a:solidFill>
                  <a:prstClr val="black"/>
                </a:solidFill>
                <a:latin typeface="ＭＳ Ｐゴシック"/>
              </a:rPr>
              <a:t>】</a:t>
            </a:r>
            <a:r>
              <a:rPr lang="ja-JP" altLang="en-US" sz="1400" dirty="0">
                <a:solidFill>
                  <a:prstClr val="black"/>
                </a:solidFill>
                <a:latin typeface="ＭＳ Ｐゴシック"/>
              </a:rPr>
              <a:t>　　　　　　　　</a:t>
            </a:r>
            <a:endParaRPr lang="en-US" altLang="ja-JP" sz="1400" dirty="0">
              <a:solidFill>
                <a:prstClr val="black"/>
              </a:solidFill>
              <a:latin typeface="ＭＳ Ｐゴシック"/>
            </a:endParaRPr>
          </a:p>
          <a:p>
            <a:pPr marL="177800" indent="-85725">
              <a:spcAft>
                <a:spcPts val="0"/>
              </a:spcAft>
            </a:pPr>
            <a:r>
              <a:rPr lang="ja-JP" altLang="en-US" sz="1400" dirty="0">
                <a:solidFill>
                  <a:prstClr val="black"/>
                </a:solidFill>
                <a:latin typeface="ＭＳ Ｐゴシック"/>
              </a:rPr>
              <a:t>・道の駅「あきた港」エリアには、県の施設である「セリオン・リスタ」、「イベント広場」、「駐車場」及び「構内道路」、</a:t>
            </a:r>
            <a:endParaRPr lang="en-US" altLang="ja-JP" sz="1400" dirty="0">
              <a:solidFill>
                <a:prstClr val="black"/>
              </a:solidFill>
              <a:latin typeface="ＭＳ Ｐゴシック"/>
            </a:endParaRPr>
          </a:p>
          <a:p>
            <a:pPr marL="177800" indent="-85725">
              <a:spcAft>
                <a:spcPts val="0"/>
              </a:spcAft>
            </a:pPr>
            <a:r>
              <a:rPr lang="ja-JP" altLang="en-US" sz="1400" dirty="0">
                <a:solidFill>
                  <a:prstClr val="black"/>
                </a:solidFill>
                <a:latin typeface="ＭＳ Ｐゴシック"/>
              </a:rPr>
              <a:t>秋田市の施設である「ポートタワー」、「セリオン・プラザ」がある。</a:t>
            </a:r>
            <a:endParaRPr lang="en-US" altLang="ja-JP" sz="1400" dirty="0">
              <a:solidFill>
                <a:prstClr val="black"/>
              </a:solidFill>
              <a:latin typeface="ＭＳ Ｐゴシック"/>
            </a:endParaRPr>
          </a:p>
          <a:p>
            <a:pPr marL="177800" indent="-85725">
              <a:spcAft>
                <a:spcPts val="0"/>
              </a:spcAft>
            </a:pPr>
            <a:r>
              <a:rPr lang="ja-JP" altLang="en-US" sz="1400" dirty="0">
                <a:solidFill>
                  <a:prstClr val="black"/>
                </a:solidFill>
                <a:latin typeface="ＭＳ Ｐゴシック"/>
              </a:rPr>
              <a:t>・平成</a:t>
            </a:r>
            <a:r>
              <a:rPr lang="en-US" altLang="ja-JP" sz="1400" dirty="0">
                <a:solidFill>
                  <a:prstClr val="black"/>
                </a:solidFill>
                <a:latin typeface="ＭＳ Ｐゴシック"/>
              </a:rPr>
              <a:t>27</a:t>
            </a:r>
            <a:r>
              <a:rPr lang="ja-JP" altLang="en-US" sz="1400" dirty="0">
                <a:solidFill>
                  <a:prstClr val="black"/>
                </a:solidFill>
                <a:latin typeface="ＭＳ Ｐゴシック"/>
              </a:rPr>
              <a:t>年度より、秋田市が選定した指定管理者に、県の施設の管理業務も行わせる</a:t>
            </a:r>
            <a:endParaRPr lang="en-US" altLang="ja-JP" sz="1400" dirty="0">
              <a:solidFill>
                <a:prstClr val="black"/>
              </a:solidFill>
              <a:latin typeface="ＭＳ Ｐゴシック"/>
            </a:endParaRPr>
          </a:p>
          <a:p>
            <a:pPr marL="177800" indent="-85725">
              <a:spcAft>
                <a:spcPts val="0"/>
              </a:spcAft>
            </a:pPr>
            <a:r>
              <a:rPr lang="ja-JP" altLang="en-US" sz="1400" dirty="0">
                <a:solidFill>
                  <a:prstClr val="black"/>
                </a:solidFill>
                <a:latin typeface="ＭＳ Ｐゴシック"/>
              </a:rPr>
              <a:t>一体的な管理開始。</a:t>
            </a: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r>
              <a:rPr lang="en-US" altLang="ja-JP" sz="1400" dirty="0">
                <a:solidFill>
                  <a:prstClr val="black"/>
                </a:solidFill>
                <a:latin typeface="ＭＳ Ｐゴシック"/>
              </a:rPr>
              <a:t>【</a:t>
            </a:r>
            <a:r>
              <a:rPr lang="ja-JP" altLang="en-US" sz="1400" dirty="0">
                <a:solidFill>
                  <a:prstClr val="black"/>
                </a:solidFill>
                <a:latin typeface="ＭＳ Ｐゴシック"/>
              </a:rPr>
              <a:t>効果</a:t>
            </a:r>
            <a:r>
              <a:rPr lang="en-US" altLang="ja-JP" sz="1400" dirty="0">
                <a:solidFill>
                  <a:prstClr val="black"/>
                </a:solidFill>
                <a:latin typeface="ＭＳ Ｐゴシック"/>
              </a:rPr>
              <a:t>】</a:t>
            </a:r>
          </a:p>
          <a:p>
            <a:pPr marL="177800" indent="-85725">
              <a:spcAft>
                <a:spcPts val="0"/>
              </a:spcAft>
            </a:pPr>
            <a:r>
              <a:rPr lang="ja-JP" altLang="en-US" sz="1400" dirty="0">
                <a:solidFill>
                  <a:prstClr val="black"/>
                </a:solidFill>
                <a:latin typeface="ＭＳ Ｐゴシック"/>
              </a:rPr>
              <a:t>・道の駅「あきた港」の一体的プロモーションに取り組むことが可能となり、知名度が上がった。</a:t>
            </a:r>
            <a:endParaRPr lang="en-US" altLang="ja-JP" sz="1400" dirty="0">
              <a:solidFill>
                <a:prstClr val="black"/>
              </a:solidFill>
              <a:latin typeface="ＭＳ Ｐゴシック"/>
            </a:endParaRPr>
          </a:p>
          <a:p>
            <a:pPr marL="177800" indent="-85725">
              <a:spcAft>
                <a:spcPts val="0"/>
              </a:spcAft>
            </a:pPr>
            <a:r>
              <a:rPr lang="ja-JP" altLang="en-US" sz="1400" dirty="0">
                <a:solidFill>
                  <a:prstClr val="black"/>
                </a:solidFill>
                <a:latin typeface="ＭＳ Ｐゴシック"/>
              </a:rPr>
              <a:t>・年中無休営業や冬期間の開館時間の延長を全施設に拡大することにより、住民の利便性が拡大した。</a:t>
            </a:r>
            <a:endParaRPr lang="en-US" altLang="ja-JP" sz="1400" dirty="0">
              <a:solidFill>
                <a:prstClr val="black"/>
              </a:solidFill>
              <a:latin typeface="ＭＳ Ｐゴシック"/>
            </a:endParaRPr>
          </a:p>
          <a:p>
            <a:pPr marL="177800" indent="-85725">
              <a:spcAft>
                <a:spcPts val="0"/>
              </a:spcAft>
            </a:pPr>
            <a:r>
              <a:rPr lang="ja-JP" altLang="en-US" sz="1400" dirty="0">
                <a:solidFill>
                  <a:prstClr val="black"/>
                </a:solidFill>
                <a:latin typeface="ＭＳ Ｐゴシック"/>
              </a:rPr>
              <a:t>・道の駅「あきた港」全体を活用した大型イベントの開催だけでなく、各館各所での同時多発的なイベントが回遊効果を生み、来場者数が増大。平成</a:t>
            </a:r>
            <a:r>
              <a:rPr lang="en-US" altLang="ja-JP" sz="1400" dirty="0">
                <a:solidFill>
                  <a:prstClr val="black"/>
                </a:solidFill>
                <a:latin typeface="ＭＳ Ｐゴシック"/>
              </a:rPr>
              <a:t>28</a:t>
            </a:r>
            <a:r>
              <a:rPr lang="ja-JP" altLang="en-US" sz="1400" dirty="0">
                <a:solidFill>
                  <a:prstClr val="black"/>
                </a:solidFill>
                <a:latin typeface="ＭＳ Ｐゴシック"/>
              </a:rPr>
              <a:t>年度の年間来場者数は</a:t>
            </a:r>
            <a:r>
              <a:rPr lang="en-US" altLang="ja-JP" sz="1400" dirty="0">
                <a:solidFill>
                  <a:prstClr val="black"/>
                </a:solidFill>
                <a:latin typeface="ＭＳ Ｐゴシック"/>
              </a:rPr>
              <a:t>146</a:t>
            </a:r>
            <a:r>
              <a:rPr lang="ja-JP" altLang="en-US" sz="1400" dirty="0">
                <a:solidFill>
                  <a:prstClr val="black"/>
                </a:solidFill>
                <a:latin typeface="ＭＳ Ｐゴシック"/>
              </a:rPr>
              <a:t>万人（昨対比</a:t>
            </a:r>
            <a:r>
              <a:rPr lang="en-US" altLang="ja-JP" sz="1400" dirty="0">
                <a:solidFill>
                  <a:prstClr val="black"/>
                </a:solidFill>
                <a:latin typeface="ＭＳ Ｐゴシック"/>
              </a:rPr>
              <a:t>143</a:t>
            </a:r>
            <a:r>
              <a:rPr lang="ja-JP" altLang="en-US" sz="1400" dirty="0">
                <a:solidFill>
                  <a:prstClr val="black"/>
                </a:solidFill>
                <a:latin typeface="ＭＳ Ｐゴシック"/>
              </a:rPr>
              <a:t>％）にものぼった。</a:t>
            </a: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p:txBody>
      </p:sp>
      <p:sp>
        <p:nvSpPr>
          <p:cNvPr id="7" name="スライド番号プレースホルダー 6"/>
          <p:cNvSpPr>
            <a:spLocks noGrp="1"/>
          </p:cNvSpPr>
          <p:nvPr>
            <p:ph type="sldNum" sz="quarter" idx="12"/>
          </p:nvPr>
        </p:nvSpPr>
        <p:spPr>
          <a:xfrm>
            <a:off x="7588583" y="6441097"/>
            <a:ext cx="2311400" cy="365125"/>
          </a:xfrm>
        </p:spPr>
        <p:txBody>
          <a:bodyPr/>
          <a:lstStyle/>
          <a:p>
            <a:fld id="{6CEA0101-A47A-40D4-9AAF-17D9E337B643}" type="slidenum">
              <a:rPr lang="ja-JP" altLang="en-US" sz="1600">
                <a:solidFill>
                  <a:schemeClr val="tx1"/>
                </a:solidFill>
                <a:latin typeface="ＭＳ ゴシック" panose="020B0609070205080204" pitchFamily="49" charset="-128"/>
                <a:ea typeface="ＭＳ ゴシック" panose="020B0609070205080204" pitchFamily="49" charset="-128"/>
              </a:rPr>
              <a:pPr/>
              <a:t>37</a:t>
            </a:fld>
            <a:endParaRPr lang="ja-JP" altLang="en-US" sz="1600" dirty="0">
              <a:solidFill>
                <a:schemeClr val="tx1"/>
              </a:solidFill>
              <a:latin typeface="ＭＳ ゴシック" panose="020B0609070205080204" pitchFamily="49" charset="-128"/>
              <a:ea typeface="ＭＳ ゴシック" panose="020B0609070205080204" pitchFamily="49" charset="-128"/>
            </a:endParaRPr>
          </a:p>
        </p:txBody>
      </p:sp>
      <p:sp>
        <p:nvSpPr>
          <p:cNvPr id="10" name="テキスト ボックス 9"/>
          <p:cNvSpPr txBox="1"/>
          <p:nvPr/>
        </p:nvSpPr>
        <p:spPr>
          <a:xfrm>
            <a:off x="6969224" y="5063603"/>
            <a:ext cx="3240360" cy="276999"/>
          </a:xfrm>
          <a:prstGeom prst="rect">
            <a:avLst/>
          </a:prstGeom>
          <a:noFill/>
        </p:spPr>
        <p:txBody>
          <a:bodyPr wrap="square" rtlCol="0">
            <a:spAutoFit/>
          </a:bodyPr>
          <a:lstStyle/>
          <a:p>
            <a:r>
              <a:rPr kumimoji="1" lang="ja-JP" altLang="en-US" sz="1200" dirty="0"/>
              <a:t>↑道の駅「あきた港」の施設配置状況</a:t>
            </a:r>
          </a:p>
        </p:txBody>
      </p:sp>
      <p:pic>
        <p:nvPicPr>
          <p:cNvPr id="11" name="図 10" descr="マップ"/>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84000" y="3046632"/>
            <a:ext cx="2405504" cy="1992777"/>
          </a:xfrm>
          <a:prstGeom prst="rect">
            <a:avLst/>
          </a:prstGeom>
          <a:noFill/>
          <a:ln>
            <a:noFill/>
          </a:ln>
        </p:spPr>
      </p:pic>
      <p:pic>
        <p:nvPicPr>
          <p:cNvPr id="9" name="図 8" descr="ポートタワー・セリオン"/>
          <p:cNvPicPr/>
          <p:nvPr/>
        </p:nvPicPr>
        <p:blipFill>
          <a:blip r:embed="rId4">
            <a:extLst>
              <a:ext uri="{28A0092B-C50C-407E-A947-70E740481C1C}">
                <a14:useLocalDpi xmlns:a14="http://schemas.microsoft.com/office/drawing/2010/main" val="0"/>
              </a:ext>
            </a:extLst>
          </a:blip>
          <a:srcRect/>
          <a:stretch>
            <a:fillRect/>
          </a:stretch>
        </p:blipFill>
        <p:spPr bwMode="auto">
          <a:xfrm>
            <a:off x="416496" y="3787781"/>
            <a:ext cx="1655656" cy="1116186"/>
          </a:xfrm>
          <a:prstGeom prst="rect">
            <a:avLst/>
          </a:prstGeom>
          <a:noFill/>
          <a:ln>
            <a:noFill/>
          </a:ln>
        </p:spPr>
      </p:pic>
      <p:pic>
        <p:nvPicPr>
          <p:cNvPr id="12" name="図 11" descr="セリオンリスタ"/>
          <p:cNvPicPr/>
          <p:nvPr/>
        </p:nvPicPr>
        <p:blipFill>
          <a:blip r:embed="rId5">
            <a:extLst>
              <a:ext uri="{28A0092B-C50C-407E-A947-70E740481C1C}">
                <a14:useLocalDpi xmlns:a14="http://schemas.microsoft.com/office/drawing/2010/main" val="0"/>
              </a:ext>
            </a:extLst>
          </a:blip>
          <a:srcRect/>
          <a:stretch>
            <a:fillRect/>
          </a:stretch>
        </p:blipFill>
        <p:spPr bwMode="auto">
          <a:xfrm>
            <a:off x="2504728" y="3780683"/>
            <a:ext cx="1871856" cy="1123284"/>
          </a:xfrm>
          <a:prstGeom prst="rect">
            <a:avLst/>
          </a:prstGeom>
          <a:noFill/>
          <a:ln>
            <a:noFill/>
          </a:ln>
        </p:spPr>
      </p:pic>
      <p:pic>
        <p:nvPicPr>
          <p:cNvPr id="13" name="図 12" descr="セリオンプラザ"/>
          <p:cNvPicPr/>
          <p:nvPr/>
        </p:nvPicPr>
        <p:blipFill>
          <a:blip r:embed="rId6">
            <a:extLst>
              <a:ext uri="{28A0092B-C50C-407E-A947-70E740481C1C}">
                <a14:useLocalDpi xmlns:a14="http://schemas.microsoft.com/office/drawing/2010/main" val="0"/>
              </a:ext>
            </a:extLst>
          </a:blip>
          <a:srcRect/>
          <a:stretch>
            <a:fillRect/>
          </a:stretch>
        </p:blipFill>
        <p:spPr bwMode="auto">
          <a:xfrm>
            <a:off x="4664968" y="3782051"/>
            <a:ext cx="1906775" cy="1116186"/>
          </a:xfrm>
          <a:prstGeom prst="rect">
            <a:avLst/>
          </a:prstGeom>
          <a:noFill/>
          <a:ln>
            <a:noFill/>
          </a:ln>
        </p:spPr>
      </p:pic>
      <p:sp>
        <p:nvSpPr>
          <p:cNvPr id="3" name="テキスト ボックス 2"/>
          <p:cNvSpPr txBox="1"/>
          <p:nvPr/>
        </p:nvSpPr>
        <p:spPr>
          <a:xfrm>
            <a:off x="289808" y="4948747"/>
            <a:ext cx="2088232" cy="253916"/>
          </a:xfrm>
          <a:prstGeom prst="rect">
            <a:avLst/>
          </a:prstGeom>
          <a:noFill/>
        </p:spPr>
        <p:txBody>
          <a:bodyPr wrap="square" rtlCol="0">
            <a:spAutoFit/>
          </a:bodyPr>
          <a:lstStyle/>
          <a:p>
            <a:r>
              <a:rPr kumimoji="1" lang="ja-JP" altLang="en-US" sz="1050" dirty="0"/>
              <a:t>↑ポートタワー（秋田市）</a:t>
            </a:r>
          </a:p>
        </p:txBody>
      </p:sp>
      <p:sp>
        <p:nvSpPr>
          <p:cNvPr id="14" name="テキスト ボックス 13"/>
          <p:cNvSpPr txBox="1"/>
          <p:nvPr/>
        </p:nvSpPr>
        <p:spPr>
          <a:xfrm>
            <a:off x="4754436" y="4934159"/>
            <a:ext cx="1944040" cy="253916"/>
          </a:xfrm>
          <a:prstGeom prst="rect">
            <a:avLst/>
          </a:prstGeom>
          <a:noFill/>
        </p:spPr>
        <p:txBody>
          <a:bodyPr wrap="square" rtlCol="0">
            <a:spAutoFit/>
          </a:bodyPr>
          <a:lstStyle/>
          <a:p>
            <a:r>
              <a:rPr kumimoji="1" lang="ja-JP" altLang="en-US" sz="1050" dirty="0"/>
              <a:t>↑セリオン・プラザ（秋田市）</a:t>
            </a:r>
          </a:p>
        </p:txBody>
      </p:sp>
      <p:sp>
        <p:nvSpPr>
          <p:cNvPr id="16" name="テキスト ボックス 15"/>
          <p:cNvSpPr txBox="1"/>
          <p:nvPr/>
        </p:nvSpPr>
        <p:spPr>
          <a:xfrm>
            <a:off x="2504640" y="4928161"/>
            <a:ext cx="1944040" cy="253916"/>
          </a:xfrm>
          <a:prstGeom prst="rect">
            <a:avLst/>
          </a:prstGeom>
          <a:noFill/>
        </p:spPr>
        <p:txBody>
          <a:bodyPr wrap="square" rtlCol="0">
            <a:spAutoFit/>
          </a:bodyPr>
          <a:lstStyle/>
          <a:p>
            <a:r>
              <a:rPr kumimoji="1" lang="ja-JP" altLang="en-US" sz="1050" dirty="0"/>
              <a:t>↑セリオン・リスタ（秋田県）</a:t>
            </a:r>
          </a:p>
        </p:txBody>
      </p:sp>
    </p:spTree>
    <p:extLst>
      <p:ext uri="{BB962C8B-B14F-4D97-AF65-F5344CB8AC3E}">
        <p14:creationId xmlns:p14="http://schemas.microsoft.com/office/powerpoint/2010/main" val="4017059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レーム 14"/>
          <p:cNvSpPr/>
          <p:nvPr/>
        </p:nvSpPr>
        <p:spPr>
          <a:xfrm>
            <a:off x="35496" y="94860"/>
            <a:ext cx="9838888" cy="504056"/>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black"/>
                </a:solidFill>
                <a:latin typeface="ＤＨＰ特太ゴシック体" panose="020B0500000000000000" pitchFamily="50" charset="-128"/>
                <a:ea typeface="ＤＨＰ特太ゴシック体" panose="020B0500000000000000" pitchFamily="50" charset="-128"/>
              </a:rPr>
              <a:t>★県市が連携した指定管理者制度の導入②</a:t>
            </a:r>
          </a:p>
        </p:txBody>
      </p:sp>
      <p:cxnSp>
        <p:nvCxnSpPr>
          <p:cNvPr id="33" name="直線コネクタ 32"/>
          <p:cNvCxnSpPr/>
          <p:nvPr/>
        </p:nvCxnSpPr>
        <p:spPr>
          <a:xfrm>
            <a:off x="-4192" y="605782"/>
            <a:ext cx="9906000" cy="48"/>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sp>
        <p:nvSpPr>
          <p:cNvPr id="31" name="角丸四角形 30"/>
          <p:cNvSpPr/>
          <p:nvPr/>
        </p:nvSpPr>
        <p:spPr>
          <a:xfrm>
            <a:off x="200472" y="694306"/>
            <a:ext cx="9486614" cy="1012020"/>
          </a:xfrm>
          <a:prstGeom prst="roundRect">
            <a:avLst>
              <a:gd name="adj" fmla="val 7723"/>
            </a:avLst>
          </a:prstGeom>
          <a:no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r>
              <a:rPr lang="ja-JP" altLang="en-US" dirty="0">
                <a:solidFill>
                  <a:prstClr val="black"/>
                </a:solidFill>
              </a:rPr>
              <a:t>○　岐阜県と各務原市が共同で、平成３０年４月に「岐阜かかみがはら航空宇宙博物館」を</a:t>
            </a:r>
            <a:endParaRPr lang="en-US" altLang="ja-JP" dirty="0">
              <a:solidFill>
                <a:prstClr val="black"/>
              </a:solidFill>
            </a:endParaRPr>
          </a:p>
          <a:p>
            <a:pPr marL="180975" indent="-180975"/>
            <a:r>
              <a:rPr lang="ja-JP" altLang="en-US" dirty="0">
                <a:solidFill>
                  <a:prstClr val="black"/>
                </a:solidFill>
              </a:rPr>
              <a:t>　リニューアルオープン。県と市、それぞれで設置条例を設け、指定管理の手続を整備。</a:t>
            </a:r>
            <a:endParaRPr lang="en-US" altLang="ja-JP" dirty="0">
              <a:solidFill>
                <a:prstClr val="black"/>
              </a:solidFill>
            </a:endParaRPr>
          </a:p>
          <a:p>
            <a:pPr marL="180975" indent="-180975"/>
            <a:r>
              <a:rPr lang="ja-JP" altLang="en-US" dirty="0">
                <a:solidFill>
                  <a:prstClr val="black"/>
                </a:solidFill>
              </a:rPr>
              <a:t>○　県と市の間で「岐阜かかみがはら航空宇宙博物館運営管理協議会」を設け、連携を確保。</a:t>
            </a:r>
            <a:endParaRPr lang="en-US" altLang="ja-JP" dirty="0">
              <a:solidFill>
                <a:prstClr val="black"/>
              </a:solidFill>
            </a:endParaRPr>
          </a:p>
        </p:txBody>
      </p:sp>
      <p:sp>
        <p:nvSpPr>
          <p:cNvPr id="19" name="角丸四角形 18"/>
          <p:cNvSpPr/>
          <p:nvPr/>
        </p:nvSpPr>
        <p:spPr>
          <a:xfrm>
            <a:off x="200472" y="1844824"/>
            <a:ext cx="9486614" cy="4937204"/>
          </a:xfrm>
          <a:prstGeom prst="roundRect">
            <a:avLst>
              <a:gd name="adj" fmla="val 238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en-US" altLang="ja-JP" sz="1600" b="1" dirty="0">
                <a:solidFill>
                  <a:prstClr val="black"/>
                </a:solidFill>
                <a:latin typeface="ＭＳ Ｐゴシック"/>
              </a:rPr>
              <a:t>〈</a:t>
            </a:r>
            <a:r>
              <a:rPr lang="ja-JP" altLang="en-US" sz="1600" b="1" dirty="0">
                <a:solidFill>
                  <a:prstClr val="black"/>
                </a:solidFill>
                <a:latin typeface="ＭＳ Ｐゴシック"/>
              </a:rPr>
              <a:t>県市が連携した指定管理者制度の導入　：　岐阜県・各務原市</a:t>
            </a:r>
            <a:r>
              <a:rPr lang="en-US" altLang="ja-JP" sz="1600" b="1" dirty="0">
                <a:solidFill>
                  <a:prstClr val="black"/>
                </a:solidFill>
                <a:latin typeface="ＭＳ Ｐゴシック"/>
              </a:rPr>
              <a:t>〉</a:t>
            </a:r>
          </a:p>
          <a:p>
            <a:r>
              <a:rPr lang="ja-JP" altLang="en-US" sz="1200" b="1" dirty="0">
                <a:solidFill>
                  <a:prstClr val="black"/>
                </a:solidFill>
                <a:latin typeface="ＭＳ Ｐゴシック"/>
              </a:rPr>
              <a:t>　　</a:t>
            </a:r>
            <a:r>
              <a:rPr lang="en-US" altLang="ja-JP" sz="1400" dirty="0">
                <a:solidFill>
                  <a:prstClr val="black"/>
                </a:solidFill>
                <a:latin typeface="ＭＳ Ｐゴシック"/>
              </a:rPr>
              <a:t>【</a:t>
            </a:r>
            <a:r>
              <a:rPr lang="ja-JP" altLang="en-US" sz="1400" dirty="0">
                <a:solidFill>
                  <a:prstClr val="black"/>
                </a:solidFill>
                <a:latin typeface="ＭＳ Ｐゴシック"/>
              </a:rPr>
              <a:t>取組</a:t>
            </a:r>
            <a:r>
              <a:rPr lang="en-US" altLang="ja-JP" sz="1400" dirty="0">
                <a:solidFill>
                  <a:prstClr val="black"/>
                </a:solidFill>
                <a:latin typeface="ＭＳ Ｐゴシック"/>
              </a:rPr>
              <a:t>】</a:t>
            </a:r>
            <a:r>
              <a:rPr lang="ja-JP" altLang="en-US" sz="1400" dirty="0">
                <a:solidFill>
                  <a:prstClr val="black"/>
                </a:solidFill>
                <a:latin typeface="ＭＳ Ｐゴシック"/>
              </a:rPr>
              <a:t>　　　　　　　　</a:t>
            </a:r>
            <a:endParaRPr lang="en-US" altLang="ja-JP" sz="1400" dirty="0">
              <a:solidFill>
                <a:prstClr val="black"/>
              </a:solidFill>
              <a:latin typeface="ＭＳ Ｐゴシック"/>
            </a:endParaRPr>
          </a:p>
          <a:p>
            <a:pPr marL="177800" indent="-85725">
              <a:spcAft>
                <a:spcPts val="0"/>
              </a:spcAft>
            </a:pPr>
            <a:r>
              <a:rPr lang="ja-JP" altLang="en-US" sz="1400" dirty="0">
                <a:solidFill>
                  <a:prstClr val="black"/>
                </a:solidFill>
                <a:latin typeface="ＭＳ Ｐゴシック"/>
              </a:rPr>
              <a:t>・平成</a:t>
            </a:r>
            <a:r>
              <a:rPr lang="en-US" altLang="ja-JP" sz="1400" dirty="0">
                <a:solidFill>
                  <a:prstClr val="black"/>
                </a:solidFill>
                <a:latin typeface="ＭＳ Ｐゴシック"/>
              </a:rPr>
              <a:t>30</a:t>
            </a:r>
            <a:r>
              <a:rPr lang="ja-JP" altLang="en-US" sz="1400" dirty="0">
                <a:solidFill>
                  <a:prstClr val="black"/>
                </a:solidFill>
                <a:latin typeface="ＭＳ Ｐゴシック"/>
              </a:rPr>
              <a:t>年３月に、岐阜県各務原市に「岐阜かかみがはら航空宇宙博物館」をリニューアルオープン。公益財団法人岐阜かかみがはら航空宇宙博物館が指定管理者として運営を行っている。</a:t>
            </a:r>
            <a:endParaRPr lang="en-US" altLang="ja-JP" sz="1400" dirty="0">
              <a:solidFill>
                <a:prstClr val="black"/>
              </a:solidFill>
              <a:latin typeface="ＭＳ Ｐゴシック"/>
            </a:endParaRPr>
          </a:p>
          <a:p>
            <a:pPr marL="177800" indent="-85725">
              <a:spcAft>
                <a:spcPts val="0"/>
              </a:spcAft>
            </a:pPr>
            <a:r>
              <a:rPr lang="ja-JP" altLang="en-US" sz="1400" dirty="0">
                <a:solidFill>
                  <a:prstClr val="black"/>
                </a:solidFill>
                <a:latin typeface="ＭＳ Ｐゴシック"/>
              </a:rPr>
              <a:t>・指定管理者による魅力的な土産物開発やイベントの実施、県市が連携した国内外へのプロモーションを展開。</a:t>
            </a:r>
            <a:endParaRPr lang="en-US" altLang="ja-JP" sz="1400" dirty="0">
              <a:solidFill>
                <a:prstClr val="black"/>
              </a:solidFill>
              <a:latin typeface="ＭＳ Ｐゴシック"/>
            </a:endParaRPr>
          </a:p>
          <a:p>
            <a:pPr marL="177800" indent="-85725">
              <a:spcAft>
                <a:spcPts val="0"/>
              </a:spcAft>
            </a:pPr>
            <a:r>
              <a:rPr lang="ja-JP" altLang="en-US" sz="1400" dirty="0">
                <a:solidFill>
                  <a:prstClr val="black"/>
                </a:solidFill>
                <a:latin typeface="ＭＳ Ｐゴシック"/>
              </a:rPr>
              <a:t>・県や市への企業版ふるさと納税を活用し、企画展や教育体験プログラムを実施</a:t>
            </a: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r>
              <a:rPr lang="en-US" altLang="ja-JP" sz="1400" dirty="0">
                <a:solidFill>
                  <a:prstClr val="black"/>
                </a:solidFill>
                <a:latin typeface="ＭＳ Ｐゴシック"/>
              </a:rPr>
              <a:t>【</a:t>
            </a:r>
            <a:r>
              <a:rPr lang="ja-JP" altLang="en-US" sz="1400" dirty="0">
                <a:solidFill>
                  <a:prstClr val="black"/>
                </a:solidFill>
                <a:latin typeface="ＭＳ Ｐゴシック"/>
              </a:rPr>
              <a:t>効果</a:t>
            </a:r>
            <a:r>
              <a:rPr lang="en-US" altLang="ja-JP" sz="1400" dirty="0">
                <a:solidFill>
                  <a:prstClr val="black"/>
                </a:solidFill>
                <a:latin typeface="ＭＳ Ｐゴシック"/>
              </a:rPr>
              <a:t>】</a:t>
            </a:r>
          </a:p>
          <a:p>
            <a:pPr marL="177800" indent="-85725">
              <a:spcAft>
                <a:spcPts val="0"/>
              </a:spcAft>
            </a:pPr>
            <a:r>
              <a:rPr lang="ja-JP" altLang="en-US" sz="1400" dirty="0">
                <a:solidFill>
                  <a:prstClr val="black"/>
                </a:solidFill>
                <a:latin typeface="ＭＳ Ｐゴシック"/>
              </a:rPr>
              <a:t>・リニューアル後、約</a:t>
            </a:r>
            <a:r>
              <a:rPr lang="en-US" altLang="ja-JP" sz="1400" dirty="0">
                <a:solidFill>
                  <a:prstClr val="black"/>
                </a:solidFill>
                <a:latin typeface="ＭＳ Ｐゴシック"/>
              </a:rPr>
              <a:t>1</a:t>
            </a:r>
            <a:r>
              <a:rPr lang="ja-JP" altLang="en-US" sz="1400" dirty="0">
                <a:solidFill>
                  <a:prstClr val="black"/>
                </a:solidFill>
                <a:latin typeface="ＭＳ Ｐゴシック"/>
              </a:rPr>
              <a:t>年で来館者数５０万人を突破。</a:t>
            </a:r>
            <a:endParaRPr lang="en-US" altLang="ja-JP" sz="1400" dirty="0">
              <a:solidFill>
                <a:prstClr val="black"/>
              </a:solidFill>
              <a:latin typeface="ＭＳ Ｐゴシック"/>
            </a:endParaRPr>
          </a:p>
          <a:p>
            <a:pPr marL="177800" indent="-85725">
              <a:spcAft>
                <a:spcPts val="0"/>
              </a:spcAft>
            </a:pPr>
            <a:r>
              <a:rPr lang="ja-JP" altLang="en-US" sz="1400" dirty="0">
                <a:solidFill>
                  <a:prstClr val="black"/>
                </a:solidFill>
                <a:latin typeface="ＭＳ Ｐゴシック"/>
              </a:rPr>
              <a:t>・戦闘機「飛燕」の模型や、宇宙食など多彩なお土産品を取りそろえ、物販売上は開館後１０ヶ月で約１億７千万円。</a:t>
            </a:r>
            <a:endParaRPr lang="en-US" altLang="ja-JP" sz="1400" dirty="0">
              <a:solidFill>
                <a:prstClr val="black"/>
              </a:solidFill>
              <a:latin typeface="ＭＳ Ｐゴシック"/>
            </a:endParaRPr>
          </a:p>
          <a:p>
            <a:pPr marL="177800" indent="-85725">
              <a:spcAft>
                <a:spcPts val="0"/>
              </a:spcAft>
            </a:pPr>
            <a:r>
              <a:rPr lang="ja-JP" altLang="en-US" sz="1400" dirty="0">
                <a:solidFill>
                  <a:prstClr val="black"/>
                </a:solidFill>
                <a:latin typeface="ＭＳ Ｐゴシック"/>
              </a:rPr>
              <a:t>・米「スミソニアン航空宇宙博物館」との連携協定や仏「ル・ブルジェ航空宇宙博物館」とのパートナーシップ合意など、トップセールスにより世界に開かれた航空宇宙博物館に。</a:t>
            </a:r>
            <a:endParaRPr lang="en-US" altLang="ja-JP" sz="1400" dirty="0">
              <a:solidFill>
                <a:prstClr val="black"/>
              </a:solidFill>
              <a:latin typeface="ＭＳ Ｐゴシック"/>
            </a:endParaRPr>
          </a:p>
          <a:p>
            <a:pPr marL="177800" indent="-85725">
              <a:spcAft>
                <a:spcPts val="0"/>
              </a:spcAft>
            </a:pPr>
            <a:r>
              <a:rPr lang="ja-JP" altLang="en-US" sz="1400" dirty="0">
                <a:solidFill>
                  <a:prstClr val="black"/>
                </a:solidFill>
                <a:latin typeface="ＭＳ Ｐゴシック"/>
              </a:rPr>
              <a:t>・航空宇宙ロボット教室や水ロケット教室等の教育企画、ル・ブルジェ航空宇宙博物館連携と連携した歴史文化企画、ご当地アニメの上映会などのエンターテインメント企画など、幅広い企画を実現。</a:t>
            </a: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p:txBody>
      </p:sp>
      <p:sp>
        <p:nvSpPr>
          <p:cNvPr id="7" name="スライド番号プレースホルダー 6"/>
          <p:cNvSpPr>
            <a:spLocks noGrp="1"/>
          </p:cNvSpPr>
          <p:nvPr>
            <p:ph type="sldNum" sz="quarter" idx="12"/>
          </p:nvPr>
        </p:nvSpPr>
        <p:spPr>
          <a:xfrm>
            <a:off x="7588583" y="6441097"/>
            <a:ext cx="2311400" cy="365125"/>
          </a:xfrm>
        </p:spPr>
        <p:txBody>
          <a:bodyPr/>
          <a:lstStyle/>
          <a:p>
            <a:fld id="{6CEA0101-A47A-40D4-9AAF-17D9E337B643}" type="slidenum">
              <a:rPr lang="ja-JP" altLang="en-US" sz="1600">
                <a:solidFill>
                  <a:schemeClr val="tx1"/>
                </a:solidFill>
                <a:latin typeface="ＭＳ ゴシック" panose="020B0609070205080204" pitchFamily="49" charset="-128"/>
                <a:ea typeface="ＭＳ ゴシック" panose="020B0609070205080204" pitchFamily="49" charset="-128"/>
              </a:rPr>
              <a:pPr/>
              <a:t>38</a:t>
            </a:fld>
            <a:endParaRPr lang="ja-JP" altLang="en-US" sz="1600" dirty="0">
              <a:solidFill>
                <a:schemeClr val="tx1"/>
              </a:solidFill>
              <a:latin typeface="ＭＳ ゴシック" panose="020B0609070205080204" pitchFamily="49" charset="-128"/>
              <a:ea typeface="ＭＳ ゴシック" panose="020B0609070205080204" pitchFamily="49" charset="-128"/>
            </a:endParaRPr>
          </a:p>
        </p:txBody>
      </p:sp>
      <p:sp>
        <p:nvSpPr>
          <p:cNvPr id="3" name="テキスト ボックス 2"/>
          <p:cNvSpPr txBox="1"/>
          <p:nvPr/>
        </p:nvSpPr>
        <p:spPr>
          <a:xfrm>
            <a:off x="584777" y="4850427"/>
            <a:ext cx="2088232" cy="253916"/>
          </a:xfrm>
          <a:prstGeom prst="rect">
            <a:avLst/>
          </a:prstGeom>
          <a:noFill/>
        </p:spPr>
        <p:txBody>
          <a:bodyPr wrap="square" rtlCol="0">
            <a:spAutoFit/>
          </a:bodyPr>
          <a:lstStyle/>
          <a:p>
            <a:r>
              <a:rPr lang="ja-JP" altLang="en-US" sz="1050" dirty="0"/>
              <a:t>↑旧陸軍戦闘機「飛燕」の実機</a:t>
            </a:r>
            <a:endParaRPr kumimoji="1" lang="ja-JP" altLang="en-US" sz="1050" dirty="0"/>
          </a:p>
        </p:txBody>
      </p:sp>
      <p:sp>
        <p:nvSpPr>
          <p:cNvPr id="14" name="テキスト ボックス 13"/>
          <p:cNvSpPr txBox="1"/>
          <p:nvPr/>
        </p:nvSpPr>
        <p:spPr>
          <a:xfrm>
            <a:off x="5087510" y="4844586"/>
            <a:ext cx="1944040" cy="253916"/>
          </a:xfrm>
          <a:prstGeom prst="rect">
            <a:avLst/>
          </a:prstGeom>
          <a:noFill/>
        </p:spPr>
        <p:txBody>
          <a:bodyPr wrap="square" rtlCol="0">
            <a:spAutoFit/>
          </a:bodyPr>
          <a:lstStyle/>
          <a:p>
            <a:r>
              <a:rPr kumimoji="1" lang="ja-JP" altLang="en-US" sz="1050" dirty="0"/>
              <a:t>↑水ロケット教室の様子</a:t>
            </a:r>
          </a:p>
        </p:txBody>
      </p:sp>
      <p:sp>
        <p:nvSpPr>
          <p:cNvPr id="16" name="テキスト ボックス 15"/>
          <p:cNvSpPr txBox="1"/>
          <p:nvPr/>
        </p:nvSpPr>
        <p:spPr>
          <a:xfrm>
            <a:off x="3141253" y="4850427"/>
            <a:ext cx="1944040" cy="253916"/>
          </a:xfrm>
          <a:prstGeom prst="rect">
            <a:avLst/>
          </a:prstGeom>
          <a:noFill/>
        </p:spPr>
        <p:txBody>
          <a:bodyPr wrap="square" rtlCol="0">
            <a:spAutoFit/>
          </a:bodyPr>
          <a:lstStyle/>
          <a:p>
            <a:r>
              <a:rPr kumimoji="1" lang="ja-JP" altLang="en-US" sz="1050" dirty="0"/>
              <a:t>↑海外の博物館との連携</a:t>
            </a:r>
          </a:p>
        </p:txBody>
      </p:sp>
      <p:pic>
        <p:nvPicPr>
          <p:cNvPr id="17" name="図 1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95970" y="3376633"/>
            <a:ext cx="1957822" cy="1480706"/>
          </a:xfrm>
          <a:prstGeom prst="rect">
            <a:avLst/>
          </a:prstGeom>
        </p:spPr>
      </p:pic>
      <p:pic>
        <p:nvPicPr>
          <p:cNvPr id="20" name="コンテンツ プレースホルダー 4" descr="Ａ２（飛燕）"/>
          <p:cNvPicPr>
            <a:picLocks noGrp="1" noChangeAspect="1"/>
          </p:cNvPicPr>
          <p:nvPr isPhoto="1">
            <p:ph sz="quarter" idx="1"/>
          </p:nvPr>
        </p:nvPicPr>
        <p:blipFill>
          <a:blip r:embed="rId4" cstate="screen">
            <a:extLst>
              <a:ext uri="{BEBA8EAE-BF5A-486C-A8C5-ECC9F3942E4B}">
                <a14:imgProps xmlns:a14="http://schemas.microsoft.com/office/drawing/2010/main">
                  <a14:imgLayer r:embed="rId5">
                    <a14:imgEffect>
                      <a14:saturation sat="140000"/>
                    </a14:imgEffect>
                  </a14:imgLayer>
                </a14:imgProps>
              </a:ext>
              <a:ext uri="{28A0092B-C50C-407E-A947-70E740481C1C}">
                <a14:useLocalDpi xmlns:a14="http://schemas.microsoft.com/office/drawing/2010/main" val="0"/>
              </a:ext>
            </a:extLst>
          </a:blip>
          <a:stretch>
            <a:fillRect/>
          </a:stretch>
        </p:blipFill>
        <p:spPr>
          <a:xfrm>
            <a:off x="447124" y="3378206"/>
            <a:ext cx="2376264" cy="1466380"/>
          </a:xfrm>
          <a:prstGeom prst="rect">
            <a:avLst/>
          </a:prstGeom>
          <a:noFill/>
          <a:ln>
            <a:noFill/>
          </a:ln>
          <a:effectLst>
            <a:outerShdw blurRad="50800" dist="38100" dir="2700000" algn="tl" rotWithShape="0">
              <a:prstClr val="black">
                <a:alpha val="40000"/>
              </a:prstClr>
            </a:outerShdw>
          </a:effectLst>
        </p:spPr>
      </p:pic>
      <p:pic>
        <p:nvPicPr>
          <p:cNvPr id="21" name="図 20"/>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43260" y="3376633"/>
            <a:ext cx="2049989" cy="1454792"/>
          </a:xfrm>
          <a:prstGeom prst="rect">
            <a:avLst/>
          </a:prstGeom>
        </p:spPr>
      </p:pic>
      <p:sp>
        <p:nvSpPr>
          <p:cNvPr id="2" name="AutoShape 2" descr="空宙博ミュージアムショップ内覧の画像"/>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 name="図 3"/>
          <p:cNvPicPr>
            <a:picLocks noChangeAspect="1"/>
          </p:cNvPicPr>
          <p:nvPr/>
        </p:nvPicPr>
        <p:blipFill>
          <a:blip r:embed="rId7"/>
          <a:stretch>
            <a:fillRect/>
          </a:stretch>
        </p:blipFill>
        <p:spPr>
          <a:xfrm>
            <a:off x="7082717" y="3376633"/>
            <a:ext cx="2478795" cy="1454792"/>
          </a:xfrm>
          <a:prstGeom prst="rect">
            <a:avLst/>
          </a:prstGeom>
        </p:spPr>
      </p:pic>
      <p:sp>
        <p:nvSpPr>
          <p:cNvPr id="22" name="テキスト ボックス 21"/>
          <p:cNvSpPr txBox="1"/>
          <p:nvPr/>
        </p:nvSpPr>
        <p:spPr>
          <a:xfrm>
            <a:off x="7387298" y="4831425"/>
            <a:ext cx="1944040" cy="253916"/>
          </a:xfrm>
          <a:prstGeom prst="rect">
            <a:avLst/>
          </a:prstGeom>
          <a:noFill/>
        </p:spPr>
        <p:txBody>
          <a:bodyPr wrap="square" rtlCol="0">
            <a:spAutoFit/>
          </a:bodyPr>
          <a:lstStyle/>
          <a:p>
            <a:r>
              <a:rPr kumimoji="1" lang="ja-JP" altLang="en-US" sz="1050" dirty="0"/>
              <a:t>↑ミュージアムショップの様子</a:t>
            </a:r>
          </a:p>
        </p:txBody>
      </p:sp>
    </p:spTree>
    <p:extLst>
      <p:ext uri="{BB962C8B-B14F-4D97-AF65-F5344CB8AC3E}">
        <p14:creationId xmlns:p14="http://schemas.microsoft.com/office/powerpoint/2010/main" val="1814610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人口段階別市区町村の変動（</a:t>
            </a:r>
            <a:r>
              <a:rPr lang="en-US" altLang="ja-JP" dirty="0"/>
              <a:t>2015</a:t>
            </a:r>
            <a:r>
              <a:rPr lang="ja-JP" altLang="en-US" dirty="0"/>
              <a:t>→</a:t>
            </a:r>
            <a:r>
              <a:rPr lang="en-US" altLang="ja-JP" dirty="0"/>
              <a:t>2040</a:t>
            </a:r>
            <a:r>
              <a:rPr lang="ja-JP" altLang="en-US" dirty="0"/>
              <a:t>）</a:t>
            </a:r>
            <a:r>
              <a:rPr lang="en-US" altLang="ja-JP" dirty="0"/>
              <a:t>【H30</a:t>
            </a:r>
            <a:r>
              <a:rPr lang="ja-JP" altLang="en-US" dirty="0"/>
              <a:t>推計</a:t>
            </a:r>
            <a:r>
              <a:rPr lang="en-US" altLang="ja-JP" dirty="0"/>
              <a:t>】</a:t>
            </a:r>
            <a:endParaRPr lang="ja-JP" altLang="en-US" dirty="0"/>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8AE222-A27C-4C1B-A638-6BCA7D71312E}" type="slidenum">
              <a:rPr kumimoji="1" lang="ja-JP" altLang="en-US" sz="1600"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aphicFrame>
        <p:nvGraphicFramePr>
          <p:cNvPr id="5" name="表 4"/>
          <p:cNvGraphicFramePr>
            <a:graphicFrameLocks noGrp="1"/>
          </p:cNvGraphicFramePr>
          <p:nvPr>
            <p:extLst/>
          </p:nvPr>
        </p:nvGraphicFramePr>
        <p:xfrm>
          <a:off x="165337" y="457010"/>
          <a:ext cx="4820966" cy="2306664"/>
        </p:xfrm>
        <a:graphic>
          <a:graphicData uri="http://schemas.openxmlformats.org/drawingml/2006/table">
            <a:tbl>
              <a:tblPr firstRow="1" bandRow="1">
                <a:tableStyleId>{5C22544A-7EE6-4342-B048-85BDC9FD1C3A}</a:tableStyleId>
              </a:tblPr>
              <a:tblGrid>
                <a:gridCol w="1259271">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806451">
                  <a:extLst>
                    <a:ext uri="{9D8B030D-6E8A-4147-A177-3AD203B41FA5}">
                      <a16:colId xmlns:a16="http://schemas.microsoft.com/office/drawing/2014/main" val="20002"/>
                    </a:ext>
                  </a:extLst>
                </a:gridCol>
                <a:gridCol w="945574">
                  <a:extLst>
                    <a:ext uri="{9D8B030D-6E8A-4147-A177-3AD203B41FA5}">
                      <a16:colId xmlns:a16="http://schemas.microsoft.com/office/drawing/2014/main" val="20003"/>
                    </a:ext>
                  </a:extLst>
                </a:gridCol>
                <a:gridCol w="945574">
                  <a:extLst>
                    <a:ext uri="{9D8B030D-6E8A-4147-A177-3AD203B41FA5}">
                      <a16:colId xmlns:a16="http://schemas.microsoft.com/office/drawing/2014/main" val="20004"/>
                    </a:ext>
                  </a:extLst>
                </a:gridCol>
              </a:tblGrid>
              <a:tr h="270956">
                <a:tc>
                  <a:txBody>
                    <a:bodyPr/>
                    <a:lstStyle/>
                    <a:p>
                      <a:pPr algn="ctr"/>
                      <a:r>
                        <a:rPr kumimoji="1" lang="ja-JP" altLang="en-US" sz="1200" dirty="0"/>
                        <a:t>人口段階</a:t>
                      </a:r>
                    </a:p>
                  </a:txBody>
                  <a:tcPr>
                    <a:lnR w="38100" cap="flat" cmpd="sng" algn="ctr">
                      <a:solidFill>
                        <a:schemeClr val="bg1"/>
                      </a:solidFill>
                      <a:prstDash val="solid"/>
                      <a:round/>
                      <a:headEnd type="none" w="med" len="med"/>
                      <a:tailEnd type="none" w="med" len="med"/>
                    </a:lnR>
                  </a:tcPr>
                </a:tc>
                <a:tc>
                  <a:txBody>
                    <a:bodyPr/>
                    <a:lstStyle/>
                    <a:p>
                      <a:pPr algn="ctr" fontAlgn="ctr"/>
                      <a:r>
                        <a:rPr lang="en-US" altLang="ja-JP" sz="1400" b="0" i="0" u="none" strike="noStrike" dirty="0">
                          <a:solidFill>
                            <a:schemeClr val="bg1"/>
                          </a:solidFill>
                          <a:effectLst/>
                          <a:latin typeface="游ゴシック"/>
                        </a:rPr>
                        <a:t>2015</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algn="ctr" fontAlgn="ctr"/>
                      <a:r>
                        <a:rPr lang="en-US" altLang="ja-JP" sz="1400" b="0" i="0" u="none" strike="noStrike" dirty="0">
                          <a:solidFill>
                            <a:schemeClr val="bg1"/>
                          </a:solidFill>
                          <a:effectLst/>
                          <a:latin typeface="游ゴシック"/>
                        </a:rPr>
                        <a:t>2040</a:t>
                      </a:r>
                    </a:p>
                  </a:txBody>
                  <a:tcPr marL="7620" marR="7620" marT="7620" marB="0" anchor="ctr"/>
                </a:tc>
                <a:tc>
                  <a:txBody>
                    <a:bodyPr/>
                    <a:lstStyle/>
                    <a:p>
                      <a:pPr algn="ctr" fontAlgn="ctr"/>
                      <a:r>
                        <a:rPr lang="ja-JP" altLang="en-US" sz="1400" b="0" i="0" u="none" strike="noStrike" dirty="0">
                          <a:solidFill>
                            <a:schemeClr val="bg1"/>
                          </a:solidFill>
                          <a:effectLst/>
                          <a:latin typeface="游ゴシック"/>
                        </a:rPr>
                        <a:t>増減</a:t>
                      </a:r>
                    </a:p>
                  </a:txBody>
                  <a:tcPr marL="7620" marR="7620" marT="7620" marB="0" anchor="ctr">
                    <a:lnR w="38100" cap="flat" cmpd="sng" algn="ctr">
                      <a:solidFill>
                        <a:schemeClr val="bg1"/>
                      </a:solidFill>
                      <a:prstDash val="solid"/>
                      <a:round/>
                      <a:headEnd type="none" w="med" len="med"/>
                      <a:tailEnd type="none" w="med" len="med"/>
                    </a:lnR>
                  </a:tcPr>
                </a:tc>
                <a:tc>
                  <a:txBody>
                    <a:bodyPr/>
                    <a:lstStyle/>
                    <a:p>
                      <a:pPr algn="ctr" fontAlgn="ctr"/>
                      <a:r>
                        <a:rPr lang="ja-JP" altLang="en-US" sz="1400" b="0" i="0" u="none" strike="noStrike" dirty="0">
                          <a:solidFill>
                            <a:schemeClr val="bg1"/>
                          </a:solidFill>
                          <a:effectLst/>
                          <a:latin typeface="游ゴシック"/>
                        </a:rPr>
                        <a:t>増減率</a:t>
                      </a:r>
                      <a:endParaRPr lang="ja-JP" altLang="en-US" sz="1000" b="0" i="0" u="none" strike="noStrike" dirty="0">
                        <a:solidFill>
                          <a:schemeClr val="bg1"/>
                        </a:solidFill>
                        <a:effectLst/>
                        <a:latin typeface="游ゴシック"/>
                      </a:endParaRPr>
                    </a:p>
                  </a:txBody>
                  <a:tcPr marL="7620" marR="7620" marT="762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254043">
                <a:tc>
                  <a:txBody>
                    <a:bodyPr/>
                    <a:lstStyle/>
                    <a:p>
                      <a:pPr algn="ctr" fontAlgn="ctr"/>
                      <a:r>
                        <a:rPr lang="en-US" altLang="ja-JP" sz="1400" b="0" i="0" u="none" strike="noStrike" dirty="0">
                          <a:solidFill>
                            <a:srgbClr val="000000"/>
                          </a:solidFill>
                          <a:effectLst/>
                          <a:latin typeface="游ゴシック"/>
                        </a:rPr>
                        <a:t>100</a:t>
                      </a:r>
                      <a:r>
                        <a:rPr lang="ja-JP" altLang="en-US" sz="1400" b="0" i="0" u="none" strike="noStrike" dirty="0">
                          <a:solidFill>
                            <a:srgbClr val="000000"/>
                          </a:solidFill>
                          <a:effectLst/>
                          <a:latin typeface="游ゴシック"/>
                        </a:rPr>
                        <a:t>万人以上</a:t>
                      </a:r>
                    </a:p>
                  </a:txBody>
                  <a:tcPr marL="7620" marR="7620" marT="7620" marB="0" anchor="ctr">
                    <a:lnR w="38100" cap="flat" cmpd="sng" algn="ctr">
                      <a:solidFill>
                        <a:schemeClr val="bg1"/>
                      </a:solidFill>
                      <a:prstDash val="solid"/>
                      <a:round/>
                      <a:headEnd type="none" w="med" len="med"/>
                      <a:tailEnd type="none" w="med" len="med"/>
                    </a:lnR>
                  </a:tcPr>
                </a:tc>
                <a:tc>
                  <a:txBody>
                    <a:bodyPr/>
                    <a:lstStyle/>
                    <a:p>
                      <a:pPr algn="r" fontAlgn="ctr"/>
                      <a:r>
                        <a:rPr lang="en-US" altLang="ja-JP" sz="1400" b="0" i="0" u="none" strike="noStrike" dirty="0">
                          <a:solidFill>
                            <a:srgbClr val="000000"/>
                          </a:solidFill>
                          <a:effectLst/>
                          <a:latin typeface="Arial" panose="020B0604020202020204" pitchFamily="34" charset="0"/>
                          <a:cs typeface="Arial" panose="020B0604020202020204" pitchFamily="34" charset="0"/>
                        </a:rPr>
                        <a:t>2,023 </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algn="r" fontAlgn="ctr"/>
                      <a:r>
                        <a:rPr lang="en-US" altLang="ja-JP" sz="1400" b="0" i="0" u="none" strike="noStrike">
                          <a:solidFill>
                            <a:srgbClr val="000000"/>
                          </a:solidFill>
                          <a:effectLst/>
                          <a:latin typeface="Arial" panose="020B0604020202020204" pitchFamily="34" charset="0"/>
                          <a:cs typeface="Arial" panose="020B0604020202020204" pitchFamily="34" charset="0"/>
                        </a:rPr>
                        <a:t>1,947 </a:t>
                      </a:r>
                    </a:p>
                  </a:txBody>
                  <a:tcPr marL="7620" marR="7620" marT="7620" marB="0" anchor="ctr"/>
                </a:tc>
                <a:tc>
                  <a:txBody>
                    <a:bodyPr/>
                    <a:lstStyle/>
                    <a:p>
                      <a:pPr algn="r" fontAlgn="ctr"/>
                      <a:r>
                        <a:rPr lang="ja-JP" altLang="en-US" sz="1400" b="0" i="0" u="none" strike="noStrike">
                          <a:solidFill>
                            <a:srgbClr val="000000"/>
                          </a:solidFill>
                          <a:effectLst/>
                          <a:latin typeface="Arial" panose="020B0604020202020204" pitchFamily="34" charset="0"/>
                          <a:cs typeface="Arial" panose="020B0604020202020204" pitchFamily="34" charset="0"/>
                        </a:rPr>
                        <a:t>▲ </a:t>
                      </a:r>
                      <a:r>
                        <a:rPr lang="en-US" altLang="ja-JP" sz="1400" b="0" i="0" u="none" strike="noStrike">
                          <a:solidFill>
                            <a:srgbClr val="000000"/>
                          </a:solidFill>
                          <a:effectLst/>
                          <a:latin typeface="Arial" panose="020B0604020202020204" pitchFamily="34" charset="0"/>
                          <a:cs typeface="Arial" panose="020B0604020202020204" pitchFamily="34" charset="0"/>
                        </a:rPr>
                        <a:t>76</a:t>
                      </a:r>
                    </a:p>
                  </a:txBody>
                  <a:tcPr marL="7620" marR="7620" marT="7620" marB="0" anchor="ctr">
                    <a:lnR w="38100" cap="flat" cmpd="sng" algn="ctr">
                      <a:solidFill>
                        <a:schemeClr val="bg1"/>
                      </a:solidFill>
                      <a:prstDash val="solid"/>
                      <a:round/>
                      <a:headEnd type="none" w="med" len="med"/>
                      <a:tailEnd type="none" w="med" len="med"/>
                    </a:lnR>
                  </a:tcPr>
                </a:tc>
                <a:tc>
                  <a:txBody>
                    <a:bodyPr/>
                    <a:lstStyle/>
                    <a:p>
                      <a:pPr algn="r" fontAlgn="ctr"/>
                      <a:r>
                        <a:rPr lang="ja-JP" altLang="en-US" sz="1400" b="0" i="0" u="none" strike="noStrike" dirty="0">
                          <a:solidFill>
                            <a:srgbClr val="000000"/>
                          </a:solidFill>
                          <a:effectLst/>
                          <a:latin typeface="Arial" panose="020B0604020202020204" pitchFamily="34" charset="0"/>
                          <a:cs typeface="Arial" panose="020B0604020202020204" pitchFamily="34" charset="0"/>
                        </a:rPr>
                        <a:t>▲ </a:t>
                      </a:r>
                      <a:r>
                        <a:rPr lang="en-US" altLang="ja-JP" sz="1400" b="0" i="0" u="none" strike="noStrike" dirty="0">
                          <a:solidFill>
                            <a:srgbClr val="000000"/>
                          </a:solidFill>
                          <a:effectLst/>
                          <a:latin typeface="Arial" panose="020B0604020202020204" pitchFamily="34" charset="0"/>
                          <a:cs typeface="Arial" panose="020B0604020202020204" pitchFamily="34" charset="0"/>
                        </a:rPr>
                        <a:t>3.8</a:t>
                      </a:r>
                    </a:p>
                  </a:txBody>
                  <a:tcPr marL="7620" marR="7620" marT="762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r h="254043">
                <a:tc>
                  <a:txBody>
                    <a:bodyPr/>
                    <a:lstStyle/>
                    <a:p>
                      <a:pPr algn="ctr" fontAlgn="ctr"/>
                      <a:r>
                        <a:rPr lang="en-US" altLang="ja-JP" sz="1400" b="0" i="0" u="none" strike="noStrike">
                          <a:solidFill>
                            <a:srgbClr val="000000"/>
                          </a:solidFill>
                          <a:effectLst/>
                          <a:latin typeface="游ゴシック"/>
                        </a:rPr>
                        <a:t>50</a:t>
                      </a:r>
                      <a:r>
                        <a:rPr lang="ja-JP" altLang="en-US" sz="1400" b="0" i="0" u="none" strike="noStrike">
                          <a:solidFill>
                            <a:srgbClr val="000000"/>
                          </a:solidFill>
                          <a:effectLst/>
                          <a:latin typeface="游ゴシック"/>
                        </a:rPr>
                        <a:t>～</a:t>
                      </a:r>
                      <a:r>
                        <a:rPr lang="en-US" altLang="ja-JP" sz="1400" b="0" i="0" u="none" strike="noStrike">
                          <a:solidFill>
                            <a:srgbClr val="000000"/>
                          </a:solidFill>
                          <a:effectLst/>
                          <a:latin typeface="游ゴシック"/>
                        </a:rPr>
                        <a:t>100</a:t>
                      </a:r>
                      <a:r>
                        <a:rPr lang="ja-JP" altLang="en-US" sz="1400" b="0" i="0" u="none" strike="noStrike">
                          <a:solidFill>
                            <a:srgbClr val="000000"/>
                          </a:solidFill>
                          <a:effectLst/>
                          <a:latin typeface="游ゴシック"/>
                        </a:rPr>
                        <a:t>万人</a:t>
                      </a:r>
                    </a:p>
                  </a:txBody>
                  <a:tcPr marL="7620" marR="7620" marT="7620" marB="0" anchor="ctr">
                    <a:lnR w="38100" cap="flat" cmpd="sng" algn="ctr">
                      <a:solidFill>
                        <a:schemeClr val="bg1"/>
                      </a:solidFill>
                      <a:prstDash val="solid"/>
                      <a:round/>
                      <a:headEnd type="none" w="med" len="med"/>
                      <a:tailEnd type="none" w="med" len="med"/>
                    </a:lnR>
                  </a:tcPr>
                </a:tc>
                <a:tc>
                  <a:txBody>
                    <a:bodyPr/>
                    <a:lstStyle/>
                    <a:p>
                      <a:pPr algn="r" fontAlgn="ctr"/>
                      <a:r>
                        <a:rPr lang="en-US" altLang="ja-JP" sz="1400" b="0" i="0" u="none" strike="noStrike" dirty="0">
                          <a:solidFill>
                            <a:srgbClr val="000000"/>
                          </a:solidFill>
                          <a:effectLst/>
                          <a:latin typeface="Arial" panose="020B0604020202020204" pitchFamily="34" charset="0"/>
                          <a:cs typeface="Arial" panose="020B0604020202020204" pitchFamily="34" charset="0"/>
                        </a:rPr>
                        <a:t>1,654 </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algn="r" fontAlgn="ctr"/>
                      <a:r>
                        <a:rPr lang="en-US" altLang="ja-JP" sz="1400" b="0" i="0" u="none" strike="noStrike" dirty="0">
                          <a:solidFill>
                            <a:srgbClr val="000000"/>
                          </a:solidFill>
                          <a:effectLst/>
                          <a:latin typeface="Arial" panose="020B0604020202020204" pitchFamily="34" charset="0"/>
                          <a:cs typeface="Arial" panose="020B0604020202020204" pitchFamily="34" charset="0"/>
                        </a:rPr>
                        <a:t>1,557 </a:t>
                      </a:r>
                    </a:p>
                  </a:txBody>
                  <a:tcPr marL="7620" marR="7620" marT="7620" marB="0" anchor="ctr"/>
                </a:tc>
                <a:tc>
                  <a:txBody>
                    <a:bodyPr/>
                    <a:lstStyle/>
                    <a:p>
                      <a:pPr algn="r" fontAlgn="ctr"/>
                      <a:r>
                        <a:rPr lang="ja-JP" altLang="en-US" sz="1400" b="0" i="0" u="none" strike="noStrike">
                          <a:solidFill>
                            <a:srgbClr val="000000"/>
                          </a:solidFill>
                          <a:effectLst/>
                          <a:latin typeface="Arial" panose="020B0604020202020204" pitchFamily="34" charset="0"/>
                          <a:cs typeface="Arial" panose="020B0604020202020204" pitchFamily="34" charset="0"/>
                        </a:rPr>
                        <a:t>▲ </a:t>
                      </a:r>
                      <a:r>
                        <a:rPr lang="en-US" altLang="ja-JP" sz="1400" b="0" i="0" u="none" strike="noStrike">
                          <a:solidFill>
                            <a:srgbClr val="000000"/>
                          </a:solidFill>
                          <a:effectLst/>
                          <a:latin typeface="Arial" panose="020B0604020202020204" pitchFamily="34" charset="0"/>
                          <a:cs typeface="Arial" panose="020B0604020202020204" pitchFamily="34" charset="0"/>
                        </a:rPr>
                        <a:t>97</a:t>
                      </a:r>
                    </a:p>
                  </a:txBody>
                  <a:tcPr marL="7620" marR="7620" marT="7620" marB="0" anchor="ctr">
                    <a:lnR w="38100" cap="flat" cmpd="sng" algn="ctr">
                      <a:solidFill>
                        <a:schemeClr val="bg1"/>
                      </a:solidFill>
                      <a:prstDash val="solid"/>
                      <a:round/>
                      <a:headEnd type="none" w="med" len="med"/>
                      <a:tailEnd type="none" w="med" len="med"/>
                    </a:lnR>
                  </a:tcPr>
                </a:tc>
                <a:tc>
                  <a:txBody>
                    <a:bodyPr/>
                    <a:lstStyle/>
                    <a:p>
                      <a:pPr algn="r" fontAlgn="ctr"/>
                      <a:r>
                        <a:rPr lang="ja-JP" altLang="en-US" sz="1400" b="0" i="0" u="none" strike="noStrike">
                          <a:solidFill>
                            <a:srgbClr val="000000"/>
                          </a:solidFill>
                          <a:effectLst/>
                          <a:latin typeface="Arial" panose="020B0604020202020204" pitchFamily="34" charset="0"/>
                          <a:cs typeface="Arial" panose="020B0604020202020204" pitchFamily="34" charset="0"/>
                        </a:rPr>
                        <a:t>▲ </a:t>
                      </a:r>
                      <a:r>
                        <a:rPr lang="en-US" altLang="ja-JP" sz="1400" b="0" i="0" u="none" strike="noStrike">
                          <a:solidFill>
                            <a:srgbClr val="000000"/>
                          </a:solidFill>
                          <a:effectLst/>
                          <a:latin typeface="Arial" panose="020B0604020202020204" pitchFamily="34" charset="0"/>
                          <a:cs typeface="Arial" panose="020B0604020202020204" pitchFamily="34" charset="0"/>
                        </a:rPr>
                        <a:t>5.9</a:t>
                      </a:r>
                    </a:p>
                  </a:txBody>
                  <a:tcPr marL="7620" marR="7620" marT="762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2"/>
                  </a:ext>
                </a:extLst>
              </a:tr>
              <a:tr h="254043">
                <a:tc>
                  <a:txBody>
                    <a:bodyPr/>
                    <a:lstStyle/>
                    <a:p>
                      <a:pPr algn="ctr" fontAlgn="ctr"/>
                      <a:r>
                        <a:rPr lang="en-US" altLang="ja-JP" sz="1400" b="0" i="0" u="none" strike="noStrike">
                          <a:solidFill>
                            <a:srgbClr val="000000"/>
                          </a:solidFill>
                          <a:effectLst/>
                          <a:latin typeface="游ゴシック"/>
                        </a:rPr>
                        <a:t>20</a:t>
                      </a:r>
                      <a:r>
                        <a:rPr lang="ja-JP" altLang="en-US" sz="1400" b="0" i="0" u="none" strike="noStrike">
                          <a:solidFill>
                            <a:srgbClr val="000000"/>
                          </a:solidFill>
                          <a:effectLst/>
                          <a:latin typeface="游ゴシック"/>
                        </a:rPr>
                        <a:t>～</a:t>
                      </a:r>
                      <a:r>
                        <a:rPr lang="en-US" altLang="ja-JP" sz="1400" b="0" i="0" u="none" strike="noStrike">
                          <a:solidFill>
                            <a:srgbClr val="000000"/>
                          </a:solidFill>
                          <a:effectLst/>
                          <a:latin typeface="游ゴシック"/>
                        </a:rPr>
                        <a:t>50</a:t>
                      </a:r>
                      <a:r>
                        <a:rPr lang="ja-JP" altLang="en-US" sz="1400" b="0" i="0" u="none" strike="noStrike">
                          <a:solidFill>
                            <a:srgbClr val="000000"/>
                          </a:solidFill>
                          <a:effectLst/>
                          <a:latin typeface="游ゴシック"/>
                        </a:rPr>
                        <a:t>万人</a:t>
                      </a:r>
                    </a:p>
                  </a:txBody>
                  <a:tcPr marL="7620" marR="7620" marT="7620" marB="0" anchor="ctr">
                    <a:lnR w="38100" cap="flat" cmpd="sng" algn="ctr">
                      <a:solidFill>
                        <a:schemeClr val="bg1"/>
                      </a:solidFill>
                      <a:prstDash val="solid"/>
                      <a:round/>
                      <a:headEnd type="none" w="med" len="med"/>
                      <a:tailEnd type="none" w="med" len="med"/>
                    </a:lnR>
                  </a:tcPr>
                </a:tc>
                <a:tc>
                  <a:txBody>
                    <a:bodyPr/>
                    <a:lstStyle/>
                    <a:p>
                      <a:pPr algn="r" fontAlgn="ctr"/>
                      <a:r>
                        <a:rPr lang="en-US" altLang="ja-JP" sz="1400" b="0" i="0" u="none" strike="noStrike" dirty="0">
                          <a:solidFill>
                            <a:srgbClr val="000000"/>
                          </a:solidFill>
                          <a:effectLst/>
                          <a:latin typeface="Arial" panose="020B0604020202020204" pitchFamily="34" charset="0"/>
                          <a:cs typeface="Arial" panose="020B0604020202020204" pitchFamily="34" charset="0"/>
                        </a:rPr>
                        <a:t>2,932 </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algn="r" fontAlgn="ctr"/>
                      <a:r>
                        <a:rPr lang="en-US" altLang="ja-JP" sz="1400" b="0" i="0" u="none" strike="noStrike" dirty="0">
                          <a:solidFill>
                            <a:srgbClr val="000000"/>
                          </a:solidFill>
                          <a:effectLst/>
                          <a:latin typeface="Arial" panose="020B0604020202020204" pitchFamily="34" charset="0"/>
                          <a:cs typeface="Arial" panose="020B0604020202020204" pitchFamily="34" charset="0"/>
                        </a:rPr>
                        <a:t>2,695 </a:t>
                      </a:r>
                    </a:p>
                  </a:txBody>
                  <a:tcPr marL="7620" marR="7620" marT="7620" marB="0" anchor="ctr"/>
                </a:tc>
                <a:tc>
                  <a:txBody>
                    <a:bodyPr/>
                    <a:lstStyle/>
                    <a:p>
                      <a:pPr algn="r" fontAlgn="ctr"/>
                      <a:r>
                        <a:rPr lang="ja-JP" altLang="en-US" sz="1400" b="0" i="0" u="none" strike="noStrike" dirty="0">
                          <a:solidFill>
                            <a:srgbClr val="000000"/>
                          </a:solidFill>
                          <a:effectLst/>
                          <a:latin typeface="Arial" panose="020B0604020202020204" pitchFamily="34" charset="0"/>
                          <a:cs typeface="Arial" panose="020B0604020202020204" pitchFamily="34" charset="0"/>
                        </a:rPr>
                        <a:t>▲ </a:t>
                      </a:r>
                      <a:r>
                        <a:rPr lang="en-US" altLang="ja-JP" sz="1400" b="0" i="0" u="none" strike="noStrike" dirty="0">
                          <a:solidFill>
                            <a:srgbClr val="000000"/>
                          </a:solidFill>
                          <a:effectLst/>
                          <a:latin typeface="Arial" panose="020B0604020202020204" pitchFamily="34" charset="0"/>
                          <a:cs typeface="Arial" panose="020B0604020202020204" pitchFamily="34" charset="0"/>
                        </a:rPr>
                        <a:t>237</a:t>
                      </a:r>
                    </a:p>
                  </a:txBody>
                  <a:tcPr marL="7620" marR="7620" marT="7620" marB="0" anchor="ctr">
                    <a:lnR w="38100" cap="flat" cmpd="sng" algn="ctr">
                      <a:solidFill>
                        <a:schemeClr val="bg1"/>
                      </a:solidFill>
                      <a:prstDash val="solid"/>
                      <a:round/>
                      <a:headEnd type="none" w="med" len="med"/>
                      <a:tailEnd type="none" w="med" len="med"/>
                    </a:lnR>
                  </a:tcPr>
                </a:tc>
                <a:tc>
                  <a:txBody>
                    <a:bodyPr/>
                    <a:lstStyle/>
                    <a:p>
                      <a:pPr algn="r" fontAlgn="ctr"/>
                      <a:r>
                        <a:rPr lang="ja-JP" altLang="en-US" sz="1400" b="0" i="0" u="none" strike="noStrike" dirty="0">
                          <a:solidFill>
                            <a:srgbClr val="000000"/>
                          </a:solidFill>
                          <a:effectLst/>
                          <a:latin typeface="Arial" panose="020B0604020202020204" pitchFamily="34" charset="0"/>
                          <a:cs typeface="Arial" panose="020B0604020202020204" pitchFamily="34" charset="0"/>
                        </a:rPr>
                        <a:t>▲ </a:t>
                      </a:r>
                      <a:r>
                        <a:rPr lang="en-US" altLang="ja-JP" sz="1400" b="0" i="0" u="none" strike="noStrike" dirty="0">
                          <a:solidFill>
                            <a:srgbClr val="000000"/>
                          </a:solidFill>
                          <a:effectLst/>
                          <a:latin typeface="Arial" panose="020B0604020202020204" pitchFamily="34" charset="0"/>
                          <a:cs typeface="Arial" panose="020B0604020202020204" pitchFamily="34" charset="0"/>
                        </a:rPr>
                        <a:t>8.1</a:t>
                      </a:r>
                    </a:p>
                  </a:txBody>
                  <a:tcPr marL="7620" marR="7620" marT="762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254043">
                <a:tc>
                  <a:txBody>
                    <a:bodyPr/>
                    <a:lstStyle/>
                    <a:p>
                      <a:pPr algn="ctr" fontAlgn="ctr"/>
                      <a:r>
                        <a:rPr lang="en-US" altLang="ja-JP" sz="1400" b="0" i="0" u="none" strike="noStrike" dirty="0">
                          <a:solidFill>
                            <a:srgbClr val="000000"/>
                          </a:solidFill>
                          <a:effectLst/>
                          <a:latin typeface="游ゴシック"/>
                        </a:rPr>
                        <a:t>10</a:t>
                      </a:r>
                      <a:r>
                        <a:rPr lang="ja-JP" altLang="en-US" sz="1400" b="0" i="0" u="none" strike="noStrike" dirty="0">
                          <a:solidFill>
                            <a:srgbClr val="000000"/>
                          </a:solidFill>
                          <a:effectLst/>
                          <a:latin typeface="游ゴシック"/>
                        </a:rPr>
                        <a:t>～</a:t>
                      </a:r>
                      <a:r>
                        <a:rPr lang="en-US" altLang="ja-JP" sz="1400" b="0" i="0" u="none" strike="noStrike" dirty="0">
                          <a:solidFill>
                            <a:srgbClr val="000000"/>
                          </a:solidFill>
                          <a:effectLst/>
                          <a:latin typeface="游ゴシック"/>
                        </a:rPr>
                        <a:t>20</a:t>
                      </a:r>
                      <a:r>
                        <a:rPr lang="ja-JP" altLang="en-US" sz="1400" b="0" i="0" u="none" strike="noStrike" dirty="0">
                          <a:solidFill>
                            <a:srgbClr val="000000"/>
                          </a:solidFill>
                          <a:effectLst/>
                          <a:latin typeface="游ゴシック"/>
                        </a:rPr>
                        <a:t>万人</a:t>
                      </a:r>
                    </a:p>
                  </a:txBody>
                  <a:tcPr marL="7620" marR="7620" marT="7620" marB="0" anchor="ctr">
                    <a:lnR w="38100" cap="flat" cmpd="sng" algn="ctr">
                      <a:solidFill>
                        <a:schemeClr val="bg1"/>
                      </a:solidFill>
                      <a:prstDash val="solid"/>
                      <a:round/>
                      <a:headEnd type="none" w="med" len="med"/>
                      <a:tailEnd type="none" w="med" len="med"/>
                    </a:lnR>
                  </a:tcPr>
                </a:tc>
                <a:tc>
                  <a:txBody>
                    <a:bodyPr/>
                    <a:lstStyle/>
                    <a:p>
                      <a:pPr algn="r" fontAlgn="ctr"/>
                      <a:r>
                        <a:rPr lang="en-US" altLang="ja-JP" sz="1400" b="0" i="0" u="none" strike="noStrike">
                          <a:solidFill>
                            <a:srgbClr val="000000"/>
                          </a:solidFill>
                          <a:effectLst/>
                          <a:latin typeface="Arial" panose="020B0604020202020204" pitchFamily="34" charset="0"/>
                          <a:cs typeface="Arial" panose="020B0604020202020204" pitchFamily="34" charset="0"/>
                        </a:rPr>
                        <a:t>2,149 </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algn="r" fontAlgn="ctr"/>
                      <a:r>
                        <a:rPr lang="en-US" altLang="ja-JP" sz="1400" b="0" i="0" u="none" strike="noStrike" dirty="0">
                          <a:solidFill>
                            <a:srgbClr val="000000"/>
                          </a:solidFill>
                          <a:effectLst/>
                          <a:latin typeface="Arial" panose="020B0604020202020204" pitchFamily="34" charset="0"/>
                          <a:cs typeface="Arial" panose="020B0604020202020204" pitchFamily="34" charset="0"/>
                        </a:rPr>
                        <a:t>1,865 </a:t>
                      </a:r>
                    </a:p>
                  </a:txBody>
                  <a:tcPr marL="7620" marR="7620" marT="7620" marB="0" anchor="ctr"/>
                </a:tc>
                <a:tc>
                  <a:txBody>
                    <a:bodyPr/>
                    <a:lstStyle/>
                    <a:p>
                      <a:pPr algn="r" fontAlgn="ctr"/>
                      <a:r>
                        <a:rPr lang="ja-JP" altLang="en-US" sz="1400" b="0" i="0" u="none" strike="noStrike" dirty="0">
                          <a:solidFill>
                            <a:srgbClr val="000000"/>
                          </a:solidFill>
                          <a:effectLst/>
                          <a:latin typeface="Arial" panose="020B0604020202020204" pitchFamily="34" charset="0"/>
                          <a:cs typeface="Arial" panose="020B0604020202020204" pitchFamily="34" charset="0"/>
                        </a:rPr>
                        <a:t>▲ </a:t>
                      </a:r>
                      <a:r>
                        <a:rPr lang="en-US" altLang="ja-JP" sz="1400" b="0" i="0" u="none" strike="noStrike" dirty="0">
                          <a:solidFill>
                            <a:srgbClr val="000000"/>
                          </a:solidFill>
                          <a:effectLst/>
                          <a:latin typeface="Arial" panose="020B0604020202020204" pitchFamily="34" charset="0"/>
                          <a:cs typeface="Arial" panose="020B0604020202020204" pitchFamily="34" charset="0"/>
                        </a:rPr>
                        <a:t>284</a:t>
                      </a:r>
                    </a:p>
                  </a:txBody>
                  <a:tcPr marL="7620" marR="7620" marT="7620" marB="0" anchor="ctr">
                    <a:lnR w="38100" cap="flat" cmpd="sng" algn="ctr">
                      <a:solidFill>
                        <a:schemeClr val="bg1"/>
                      </a:solidFill>
                      <a:prstDash val="solid"/>
                      <a:round/>
                      <a:headEnd type="none" w="med" len="med"/>
                      <a:tailEnd type="none" w="med" len="med"/>
                    </a:lnR>
                  </a:tcPr>
                </a:tc>
                <a:tc>
                  <a:txBody>
                    <a:bodyPr/>
                    <a:lstStyle/>
                    <a:p>
                      <a:pPr algn="r" fontAlgn="ctr"/>
                      <a:r>
                        <a:rPr lang="ja-JP" altLang="en-US" sz="1400" b="0" i="0" u="none" strike="noStrike" dirty="0">
                          <a:solidFill>
                            <a:srgbClr val="000000"/>
                          </a:solidFill>
                          <a:effectLst/>
                          <a:latin typeface="Arial" panose="020B0604020202020204" pitchFamily="34" charset="0"/>
                          <a:cs typeface="Arial" panose="020B0604020202020204" pitchFamily="34" charset="0"/>
                        </a:rPr>
                        <a:t>▲ </a:t>
                      </a:r>
                      <a:r>
                        <a:rPr lang="en-US" altLang="ja-JP" sz="1400" b="0" i="0" u="none" strike="noStrike" dirty="0">
                          <a:solidFill>
                            <a:srgbClr val="000000"/>
                          </a:solidFill>
                          <a:effectLst/>
                          <a:latin typeface="Arial" panose="020B0604020202020204" pitchFamily="34" charset="0"/>
                          <a:cs typeface="Arial" panose="020B0604020202020204" pitchFamily="34" charset="0"/>
                        </a:rPr>
                        <a:t>13.2</a:t>
                      </a:r>
                    </a:p>
                  </a:txBody>
                  <a:tcPr marL="7620" marR="7620" marT="762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254043">
                <a:tc>
                  <a:txBody>
                    <a:bodyPr/>
                    <a:lstStyle/>
                    <a:p>
                      <a:pPr algn="ctr" fontAlgn="ctr"/>
                      <a:r>
                        <a:rPr lang="en-US" altLang="ja-JP" sz="1400" b="0" i="0" u="none" strike="noStrike" dirty="0">
                          <a:solidFill>
                            <a:srgbClr val="000000"/>
                          </a:solidFill>
                          <a:effectLst/>
                          <a:latin typeface="游ゴシック"/>
                        </a:rPr>
                        <a:t>3</a:t>
                      </a:r>
                      <a:r>
                        <a:rPr lang="ja-JP" altLang="en-US" sz="1400" b="0" i="0" u="none" strike="noStrike" dirty="0">
                          <a:solidFill>
                            <a:srgbClr val="000000"/>
                          </a:solidFill>
                          <a:effectLst/>
                          <a:latin typeface="游ゴシック"/>
                        </a:rPr>
                        <a:t>～</a:t>
                      </a:r>
                      <a:r>
                        <a:rPr lang="en-US" altLang="ja-JP" sz="1400" b="0" i="0" u="none" strike="noStrike" dirty="0">
                          <a:solidFill>
                            <a:srgbClr val="000000"/>
                          </a:solidFill>
                          <a:effectLst/>
                          <a:latin typeface="游ゴシック"/>
                        </a:rPr>
                        <a:t>10</a:t>
                      </a:r>
                      <a:r>
                        <a:rPr lang="ja-JP" altLang="en-US" sz="1400" b="0" i="0" u="none" strike="noStrike" dirty="0">
                          <a:solidFill>
                            <a:srgbClr val="000000"/>
                          </a:solidFill>
                          <a:effectLst/>
                          <a:latin typeface="游ゴシック"/>
                        </a:rPr>
                        <a:t>万人</a:t>
                      </a:r>
                    </a:p>
                  </a:txBody>
                  <a:tcPr marL="7620" marR="7620" marT="7620" marB="0" anchor="ctr">
                    <a:lnR w="38100" cap="flat" cmpd="sng" algn="ctr">
                      <a:solidFill>
                        <a:schemeClr val="bg1"/>
                      </a:solidFill>
                      <a:prstDash val="solid"/>
                      <a:round/>
                      <a:headEnd type="none" w="med" len="med"/>
                      <a:tailEnd type="none" w="med" len="med"/>
                    </a:lnR>
                  </a:tcPr>
                </a:tc>
                <a:tc>
                  <a:txBody>
                    <a:bodyPr/>
                    <a:lstStyle/>
                    <a:p>
                      <a:pPr algn="r" fontAlgn="ctr"/>
                      <a:r>
                        <a:rPr lang="en-US" altLang="ja-JP" sz="1400" b="0" i="0" u="none" strike="noStrike">
                          <a:solidFill>
                            <a:srgbClr val="000000"/>
                          </a:solidFill>
                          <a:effectLst/>
                          <a:latin typeface="Arial" panose="020B0604020202020204" pitchFamily="34" charset="0"/>
                          <a:cs typeface="Arial" panose="020B0604020202020204" pitchFamily="34" charset="0"/>
                        </a:rPr>
                        <a:t>2,730 </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algn="r" fontAlgn="ctr"/>
                      <a:r>
                        <a:rPr lang="en-US" altLang="ja-JP" sz="1400" b="0" i="0" u="none" strike="noStrike">
                          <a:solidFill>
                            <a:srgbClr val="000000"/>
                          </a:solidFill>
                          <a:effectLst/>
                          <a:latin typeface="Arial" panose="020B0604020202020204" pitchFamily="34" charset="0"/>
                          <a:cs typeface="Arial" panose="020B0604020202020204" pitchFamily="34" charset="0"/>
                        </a:rPr>
                        <a:t>2,190 </a:t>
                      </a:r>
                    </a:p>
                  </a:txBody>
                  <a:tcPr marL="7620" marR="7620" marT="7620" marB="0" anchor="ctr"/>
                </a:tc>
                <a:tc>
                  <a:txBody>
                    <a:bodyPr/>
                    <a:lstStyle/>
                    <a:p>
                      <a:pPr algn="r" fontAlgn="ctr"/>
                      <a:r>
                        <a:rPr lang="ja-JP" altLang="en-US" sz="1400" b="0" i="0" u="none" strike="noStrike" dirty="0">
                          <a:solidFill>
                            <a:srgbClr val="000000"/>
                          </a:solidFill>
                          <a:effectLst/>
                          <a:latin typeface="Arial" panose="020B0604020202020204" pitchFamily="34" charset="0"/>
                          <a:cs typeface="Arial" panose="020B0604020202020204" pitchFamily="34" charset="0"/>
                        </a:rPr>
                        <a:t>▲ </a:t>
                      </a:r>
                      <a:r>
                        <a:rPr lang="en-US" altLang="ja-JP" sz="1400" b="0" i="0" u="none" strike="noStrike" dirty="0">
                          <a:solidFill>
                            <a:srgbClr val="000000"/>
                          </a:solidFill>
                          <a:effectLst/>
                          <a:latin typeface="Arial" panose="020B0604020202020204" pitchFamily="34" charset="0"/>
                          <a:cs typeface="Arial" panose="020B0604020202020204" pitchFamily="34" charset="0"/>
                        </a:rPr>
                        <a:t>540</a:t>
                      </a:r>
                    </a:p>
                  </a:txBody>
                  <a:tcPr marL="7620" marR="7620" marT="7620" marB="0" anchor="ctr">
                    <a:lnR w="38100" cap="flat" cmpd="sng" algn="ctr">
                      <a:solidFill>
                        <a:schemeClr val="bg1"/>
                      </a:solidFill>
                      <a:prstDash val="solid"/>
                      <a:round/>
                      <a:headEnd type="none" w="med" len="med"/>
                      <a:tailEnd type="none" w="med" len="med"/>
                    </a:lnR>
                  </a:tcPr>
                </a:tc>
                <a:tc>
                  <a:txBody>
                    <a:bodyPr/>
                    <a:lstStyle/>
                    <a:p>
                      <a:pPr algn="r" fontAlgn="ctr"/>
                      <a:r>
                        <a:rPr lang="ja-JP" altLang="en-US" sz="1400" b="0" i="0" u="none" strike="noStrike" dirty="0">
                          <a:solidFill>
                            <a:srgbClr val="000000"/>
                          </a:solidFill>
                          <a:effectLst/>
                          <a:latin typeface="Arial" panose="020B0604020202020204" pitchFamily="34" charset="0"/>
                          <a:cs typeface="Arial" panose="020B0604020202020204" pitchFamily="34" charset="0"/>
                        </a:rPr>
                        <a:t>▲ </a:t>
                      </a:r>
                      <a:r>
                        <a:rPr lang="en-US" altLang="ja-JP" sz="1400" b="0" i="0" u="none" strike="noStrike" dirty="0">
                          <a:solidFill>
                            <a:srgbClr val="000000"/>
                          </a:solidFill>
                          <a:effectLst/>
                          <a:latin typeface="Arial" panose="020B0604020202020204" pitchFamily="34" charset="0"/>
                          <a:cs typeface="Arial" panose="020B0604020202020204" pitchFamily="34" charset="0"/>
                        </a:rPr>
                        <a:t>19.8</a:t>
                      </a:r>
                    </a:p>
                  </a:txBody>
                  <a:tcPr marL="7620" marR="7620" marT="762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254043">
                <a:tc>
                  <a:txBody>
                    <a:bodyPr/>
                    <a:lstStyle/>
                    <a:p>
                      <a:pPr algn="ctr" fontAlgn="ctr"/>
                      <a:r>
                        <a:rPr lang="en-US" altLang="ja-JP" sz="1400" b="0" i="0" u="none" strike="noStrike">
                          <a:solidFill>
                            <a:srgbClr val="000000"/>
                          </a:solidFill>
                          <a:effectLst/>
                          <a:latin typeface="游ゴシック"/>
                        </a:rPr>
                        <a:t>1</a:t>
                      </a:r>
                      <a:r>
                        <a:rPr lang="ja-JP" altLang="en-US" sz="1400" b="0" i="0" u="none" strike="noStrike">
                          <a:solidFill>
                            <a:srgbClr val="000000"/>
                          </a:solidFill>
                          <a:effectLst/>
                          <a:latin typeface="游ゴシック"/>
                        </a:rPr>
                        <a:t>～</a:t>
                      </a:r>
                      <a:r>
                        <a:rPr lang="en-US" altLang="ja-JP" sz="1400" b="0" i="0" u="none" strike="noStrike">
                          <a:solidFill>
                            <a:srgbClr val="000000"/>
                          </a:solidFill>
                          <a:effectLst/>
                          <a:latin typeface="游ゴシック"/>
                        </a:rPr>
                        <a:t>3</a:t>
                      </a:r>
                      <a:r>
                        <a:rPr lang="ja-JP" altLang="en-US" sz="1400" b="0" i="0" u="none" strike="noStrike">
                          <a:solidFill>
                            <a:srgbClr val="000000"/>
                          </a:solidFill>
                          <a:effectLst/>
                          <a:latin typeface="游ゴシック"/>
                        </a:rPr>
                        <a:t>万人</a:t>
                      </a:r>
                    </a:p>
                  </a:txBody>
                  <a:tcPr marL="7620" marR="7620" marT="7620" marB="0" anchor="ctr">
                    <a:lnR w="38100" cap="flat" cmpd="sng" algn="ctr">
                      <a:solidFill>
                        <a:schemeClr val="bg1"/>
                      </a:solidFill>
                      <a:prstDash val="solid"/>
                      <a:round/>
                      <a:headEnd type="none" w="med" len="med"/>
                      <a:tailEnd type="none" w="med" len="med"/>
                    </a:lnR>
                  </a:tcPr>
                </a:tc>
                <a:tc>
                  <a:txBody>
                    <a:bodyPr/>
                    <a:lstStyle/>
                    <a:p>
                      <a:pPr algn="r" fontAlgn="ctr"/>
                      <a:r>
                        <a:rPr lang="en-US" altLang="ja-JP" sz="1400" b="0" i="0" u="none" strike="noStrike" dirty="0">
                          <a:solidFill>
                            <a:srgbClr val="000000"/>
                          </a:solidFill>
                          <a:effectLst/>
                          <a:latin typeface="Arial" panose="020B0604020202020204" pitchFamily="34" charset="0"/>
                          <a:cs typeface="Arial" panose="020B0604020202020204" pitchFamily="34" charset="0"/>
                        </a:rPr>
                        <a:t>792 </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algn="r" fontAlgn="ctr"/>
                      <a:r>
                        <a:rPr lang="en-US" altLang="ja-JP" sz="1400" b="0" i="0" u="none" strike="noStrike">
                          <a:solidFill>
                            <a:srgbClr val="000000"/>
                          </a:solidFill>
                          <a:effectLst/>
                          <a:latin typeface="Arial" panose="020B0604020202020204" pitchFamily="34" charset="0"/>
                          <a:cs typeface="Arial" panose="020B0604020202020204" pitchFamily="34" charset="0"/>
                        </a:rPr>
                        <a:t>550 </a:t>
                      </a:r>
                    </a:p>
                  </a:txBody>
                  <a:tcPr marL="7620" marR="7620" marT="7620" marB="0" anchor="ctr"/>
                </a:tc>
                <a:tc>
                  <a:txBody>
                    <a:bodyPr/>
                    <a:lstStyle/>
                    <a:p>
                      <a:pPr algn="r" fontAlgn="ctr"/>
                      <a:r>
                        <a:rPr lang="ja-JP" altLang="en-US" sz="1400" b="0" i="0" u="none" strike="noStrike" dirty="0">
                          <a:solidFill>
                            <a:srgbClr val="000000"/>
                          </a:solidFill>
                          <a:effectLst/>
                          <a:latin typeface="Arial" panose="020B0604020202020204" pitchFamily="34" charset="0"/>
                          <a:cs typeface="Arial" panose="020B0604020202020204" pitchFamily="34" charset="0"/>
                        </a:rPr>
                        <a:t>▲ </a:t>
                      </a:r>
                      <a:r>
                        <a:rPr lang="en-US" altLang="ja-JP" sz="1400" b="0" i="0" u="none" strike="noStrike" dirty="0">
                          <a:solidFill>
                            <a:srgbClr val="000000"/>
                          </a:solidFill>
                          <a:effectLst/>
                          <a:latin typeface="Arial" panose="020B0604020202020204" pitchFamily="34" charset="0"/>
                          <a:cs typeface="Arial" panose="020B0604020202020204" pitchFamily="34" charset="0"/>
                        </a:rPr>
                        <a:t>242</a:t>
                      </a:r>
                    </a:p>
                  </a:txBody>
                  <a:tcPr marL="7620" marR="7620" marT="7620" marB="0" anchor="ctr">
                    <a:lnR w="38100" cap="flat" cmpd="sng" algn="ctr">
                      <a:solidFill>
                        <a:schemeClr val="bg1"/>
                      </a:solidFill>
                      <a:prstDash val="solid"/>
                      <a:round/>
                      <a:headEnd type="none" w="med" len="med"/>
                      <a:tailEnd type="none" w="med" len="med"/>
                    </a:lnR>
                  </a:tcPr>
                </a:tc>
                <a:tc>
                  <a:txBody>
                    <a:bodyPr/>
                    <a:lstStyle/>
                    <a:p>
                      <a:pPr algn="r" fontAlgn="ctr"/>
                      <a:r>
                        <a:rPr lang="ja-JP" altLang="en-US" sz="1400" b="0" i="0" u="none" strike="noStrike" dirty="0">
                          <a:solidFill>
                            <a:srgbClr val="000000"/>
                          </a:solidFill>
                          <a:effectLst/>
                          <a:latin typeface="Arial" panose="020B0604020202020204" pitchFamily="34" charset="0"/>
                          <a:cs typeface="Arial" panose="020B0604020202020204" pitchFamily="34" charset="0"/>
                        </a:rPr>
                        <a:t>▲ </a:t>
                      </a:r>
                      <a:r>
                        <a:rPr lang="en-US" altLang="ja-JP" sz="1400" b="0" i="0" u="none" strike="noStrike" dirty="0">
                          <a:solidFill>
                            <a:srgbClr val="000000"/>
                          </a:solidFill>
                          <a:effectLst/>
                          <a:latin typeface="Arial" panose="020B0604020202020204" pitchFamily="34" charset="0"/>
                          <a:cs typeface="Arial" panose="020B0604020202020204" pitchFamily="34" charset="0"/>
                        </a:rPr>
                        <a:t>30.6</a:t>
                      </a:r>
                    </a:p>
                  </a:txBody>
                  <a:tcPr marL="7620" marR="7620" marT="762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r h="254043">
                <a:tc>
                  <a:txBody>
                    <a:bodyPr/>
                    <a:lstStyle/>
                    <a:p>
                      <a:pPr algn="ctr" fontAlgn="ctr"/>
                      <a:r>
                        <a:rPr lang="en-US" altLang="ja-JP" sz="1400" b="0" i="0" u="none" strike="noStrike" dirty="0">
                          <a:solidFill>
                            <a:srgbClr val="000000"/>
                          </a:solidFill>
                          <a:effectLst/>
                          <a:latin typeface="游ゴシック"/>
                        </a:rPr>
                        <a:t>1</a:t>
                      </a:r>
                      <a:r>
                        <a:rPr lang="ja-JP" altLang="en-US" sz="1400" b="0" i="0" u="none" strike="noStrike" dirty="0">
                          <a:solidFill>
                            <a:srgbClr val="000000"/>
                          </a:solidFill>
                          <a:effectLst/>
                          <a:latin typeface="游ゴシック"/>
                        </a:rPr>
                        <a:t>万人未満</a:t>
                      </a:r>
                    </a:p>
                  </a:txBody>
                  <a:tcPr marL="7620" marR="7620" marT="762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Arial" panose="020B0604020202020204" pitchFamily="34" charset="0"/>
                          <a:cs typeface="Arial" panose="020B0604020202020204" pitchFamily="34" charset="0"/>
                        </a:rPr>
                        <a:t>239 </a:t>
                      </a:r>
                    </a:p>
                  </a:txBody>
                  <a:tcPr marL="7620" marR="7620" marT="762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Arial" panose="020B0604020202020204" pitchFamily="34" charset="0"/>
                          <a:cs typeface="Arial" panose="020B0604020202020204" pitchFamily="34" charset="0"/>
                        </a:rPr>
                        <a:t>146 </a:t>
                      </a:r>
                    </a:p>
                  </a:txBody>
                  <a:tcPr marL="7620" marR="7620" marT="7620" marB="0" anchor="ctr">
                    <a:lnB w="38100" cap="flat" cmpd="sng" algn="ctr">
                      <a:solidFill>
                        <a:schemeClr val="bg1"/>
                      </a:solidFill>
                      <a:prstDash val="solid"/>
                      <a:round/>
                      <a:headEnd type="none" w="med" len="med"/>
                      <a:tailEnd type="none" w="med" len="med"/>
                    </a:lnB>
                  </a:tcPr>
                </a:tc>
                <a:tc>
                  <a:txBody>
                    <a:bodyPr/>
                    <a:lstStyle/>
                    <a:p>
                      <a:pPr algn="r" fontAlgn="ctr"/>
                      <a:r>
                        <a:rPr lang="ja-JP" altLang="en-US" sz="1400" b="0" i="0" u="none" strike="noStrike" dirty="0">
                          <a:solidFill>
                            <a:srgbClr val="000000"/>
                          </a:solidFill>
                          <a:effectLst/>
                          <a:latin typeface="Arial" panose="020B0604020202020204" pitchFamily="34" charset="0"/>
                          <a:cs typeface="Arial" panose="020B0604020202020204" pitchFamily="34" charset="0"/>
                        </a:rPr>
                        <a:t>▲ </a:t>
                      </a:r>
                      <a:r>
                        <a:rPr lang="en-US" altLang="ja-JP" sz="1400" b="0" i="0" u="none" strike="noStrike" dirty="0">
                          <a:solidFill>
                            <a:srgbClr val="000000"/>
                          </a:solidFill>
                          <a:effectLst/>
                          <a:latin typeface="Arial" panose="020B0604020202020204" pitchFamily="34" charset="0"/>
                          <a:cs typeface="Arial" panose="020B0604020202020204" pitchFamily="34" charset="0"/>
                        </a:rPr>
                        <a:t>93</a:t>
                      </a:r>
                    </a:p>
                  </a:txBody>
                  <a:tcPr marL="7620" marR="7620" marT="762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r" fontAlgn="ctr"/>
                      <a:r>
                        <a:rPr lang="ja-JP" altLang="en-US" sz="1400" b="0" i="0" u="none" strike="noStrike" dirty="0">
                          <a:solidFill>
                            <a:srgbClr val="000000"/>
                          </a:solidFill>
                          <a:effectLst/>
                          <a:latin typeface="Arial" panose="020B0604020202020204" pitchFamily="34" charset="0"/>
                          <a:cs typeface="Arial" panose="020B0604020202020204" pitchFamily="34" charset="0"/>
                        </a:rPr>
                        <a:t>▲ </a:t>
                      </a:r>
                      <a:r>
                        <a:rPr lang="en-US" altLang="ja-JP" sz="1400" b="0" i="0" u="none" strike="noStrike" dirty="0">
                          <a:solidFill>
                            <a:srgbClr val="000000"/>
                          </a:solidFill>
                          <a:effectLst/>
                          <a:latin typeface="Arial" panose="020B0604020202020204" pitchFamily="34" charset="0"/>
                          <a:cs typeface="Arial" panose="020B0604020202020204" pitchFamily="34" charset="0"/>
                        </a:rPr>
                        <a:t>38.9</a:t>
                      </a:r>
                    </a:p>
                  </a:txBody>
                  <a:tcPr marL="7620" marR="7620" marT="762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r h="254043">
                <a:tc>
                  <a:txBody>
                    <a:bodyPr/>
                    <a:lstStyle/>
                    <a:p>
                      <a:pPr algn="ctr" fontAlgn="ctr"/>
                      <a:r>
                        <a:rPr lang="ja-JP" altLang="en-US" sz="1400" b="0" i="0" u="none" strike="noStrike" dirty="0">
                          <a:solidFill>
                            <a:srgbClr val="000000"/>
                          </a:solidFill>
                          <a:effectLst/>
                          <a:latin typeface="游ゴシック"/>
                        </a:rPr>
                        <a:t>合計</a:t>
                      </a:r>
                    </a:p>
                  </a:txBody>
                  <a:tcPr marL="7620" marR="7620" marT="762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r" fontAlgn="ctr"/>
                      <a:r>
                        <a:rPr lang="en-US" altLang="ja-JP" sz="1400" b="0" i="0" u="none" strike="noStrike">
                          <a:solidFill>
                            <a:srgbClr val="000000"/>
                          </a:solidFill>
                          <a:effectLst/>
                          <a:latin typeface="Arial" panose="020B0604020202020204" pitchFamily="34" charset="0"/>
                          <a:cs typeface="Arial" panose="020B0604020202020204" pitchFamily="34" charset="0"/>
                        </a:rPr>
                        <a:t>12,518 </a:t>
                      </a:r>
                    </a:p>
                  </a:txBody>
                  <a:tcPr marL="7620" marR="7620" marT="762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pPr algn="r" fontAlgn="ctr"/>
                      <a:r>
                        <a:rPr lang="en-US" altLang="ja-JP" sz="1400" b="0" i="0" u="none" strike="noStrike">
                          <a:solidFill>
                            <a:srgbClr val="000000"/>
                          </a:solidFill>
                          <a:effectLst/>
                          <a:latin typeface="Arial" panose="020B0604020202020204" pitchFamily="34" charset="0"/>
                          <a:cs typeface="Arial" panose="020B0604020202020204" pitchFamily="34" charset="0"/>
                        </a:rPr>
                        <a:t>10,949 </a:t>
                      </a:r>
                    </a:p>
                  </a:txBody>
                  <a:tcPr marL="7620" marR="7620" marT="7620" marB="0" anchor="ctr">
                    <a:lnT w="38100" cap="flat" cmpd="sng" algn="ctr">
                      <a:solidFill>
                        <a:schemeClr val="bg1"/>
                      </a:solidFill>
                      <a:prstDash val="solid"/>
                      <a:round/>
                      <a:headEnd type="none" w="med" len="med"/>
                      <a:tailEnd type="none" w="med" len="med"/>
                    </a:lnT>
                  </a:tcPr>
                </a:tc>
                <a:tc>
                  <a:txBody>
                    <a:bodyPr/>
                    <a:lstStyle/>
                    <a:p>
                      <a:pPr algn="r" fontAlgn="ctr"/>
                      <a:r>
                        <a:rPr lang="ja-JP" altLang="en-US" sz="1400" b="0" i="0" u="none" strike="noStrike" dirty="0">
                          <a:solidFill>
                            <a:srgbClr val="000000"/>
                          </a:solidFill>
                          <a:effectLst/>
                          <a:latin typeface="Arial" panose="020B0604020202020204" pitchFamily="34" charset="0"/>
                          <a:cs typeface="Arial" panose="020B0604020202020204" pitchFamily="34" charset="0"/>
                        </a:rPr>
                        <a:t>▲ </a:t>
                      </a:r>
                      <a:r>
                        <a:rPr lang="en-US" altLang="ja-JP" sz="1400" b="0" i="0" u="none" strike="noStrike" dirty="0">
                          <a:solidFill>
                            <a:srgbClr val="000000"/>
                          </a:solidFill>
                          <a:effectLst/>
                          <a:latin typeface="Arial" panose="020B0604020202020204" pitchFamily="34" charset="0"/>
                          <a:cs typeface="Arial" panose="020B0604020202020204" pitchFamily="34" charset="0"/>
                        </a:rPr>
                        <a:t>1,569</a:t>
                      </a:r>
                    </a:p>
                  </a:txBody>
                  <a:tcPr marL="7620" marR="7620" marT="762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r" fontAlgn="ctr"/>
                      <a:r>
                        <a:rPr lang="ja-JP" altLang="en-US" sz="1400" b="0" i="0" u="none" strike="noStrike" dirty="0">
                          <a:solidFill>
                            <a:srgbClr val="000000"/>
                          </a:solidFill>
                          <a:effectLst/>
                          <a:latin typeface="Arial" panose="020B0604020202020204" pitchFamily="34" charset="0"/>
                          <a:cs typeface="Arial" panose="020B0604020202020204" pitchFamily="34" charset="0"/>
                        </a:rPr>
                        <a:t>▲ </a:t>
                      </a:r>
                      <a:r>
                        <a:rPr lang="en-US" altLang="ja-JP" sz="1400" b="0" i="0" u="none" strike="noStrike" dirty="0">
                          <a:solidFill>
                            <a:srgbClr val="000000"/>
                          </a:solidFill>
                          <a:effectLst/>
                          <a:latin typeface="Arial" panose="020B0604020202020204" pitchFamily="34" charset="0"/>
                          <a:cs typeface="Arial" panose="020B0604020202020204" pitchFamily="34" charset="0"/>
                        </a:rPr>
                        <a:t>12.5</a:t>
                      </a:r>
                    </a:p>
                  </a:txBody>
                  <a:tcPr marL="7620" marR="7620" marT="762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8"/>
                  </a:ext>
                </a:extLst>
              </a:tr>
            </a:tbl>
          </a:graphicData>
        </a:graphic>
      </p:graphicFrame>
      <p:graphicFrame>
        <p:nvGraphicFramePr>
          <p:cNvPr id="6" name="表 5"/>
          <p:cNvGraphicFramePr>
            <a:graphicFrameLocks noGrp="1"/>
          </p:cNvGraphicFramePr>
          <p:nvPr>
            <p:extLst/>
          </p:nvPr>
        </p:nvGraphicFramePr>
        <p:xfrm>
          <a:off x="165337" y="2763674"/>
          <a:ext cx="9540193" cy="4094326"/>
        </p:xfrm>
        <a:graphic>
          <a:graphicData uri="http://schemas.openxmlformats.org/drawingml/2006/table">
            <a:tbl>
              <a:tblPr firstRow="1" bandRow="1">
                <a:tableStyleId>{5C22544A-7EE6-4342-B048-85BDC9FD1C3A}</a:tableStyleId>
              </a:tblPr>
              <a:tblGrid>
                <a:gridCol w="1483006">
                  <a:extLst>
                    <a:ext uri="{9D8B030D-6E8A-4147-A177-3AD203B41FA5}">
                      <a16:colId xmlns:a16="http://schemas.microsoft.com/office/drawing/2014/main" val="20000"/>
                    </a:ext>
                  </a:extLst>
                </a:gridCol>
                <a:gridCol w="895243">
                  <a:extLst>
                    <a:ext uri="{9D8B030D-6E8A-4147-A177-3AD203B41FA5}">
                      <a16:colId xmlns:a16="http://schemas.microsoft.com/office/drawing/2014/main" val="20001"/>
                    </a:ext>
                  </a:extLst>
                </a:gridCol>
                <a:gridCol w="895243">
                  <a:extLst>
                    <a:ext uri="{9D8B030D-6E8A-4147-A177-3AD203B41FA5}">
                      <a16:colId xmlns:a16="http://schemas.microsoft.com/office/drawing/2014/main" val="20002"/>
                    </a:ext>
                  </a:extLst>
                </a:gridCol>
                <a:gridCol w="895243">
                  <a:extLst>
                    <a:ext uri="{9D8B030D-6E8A-4147-A177-3AD203B41FA5}">
                      <a16:colId xmlns:a16="http://schemas.microsoft.com/office/drawing/2014/main" val="20003"/>
                    </a:ext>
                  </a:extLst>
                </a:gridCol>
                <a:gridCol w="895243">
                  <a:extLst>
                    <a:ext uri="{9D8B030D-6E8A-4147-A177-3AD203B41FA5}">
                      <a16:colId xmlns:a16="http://schemas.microsoft.com/office/drawing/2014/main" val="20004"/>
                    </a:ext>
                  </a:extLst>
                </a:gridCol>
                <a:gridCol w="895243">
                  <a:extLst>
                    <a:ext uri="{9D8B030D-6E8A-4147-A177-3AD203B41FA5}">
                      <a16:colId xmlns:a16="http://schemas.microsoft.com/office/drawing/2014/main" val="20005"/>
                    </a:ext>
                  </a:extLst>
                </a:gridCol>
                <a:gridCol w="895243">
                  <a:extLst>
                    <a:ext uri="{9D8B030D-6E8A-4147-A177-3AD203B41FA5}">
                      <a16:colId xmlns:a16="http://schemas.microsoft.com/office/drawing/2014/main" val="20006"/>
                    </a:ext>
                  </a:extLst>
                </a:gridCol>
                <a:gridCol w="895243">
                  <a:extLst>
                    <a:ext uri="{9D8B030D-6E8A-4147-A177-3AD203B41FA5}">
                      <a16:colId xmlns:a16="http://schemas.microsoft.com/office/drawing/2014/main" val="20007"/>
                    </a:ext>
                  </a:extLst>
                </a:gridCol>
                <a:gridCol w="895243">
                  <a:extLst>
                    <a:ext uri="{9D8B030D-6E8A-4147-A177-3AD203B41FA5}">
                      <a16:colId xmlns:a16="http://schemas.microsoft.com/office/drawing/2014/main" val="20008"/>
                    </a:ext>
                  </a:extLst>
                </a:gridCol>
                <a:gridCol w="895243">
                  <a:extLst>
                    <a:ext uri="{9D8B030D-6E8A-4147-A177-3AD203B41FA5}">
                      <a16:colId xmlns:a16="http://schemas.microsoft.com/office/drawing/2014/main" val="20009"/>
                    </a:ext>
                  </a:extLst>
                </a:gridCol>
              </a:tblGrid>
              <a:tr h="282380">
                <a:tc>
                  <a:txBody>
                    <a:bodyPr/>
                    <a:lstStyle/>
                    <a:p>
                      <a:pPr algn="ctr"/>
                      <a:r>
                        <a:rPr kumimoji="1" lang="ja-JP" altLang="en-US" sz="1100" dirty="0"/>
                        <a:t>人口段階</a:t>
                      </a:r>
                    </a:p>
                  </a:txBody>
                  <a:tcPr anchor="ctr">
                    <a:lnR w="38100" cap="flat" cmpd="sng" algn="ctr">
                      <a:solidFill>
                        <a:schemeClr val="bg1"/>
                      </a:solidFill>
                      <a:prstDash val="solid"/>
                      <a:round/>
                      <a:headEnd type="none" w="med" len="med"/>
                      <a:tailEnd type="none" w="med" len="med"/>
                    </a:lnR>
                  </a:tcPr>
                </a:tc>
                <a:tc>
                  <a:txBody>
                    <a:bodyPr/>
                    <a:lstStyle/>
                    <a:p>
                      <a:pPr algn="ctr" fontAlgn="ctr"/>
                      <a:r>
                        <a:rPr lang="ja-JP" altLang="en-US" sz="1200" b="0" i="0" u="none" strike="noStrike" dirty="0">
                          <a:solidFill>
                            <a:schemeClr val="bg1"/>
                          </a:solidFill>
                          <a:effectLst/>
                          <a:latin typeface="游ゴシック"/>
                        </a:rPr>
                        <a:t>増加</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algn="ctr" fontAlgn="ctr"/>
                      <a:r>
                        <a:rPr lang="en-US" altLang="ja-JP" sz="1200" b="0" i="0" u="none" strike="noStrike" dirty="0">
                          <a:solidFill>
                            <a:schemeClr val="bg1"/>
                          </a:solidFill>
                          <a:effectLst/>
                          <a:latin typeface="游ゴシック"/>
                        </a:rPr>
                        <a:t>±0</a:t>
                      </a:r>
                      <a:r>
                        <a:rPr lang="ja-JP" altLang="en-US" sz="1200" b="0" i="0" u="none" strike="noStrike" dirty="0">
                          <a:solidFill>
                            <a:schemeClr val="bg1"/>
                          </a:solidFill>
                          <a:effectLst/>
                          <a:latin typeface="游ゴシック"/>
                        </a:rPr>
                        <a:t>～▲</a:t>
                      </a:r>
                      <a:r>
                        <a:rPr lang="en-US" altLang="ja-JP" sz="1200" b="0" i="0" u="none" strike="noStrike" dirty="0">
                          <a:solidFill>
                            <a:schemeClr val="bg1"/>
                          </a:solidFill>
                          <a:effectLst/>
                          <a:latin typeface="游ゴシック"/>
                        </a:rPr>
                        <a:t>10</a:t>
                      </a:r>
                      <a:r>
                        <a:rPr lang="ja-JP" altLang="en-US" sz="1200" b="0" i="0" u="none" strike="noStrike" dirty="0">
                          <a:solidFill>
                            <a:schemeClr val="bg1"/>
                          </a:solidFill>
                          <a:effectLst/>
                          <a:latin typeface="游ゴシック"/>
                        </a:rPr>
                        <a:t>％</a:t>
                      </a:r>
                    </a:p>
                  </a:txBody>
                  <a:tcPr marL="7620" marR="7620" marT="7620" marB="0" anchor="ctr"/>
                </a:tc>
                <a:tc>
                  <a:txBody>
                    <a:bodyPr/>
                    <a:lstStyle/>
                    <a:p>
                      <a:pPr algn="ctr" fontAlgn="ctr"/>
                      <a:r>
                        <a:rPr lang="ja-JP" altLang="en-US" sz="1200" b="0" i="0" u="none" strike="noStrike" dirty="0">
                          <a:solidFill>
                            <a:schemeClr val="bg1"/>
                          </a:solidFill>
                          <a:effectLst/>
                          <a:latin typeface="游ゴシック"/>
                        </a:rPr>
                        <a:t>～▲</a:t>
                      </a:r>
                      <a:r>
                        <a:rPr lang="en-US" altLang="ja-JP" sz="1200" b="0" i="0" u="none" strike="noStrike" dirty="0">
                          <a:solidFill>
                            <a:schemeClr val="bg1"/>
                          </a:solidFill>
                          <a:effectLst/>
                          <a:latin typeface="游ゴシック"/>
                        </a:rPr>
                        <a:t>20</a:t>
                      </a:r>
                      <a:r>
                        <a:rPr lang="ja-JP" altLang="en-US" sz="1200" b="0" i="0" u="none" strike="noStrike" dirty="0">
                          <a:solidFill>
                            <a:schemeClr val="bg1"/>
                          </a:solidFill>
                          <a:effectLst/>
                          <a:latin typeface="游ゴシック"/>
                        </a:rPr>
                        <a:t>％</a:t>
                      </a:r>
                    </a:p>
                  </a:txBody>
                  <a:tcPr marL="7620" marR="7620" marT="7620" marB="0" anchor="ctr"/>
                </a:tc>
                <a:tc>
                  <a:txBody>
                    <a:bodyPr/>
                    <a:lstStyle/>
                    <a:p>
                      <a:pPr algn="ctr" fontAlgn="ctr"/>
                      <a:r>
                        <a:rPr lang="ja-JP" altLang="en-US" sz="1200" b="0" i="0" u="none" strike="noStrike" dirty="0">
                          <a:solidFill>
                            <a:schemeClr val="bg1"/>
                          </a:solidFill>
                          <a:effectLst/>
                          <a:latin typeface="游ゴシック"/>
                        </a:rPr>
                        <a:t>～▲</a:t>
                      </a:r>
                      <a:r>
                        <a:rPr lang="en-US" altLang="ja-JP" sz="1200" b="0" i="0" u="none" strike="noStrike" dirty="0">
                          <a:solidFill>
                            <a:schemeClr val="bg1"/>
                          </a:solidFill>
                          <a:effectLst/>
                          <a:latin typeface="游ゴシック"/>
                        </a:rPr>
                        <a:t>30</a:t>
                      </a:r>
                      <a:r>
                        <a:rPr lang="ja-JP" altLang="en-US" sz="1200" b="0" i="0" u="none" strike="noStrike" dirty="0">
                          <a:solidFill>
                            <a:schemeClr val="bg1"/>
                          </a:solidFill>
                          <a:effectLst/>
                          <a:latin typeface="游ゴシック"/>
                        </a:rPr>
                        <a:t>％</a:t>
                      </a:r>
                    </a:p>
                  </a:txBody>
                  <a:tcPr marL="7620" marR="7620" marT="7620" marB="0" anchor="ctr"/>
                </a:tc>
                <a:tc>
                  <a:txBody>
                    <a:bodyPr/>
                    <a:lstStyle/>
                    <a:p>
                      <a:pPr algn="ctr" fontAlgn="ctr"/>
                      <a:r>
                        <a:rPr lang="ja-JP" altLang="en-US" sz="1200" b="0" i="0" u="none" strike="noStrike" dirty="0">
                          <a:solidFill>
                            <a:schemeClr val="bg1"/>
                          </a:solidFill>
                          <a:effectLst/>
                          <a:latin typeface="游ゴシック"/>
                        </a:rPr>
                        <a:t>～▲</a:t>
                      </a:r>
                      <a:r>
                        <a:rPr lang="en-US" altLang="ja-JP" sz="1200" b="0" i="0" u="none" strike="noStrike" dirty="0">
                          <a:solidFill>
                            <a:schemeClr val="bg1"/>
                          </a:solidFill>
                          <a:effectLst/>
                          <a:latin typeface="游ゴシック"/>
                        </a:rPr>
                        <a:t>40</a:t>
                      </a:r>
                      <a:r>
                        <a:rPr lang="ja-JP" altLang="en-US" sz="1200" b="0" i="0" u="none" strike="noStrike" dirty="0">
                          <a:solidFill>
                            <a:schemeClr val="bg1"/>
                          </a:solidFill>
                          <a:effectLst/>
                          <a:latin typeface="游ゴシック"/>
                        </a:rPr>
                        <a:t>％</a:t>
                      </a:r>
                    </a:p>
                  </a:txBody>
                  <a:tcPr marL="7620" marR="7620" marT="7620" marB="0" anchor="ctr"/>
                </a:tc>
                <a:tc>
                  <a:txBody>
                    <a:bodyPr/>
                    <a:lstStyle/>
                    <a:p>
                      <a:pPr algn="ctr" fontAlgn="ctr"/>
                      <a:r>
                        <a:rPr lang="ja-JP" altLang="en-US" sz="1200" b="0" i="0" u="none" strike="noStrike" dirty="0">
                          <a:solidFill>
                            <a:schemeClr val="bg1"/>
                          </a:solidFill>
                          <a:effectLst/>
                          <a:latin typeface="游ゴシック"/>
                        </a:rPr>
                        <a:t>～▲</a:t>
                      </a:r>
                      <a:r>
                        <a:rPr lang="en-US" altLang="ja-JP" sz="1200" b="0" i="0" u="none" strike="noStrike" dirty="0">
                          <a:solidFill>
                            <a:schemeClr val="bg1"/>
                          </a:solidFill>
                          <a:effectLst/>
                          <a:latin typeface="游ゴシック"/>
                        </a:rPr>
                        <a:t>50</a:t>
                      </a:r>
                      <a:r>
                        <a:rPr lang="ja-JP" altLang="en-US" sz="1200" b="0" i="0" u="none" strike="noStrike" dirty="0">
                          <a:solidFill>
                            <a:schemeClr val="bg1"/>
                          </a:solidFill>
                          <a:effectLst/>
                          <a:latin typeface="游ゴシック"/>
                        </a:rPr>
                        <a:t>％</a:t>
                      </a:r>
                    </a:p>
                  </a:txBody>
                  <a:tcPr marL="7620" marR="7620" marT="7620" marB="0" anchor="ctr"/>
                </a:tc>
                <a:tc>
                  <a:txBody>
                    <a:bodyPr/>
                    <a:lstStyle/>
                    <a:p>
                      <a:pPr algn="ctr" fontAlgn="ctr"/>
                      <a:r>
                        <a:rPr lang="ja-JP" altLang="en-US" sz="1200" b="0" i="0" u="none" strike="noStrike" dirty="0">
                          <a:solidFill>
                            <a:schemeClr val="bg1"/>
                          </a:solidFill>
                          <a:effectLst/>
                          <a:latin typeface="游ゴシック"/>
                        </a:rPr>
                        <a:t>～▲</a:t>
                      </a:r>
                      <a:r>
                        <a:rPr lang="en-US" altLang="ja-JP" sz="1200" b="0" i="0" u="none" strike="noStrike" dirty="0">
                          <a:solidFill>
                            <a:schemeClr val="bg1"/>
                          </a:solidFill>
                          <a:effectLst/>
                          <a:latin typeface="游ゴシック"/>
                        </a:rPr>
                        <a:t>60</a:t>
                      </a:r>
                      <a:r>
                        <a:rPr lang="ja-JP" altLang="en-US" sz="1200" b="0" i="0" u="none" strike="noStrike" dirty="0">
                          <a:solidFill>
                            <a:schemeClr val="bg1"/>
                          </a:solidFill>
                          <a:effectLst/>
                          <a:latin typeface="游ゴシック"/>
                        </a:rPr>
                        <a:t>％</a:t>
                      </a:r>
                    </a:p>
                  </a:txBody>
                  <a:tcPr marL="7620" marR="7620" marT="7620" marB="0" anchor="ctr"/>
                </a:tc>
                <a:tc>
                  <a:txBody>
                    <a:bodyPr/>
                    <a:lstStyle/>
                    <a:p>
                      <a:pPr algn="ctr" fontAlgn="ctr"/>
                      <a:r>
                        <a:rPr lang="ja-JP" altLang="en-US" sz="1200" b="0" i="0" u="none" strike="noStrike" dirty="0">
                          <a:solidFill>
                            <a:schemeClr val="bg1"/>
                          </a:solidFill>
                          <a:effectLst/>
                          <a:latin typeface="游ゴシック"/>
                        </a:rPr>
                        <a:t>～▲</a:t>
                      </a:r>
                      <a:r>
                        <a:rPr lang="en-US" altLang="ja-JP" sz="1200" b="0" i="0" u="none" strike="noStrike" dirty="0">
                          <a:solidFill>
                            <a:schemeClr val="bg1"/>
                          </a:solidFill>
                          <a:effectLst/>
                          <a:latin typeface="游ゴシック"/>
                        </a:rPr>
                        <a:t>70</a:t>
                      </a:r>
                      <a:r>
                        <a:rPr lang="ja-JP" altLang="en-US" sz="1200" b="0" i="0" u="none" strike="noStrike" dirty="0">
                          <a:solidFill>
                            <a:schemeClr val="bg1"/>
                          </a:solidFill>
                          <a:effectLst/>
                          <a:latin typeface="游ゴシック"/>
                        </a:rPr>
                        <a:t>％</a:t>
                      </a:r>
                    </a:p>
                  </a:txBody>
                  <a:tcPr marL="7620" marR="7620" marT="7620" marB="0" anchor="ctr"/>
                </a:tc>
                <a:tc>
                  <a:txBody>
                    <a:bodyPr/>
                    <a:lstStyle/>
                    <a:p>
                      <a:pPr algn="ctr" fontAlgn="ctr"/>
                      <a:r>
                        <a:rPr lang="ja-JP" altLang="en-US" sz="1200" b="0" i="0" u="none" strike="noStrike" dirty="0">
                          <a:solidFill>
                            <a:schemeClr val="bg1"/>
                          </a:solidFill>
                          <a:effectLst/>
                          <a:latin typeface="游ゴシック"/>
                        </a:rPr>
                        <a:t>▲</a:t>
                      </a:r>
                      <a:r>
                        <a:rPr lang="en-US" altLang="ja-JP" sz="1200" b="0" i="0" u="none" strike="noStrike" dirty="0">
                          <a:solidFill>
                            <a:schemeClr val="bg1"/>
                          </a:solidFill>
                          <a:effectLst/>
                          <a:latin typeface="游ゴシック"/>
                        </a:rPr>
                        <a:t>70</a:t>
                      </a:r>
                      <a:r>
                        <a:rPr lang="ja-JP" altLang="en-US" sz="1200" b="0" i="0" u="none" strike="noStrike" dirty="0">
                          <a:solidFill>
                            <a:schemeClr val="bg1"/>
                          </a:solidFill>
                          <a:effectLst/>
                          <a:latin typeface="游ゴシック"/>
                        </a:rPr>
                        <a:t>％～</a:t>
                      </a:r>
                    </a:p>
                  </a:txBody>
                  <a:tcPr marL="7620" marR="7620" marT="7620" marB="0" anchor="ctr"/>
                </a:tc>
                <a:extLst>
                  <a:ext uri="{0D108BD9-81ED-4DB2-BD59-A6C34878D82A}">
                    <a16:rowId xmlns:a16="http://schemas.microsoft.com/office/drawing/2014/main" val="10000"/>
                  </a:ext>
                </a:extLst>
              </a:tr>
              <a:tr h="249102">
                <a:tc rowSpan="2">
                  <a:txBody>
                    <a:bodyPr/>
                    <a:lstStyle/>
                    <a:p>
                      <a:pPr algn="ctr"/>
                      <a:r>
                        <a:rPr kumimoji="1" lang="en-US" altLang="ja-JP" sz="1200" dirty="0">
                          <a:latin typeface="+mn-ea"/>
                          <a:ea typeface="+mn-ea"/>
                        </a:rPr>
                        <a:t>100</a:t>
                      </a:r>
                      <a:r>
                        <a:rPr kumimoji="1" lang="ja-JP" altLang="en-US" sz="1200" dirty="0">
                          <a:latin typeface="+mn-ea"/>
                          <a:ea typeface="+mn-ea"/>
                        </a:rPr>
                        <a:t>万人以上</a:t>
                      </a:r>
                      <a:endParaRPr kumimoji="1" lang="en-US" altLang="ja-JP" sz="1200" dirty="0">
                        <a:latin typeface="+mn-ea"/>
                        <a:ea typeface="+mn-ea"/>
                      </a:endParaRPr>
                    </a:p>
                    <a:p>
                      <a:pPr algn="ctr"/>
                      <a:r>
                        <a:rPr kumimoji="1" lang="ja-JP" altLang="en-US" sz="1050" dirty="0">
                          <a:latin typeface="+mn-ea"/>
                          <a:ea typeface="+mn-ea"/>
                        </a:rPr>
                        <a:t>（</a:t>
                      </a:r>
                      <a:r>
                        <a:rPr kumimoji="1" lang="en-US" altLang="ja-JP" sz="1050" dirty="0">
                          <a:latin typeface="+mn-ea"/>
                          <a:ea typeface="+mn-ea"/>
                        </a:rPr>
                        <a:t>11</a:t>
                      </a:r>
                      <a:r>
                        <a:rPr kumimoji="1" lang="ja-JP" altLang="en-US" sz="1050" dirty="0">
                          <a:latin typeface="+mn-ea"/>
                          <a:ea typeface="+mn-ea"/>
                        </a:rPr>
                        <a:t>団体）</a:t>
                      </a:r>
                    </a:p>
                  </a:txBody>
                  <a:tcPr anchor="ctr">
                    <a:lnR w="38100" cap="flat" cmpd="sng" algn="ctr">
                      <a:solidFill>
                        <a:schemeClr val="bg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Arial" panose="020B0604020202020204" pitchFamily="34" charset="0"/>
                          <a:cs typeface="Arial" panose="020B0604020202020204" pitchFamily="34" charset="0"/>
                        </a:rPr>
                        <a:t>3</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algn="ctr" fontAlgn="ctr"/>
                      <a:r>
                        <a:rPr lang="en-US" altLang="ja-JP" sz="1200" b="0" i="0" u="none" strike="noStrike" dirty="0">
                          <a:solidFill>
                            <a:srgbClr val="FF0000"/>
                          </a:solidFill>
                          <a:effectLst/>
                          <a:latin typeface="Arial" panose="020B0604020202020204" pitchFamily="34" charset="0"/>
                          <a:cs typeface="Arial" panose="020B0604020202020204" pitchFamily="34" charset="0"/>
                        </a:rPr>
                        <a:t>6</a:t>
                      </a:r>
                    </a:p>
                  </a:txBody>
                  <a:tcPr marL="7620" marR="7620" marT="7620" marB="0" anchor="ctr"/>
                </a:tc>
                <a:tc>
                  <a:txBody>
                    <a:bodyPr/>
                    <a:lstStyle/>
                    <a:p>
                      <a:pPr algn="ctr" fontAlgn="ctr"/>
                      <a:r>
                        <a:rPr lang="en-US" altLang="ja-JP" sz="1200" b="0" i="0" u="none" strike="noStrike" dirty="0">
                          <a:solidFill>
                            <a:srgbClr val="000000"/>
                          </a:solidFill>
                          <a:effectLst/>
                          <a:latin typeface="Arial" panose="020B0604020202020204" pitchFamily="34" charset="0"/>
                          <a:cs typeface="Arial" panose="020B0604020202020204" pitchFamily="34" charset="0"/>
                        </a:rPr>
                        <a:t>2</a:t>
                      </a:r>
                    </a:p>
                  </a:txBody>
                  <a:tcPr marL="7620" marR="7620" marT="7620" marB="0" anchor="ctr"/>
                </a:tc>
                <a:tc>
                  <a:txBody>
                    <a:bodyPr/>
                    <a:lstStyle/>
                    <a:p>
                      <a:endParaRPr kumimoji="1" lang="ja-JP" altLang="en-US" sz="1100" dirty="0"/>
                    </a:p>
                  </a:txBody>
                  <a:tcPr/>
                </a:tc>
                <a:tc>
                  <a:txBody>
                    <a:bodyPr/>
                    <a:lstStyle/>
                    <a:p>
                      <a:endParaRPr kumimoji="1" lang="ja-JP" altLang="en-US" sz="1100" dirty="0"/>
                    </a:p>
                  </a:txBody>
                  <a:tcPr/>
                </a:tc>
                <a:tc>
                  <a:txBody>
                    <a:bodyPr/>
                    <a:lstStyle/>
                    <a:p>
                      <a:endParaRPr kumimoji="1" lang="ja-JP" altLang="en-US" sz="1100" dirty="0"/>
                    </a:p>
                  </a:txBody>
                  <a:tcPr/>
                </a:tc>
                <a:tc>
                  <a:txBody>
                    <a:bodyPr/>
                    <a:lstStyle/>
                    <a:p>
                      <a:endParaRPr kumimoji="1" lang="ja-JP" altLang="en-US" sz="1100" dirty="0"/>
                    </a:p>
                  </a:txBody>
                  <a:tcPr/>
                </a:tc>
                <a:tc>
                  <a:txBody>
                    <a:bodyPr/>
                    <a:lstStyle/>
                    <a:p>
                      <a:endParaRPr kumimoji="1" lang="ja-JP" altLang="en-US" sz="1100" dirty="0"/>
                    </a:p>
                  </a:txBody>
                  <a:tcPr/>
                </a:tc>
                <a:tc>
                  <a:txBody>
                    <a:bodyPr/>
                    <a:lstStyle/>
                    <a:p>
                      <a:endParaRPr kumimoji="1" lang="ja-JP" altLang="en-US" sz="1100" dirty="0"/>
                    </a:p>
                  </a:txBody>
                  <a:tcPr/>
                </a:tc>
                <a:extLst>
                  <a:ext uri="{0D108BD9-81ED-4DB2-BD59-A6C34878D82A}">
                    <a16:rowId xmlns:a16="http://schemas.microsoft.com/office/drawing/2014/main" val="10001"/>
                  </a:ext>
                </a:extLst>
              </a:tr>
              <a:tr h="249102">
                <a:tc vMerge="1">
                  <a:txBody>
                    <a:bodyPr/>
                    <a:lstStyle/>
                    <a:p>
                      <a:endParaRPr kumimoji="1" lang="ja-JP" altLang="en-US" sz="800" dirty="0"/>
                    </a:p>
                  </a:txBody>
                  <a:tcPr/>
                </a:tc>
                <a:tc>
                  <a:txBody>
                    <a:bodyPr/>
                    <a:lstStyle/>
                    <a:p>
                      <a:pPr algn="r" fontAlgn="ctr"/>
                      <a:r>
                        <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rPr>
                        <a:t>27.3</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algn="r" fontAlgn="ctr"/>
                      <a:r>
                        <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rPr>
                        <a:t>54.5</a:t>
                      </a:r>
                    </a:p>
                  </a:txBody>
                  <a:tcPr marL="7620" marR="7620" marT="7620" marB="0" anchor="ctr"/>
                </a:tc>
                <a:tc>
                  <a:txBody>
                    <a:bodyPr/>
                    <a:lstStyle/>
                    <a:p>
                      <a:pPr algn="r" fontAlgn="ctr"/>
                      <a:r>
                        <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rPr>
                        <a:t>18.2</a:t>
                      </a:r>
                    </a:p>
                  </a:txBody>
                  <a:tcPr marL="7620" marR="7620" marT="7620" marB="0" anchor="ctr"/>
                </a:tc>
                <a:tc>
                  <a:txBody>
                    <a:bodyPr/>
                    <a:lstStyle/>
                    <a:p>
                      <a:endParaRPr kumimoji="1" lang="ja-JP" altLang="en-US" sz="1100" dirty="0">
                        <a:latin typeface="ＭＳ Ｐ明朝" panose="02020600040205080304" pitchFamily="18" charset="-128"/>
                        <a:ea typeface="ＭＳ Ｐ明朝" panose="02020600040205080304" pitchFamily="18" charset="-128"/>
                      </a:endParaRPr>
                    </a:p>
                  </a:txBody>
                  <a:tcPr/>
                </a:tc>
                <a:tc>
                  <a:txBody>
                    <a:bodyPr/>
                    <a:lstStyle/>
                    <a:p>
                      <a:endParaRPr kumimoji="1" lang="ja-JP" altLang="en-US" sz="900" dirty="0">
                        <a:latin typeface="+mn-ea"/>
                        <a:ea typeface="+mn-ea"/>
                      </a:endParaRPr>
                    </a:p>
                  </a:txBody>
                  <a:tcPr/>
                </a:tc>
                <a:tc>
                  <a:txBody>
                    <a:bodyPr/>
                    <a:lstStyle/>
                    <a:p>
                      <a:endParaRPr kumimoji="1" lang="ja-JP" altLang="en-US" sz="900" dirty="0">
                        <a:latin typeface="+mn-ea"/>
                        <a:ea typeface="+mn-ea"/>
                      </a:endParaRPr>
                    </a:p>
                  </a:txBody>
                  <a:tcPr/>
                </a:tc>
                <a:tc>
                  <a:txBody>
                    <a:bodyPr/>
                    <a:lstStyle/>
                    <a:p>
                      <a:endParaRPr kumimoji="1" lang="ja-JP" altLang="en-US" sz="900" dirty="0">
                        <a:latin typeface="+mn-ea"/>
                        <a:ea typeface="+mn-ea"/>
                      </a:endParaRPr>
                    </a:p>
                  </a:txBody>
                  <a:tcPr/>
                </a:tc>
                <a:tc>
                  <a:txBody>
                    <a:bodyPr/>
                    <a:lstStyle/>
                    <a:p>
                      <a:endParaRPr kumimoji="1" lang="ja-JP" altLang="en-US" sz="900" dirty="0">
                        <a:latin typeface="+mn-ea"/>
                        <a:ea typeface="+mn-ea"/>
                      </a:endParaRPr>
                    </a:p>
                  </a:txBody>
                  <a:tcPr/>
                </a:tc>
                <a:tc>
                  <a:txBody>
                    <a:bodyPr/>
                    <a:lstStyle/>
                    <a:p>
                      <a:endParaRPr kumimoji="1" lang="ja-JP" altLang="en-US" sz="900" dirty="0">
                        <a:latin typeface="+mn-ea"/>
                        <a:ea typeface="+mn-ea"/>
                      </a:endParaRPr>
                    </a:p>
                  </a:txBody>
                  <a:tcPr/>
                </a:tc>
                <a:extLst>
                  <a:ext uri="{0D108BD9-81ED-4DB2-BD59-A6C34878D82A}">
                    <a16:rowId xmlns:a16="http://schemas.microsoft.com/office/drawing/2014/main" val="10002"/>
                  </a:ext>
                </a:extLst>
              </a:tr>
              <a:tr h="276780">
                <a:tc rowSpan="2">
                  <a:txBody>
                    <a:bodyPr/>
                    <a:lstStyle/>
                    <a:p>
                      <a:pPr marL="0" algn="ctr" defTabSz="893261" rtl="0" eaLnBrk="1" latinLnBrk="0" hangingPunct="1"/>
                      <a:r>
                        <a:rPr kumimoji="1" lang="en-US" altLang="ja-JP" sz="1200" kern="1200" dirty="0">
                          <a:solidFill>
                            <a:schemeClr val="dk1"/>
                          </a:solidFill>
                          <a:latin typeface="+mn-ea"/>
                          <a:ea typeface="+mn-ea"/>
                          <a:cs typeface="+mn-cs"/>
                        </a:rPr>
                        <a:t>50</a:t>
                      </a:r>
                      <a:r>
                        <a:rPr kumimoji="1" lang="ja-JP" altLang="en-US" sz="1200" kern="1200" dirty="0">
                          <a:solidFill>
                            <a:schemeClr val="dk1"/>
                          </a:solidFill>
                          <a:latin typeface="+mn-ea"/>
                          <a:ea typeface="+mn-ea"/>
                          <a:cs typeface="+mn-cs"/>
                        </a:rPr>
                        <a:t>～</a:t>
                      </a:r>
                      <a:r>
                        <a:rPr kumimoji="1" lang="en-US" altLang="ja-JP" sz="1200" kern="1200" dirty="0">
                          <a:solidFill>
                            <a:schemeClr val="dk1"/>
                          </a:solidFill>
                          <a:latin typeface="+mn-ea"/>
                          <a:ea typeface="+mn-ea"/>
                          <a:cs typeface="+mn-cs"/>
                        </a:rPr>
                        <a:t>100</a:t>
                      </a:r>
                      <a:r>
                        <a:rPr kumimoji="1" lang="ja-JP" altLang="en-US" sz="1200" kern="1200" dirty="0">
                          <a:solidFill>
                            <a:schemeClr val="dk1"/>
                          </a:solidFill>
                          <a:latin typeface="+mn-ea"/>
                          <a:ea typeface="+mn-ea"/>
                          <a:cs typeface="+mn-cs"/>
                        </a:rPr>
                        <a:t>万人</a:t>
                      </a:r>
                      <a:endParaRPr kumimoji="1" lang="en-US" altLang="ja-JP" sz="1200" kern="1200" dirty="0">
                        <a:solidFill>
                          <a:schemeClr val="dk1"/>
                        </a:solidFill>
                        <a:latin typeface="+mn-ea"/>
                        <a:ea typeface="+mn-ea"/>
                        <a:cs typeface="+mn-cs"/>
                      </a:endParaRPr>
                    </a:p>
                    <a:p>
                      <a:pPr algn="ctr"/>
                      <a:r>
                        <a:rPr kumimoji="1" lang="ja-JP" altLang="en-US" sz="1050" dirty="0">
                          <a:latin typeface="+mn-ea"/>
                          <a:ea typeface="+mn-ea"/>
                        </a:rPr>
                        <a:t>（</a:t>
                      </a:r>
                      <a:r>
                        <a:rPr kumimoji="1" lang="en-US" altLang="ja-JP" sz="1050" dirty="0">
                          <a:latin typeface="+mn-ea"/>
                          <a:ea typeface="+mn-ea"/>
                        </a:rPr>
                        <a:t>24</a:t>
                      </a:r>
                      <a:r>
                        <a:rPr kumimoji="1" lang="ja-JP" altLang="en-US" sz="1050" dirty="0">
                          <a:latin typeface="+mn-ea"/>
                          <a:ea typeface="+mn-ea"/>
                        </a:rPr>
                        <a:t>団体）</a:t>
                      </a:r>
                    </a:p>
                  </a:txBody>
                  <a:tcPr anchor="ctr">
                    <a:lnR w="38100" cap="flat" cmpd="sng" algn="ctr">
                      <a:solidFill>
                        <a:schemeClr val="bg1"/>
                      </a:solidFill>
                      <a:prstDash val="solid"/>
                      <a:round/>
                      <a:headEnd type="none" w="med" len="med"/>
                      <a:tailEnd type="none" w="med" len="med"/>
                    </a:lnR>
                  </a:tcP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FF0000"/>
                          </a:solidFill>
                          <a:effectLst/>
                          <a:latin typeface="Arial" panose="020B0604020202020204" pitchFamily="34" charset="0"/>
                          <a:ea typeface="+mn-ea"/>
                          <a:cs typeface="Arial" panose="020B0604020202020204" pitchFamily="34" charset="0"/>
                        </a:rPr>
                        <a:t>10</a:t>
                      </a:r>
                    </a:p>
                  </a:txBody>
                  <a:tcPr marL="7620" marR="7620" marT="7620" marB="0" anchor="ctr"/>
                </a:tc>
                <a:tc>
                  <a:txBody>
                    <a:bodyPr/>
                    <a:lstStyle/>
                    <a:p>
                      <a:pPr marL="0" algn="ctr" defTabSz="893261" rtl="0" eaLnBrk="1" fontAlgn="ctr" latinLnBrk="0" hangingPunct="1"/>
                      <a:endParaRPr kumimoji="1" lang="ja-JP" altLang="en-US"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tc>
                <a:tc>
                  <a:txBody>
                    <a:bodyPr/>
                    <a:lstStyle/>
                    <a:p>
                      <a:endParaRPr kumimoji="1" lang="ja-JP" altLang="en-US" sz="1100" dirty="0"/>
                    </a:p>
                  </a:txBody>
                  <a:tcPr/>
                </a:tc>
                <a:tc>
                  <a:txBody>
                    <a:bodyPr/>
                    <a:lstStyle/>
                    <a:p>
                      <a:endParaRPr kumimoji="1" lang="ja-JP" altLang="en-US" sz="1100" dirty="0"/>
                    </a:p>
                  </a:txBody>
                  <a:tcPr/>
                </a:tc>
                <a:tc>
                  <a:txBody>
                    <a:bodyPr/>
                    <a:lstStyle/>
                    <a:p>
                      <a:endParaRPr kumimoji="1" lang="ja-JP" altLang="en-US" sz="1100" dirty="0"/>
                    </a:p>
                  </a:txBody>
                  <a:tcPr/>
                </a:tc>
                <a:tc>
                  <a:txBody>
                    <a:bodyPr/>
                    <a:lstStyle/>
                    <a:p>
                      <a:endParaRPr kumimoji="1" lang="ja-JP" altLang="en-US" sz="1100" dirty="0"/>
                    </a:p>
                  </a:txBody>
                  <a:tcPr/>
                </a:tc>
                <a:tc>
                  <a:txBody>
                    <a:bodyPr/>
                    <a:lstStyle/>
                    <a:p>
                      <a:endParaRPr kumimoji="1" lang="ja-JP" altLang="en-US" sz="1100" dirty="0"/>
                    </a:p>
                  </a:txBody>
                  <a:tcPr/>
                </a:tc>
                <a:extLst>
                  <a:ext uri="{0D108BD9-81ED-4DB2-BD59-A6C34878D82A}">
                    <a16:rowId xmlns:a16="http://schemas.microsoft.com/office/drawing/2014/main" val="10003"/>
                  </a:ext>
                </a:extLst>
              </a:tr>
              <a:tr h="249102">
                <a:tc vMerge="1">
                  <a:txBody>
                    <a:bodyPr/>
                    <a:lstStyle/>
                    <a:p>
                      <a:endParaRPr kumimoji="1" lang="ja-JP" altLang="en-US" sz="800" dirty="0"/>
                    </a:p>
                  </a:txBody>
                  <a:tcPr/>
                </a:tc>
                <a:tc>
                  <a:txBody>
                    <a:bodyPr/>
                    <a:lstStyle/>
                    <a:p>
                      <a:pPr marL="0" algn="r" defTabSz="893261" rtl="0" eaLnBrk="1" fontAlgn="ctr" latinLnBrk="0" hangingPunct="1"/>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25.0</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marL="0" algn="r" defTabSz="893261" rtl="0" eaLnBrk="1" fontAlgn="ctr" latinLnBrk="0" hangingPunct="1"/>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33.3</a:t>
                      </a:r>
                    </a:p>
                  </a:txBody>
                  <a:tcPr marL="7620" marR="7620" marT="7620" marB="0" anchor="ctr"/>
                </a:tc>
                <a:tc>
                  <a:txBody>
                    <a:bodyPr/>
                    <a:lstStyle/>
                    <a:p>
                      <a:pPr marL="0" algn="r" defTabSz="893261" rtl="0" eaLnBrk="1" fontAlgn="ctr" latinLnBrk="0" hangingPunct="1"/>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41.7</a:t>
                      </a:r>
                    </a:p>
                  </a:txBody>
                  <a:tcPr marL="7620" marR="7620" marT="7620" marB="0" anchor="ctr"/>
                </a:tc>
                <a:tc>
                  <a:txBody>
                    <a:bodyPr/>
                    <a:lstStyle/>
                    <a:p>
                      <a:pPr marL="0" algn="r" defTabSz="893261" rtl="0" eaLnBrk="1" fontAlgn="ctr" latinLnBrk="0" hangingPunct="1"/>
                      <a:endParaRPr kumimoji="1" lang="ja-JP" altLang="en-US"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endParaRPr>
                    </a:p>
                  </a:txBody>
                  <a:tcPr/>
                </a:tc>
                <a:tc>
                  <a:txBody>
                    <a:bodyPr/>
                    <a:lstStyle/>
                    <a:p>
                      <a:endParaRPr kumimoji="1" lang="ja-JP" altLang="en-US" sz="1100" dirty="0">
                        <a:latin typeface="ＭＳ Ｐ明朝" panose="02020600040205080304" pitchFamily="18" charset="-128"/>
                        <a:ea typeface="ＭＳ Ｐ明朝" panose="02020600040205080304" pitchFamily="18" charset="-128"/>
                      </a:endParaRPr>
                    </a:p>
                  </a:txBody>
                  <a:tcPr/>
                </a:tc>
                <a:tc>
                  <a:txBody>
                    <a:bodyPr/>
                    <a:lstStyle/>
                    <a:p>
                      <a:endParaRPr kumimoji="1" lang="ja-JP" altLang="en-US" sz="1100" dirty="0">
                        <a:latin typeface="ＭＳ Ｐ明朝" panose="02020600040205080304" pitchFamily="18" charset="-128"/>
                        <a:ea typeface="ＭＳ Ｐ明朝" panose="02020600040205080304" pitchFamily="18" charset="-128"/>
                      </a:endParaRPr>
                    </a:p>
                  </a:txBody>
                  <a:tcPr/>
                </a:tc>
                <a:tc>
                  <a:txBody>
                    <a:bodyPr/>
                    <a:lstStyle/>
                    <a:p>
                      <a:endParaRPr kumimoji="1" lang="ja-JP" altLang="en-US" sz="1100" dirty="0">
                        <a:latin typeface="ＭＳ Ｐ明朝" panose="02020600040205080304" pitchFamily="18" charset="-128"/>
                        <a:ea typeface="ＭＳ Ｐ明朝" panose="02020600040205080304" pitchFamily="18" charset="-128"/>
                      </a:endParaRPr>
                    </a:p>
                  </a:txBody>
                  <a:tcPr/>
                </a:tc>
                <a:tc>
                  <a:txBody>
                    <a:bodyPr/>
                    <a:lstStyle/>
                    <a:p>
                      <a:endParaRPr kumimoji="1" lang="ja-JP" altLang="en-US" sz="1100" dirty="0">
                        <a:latin typeface="ＭＳ Ｐ明朝" panose="02020600040205080304" pitchFamily="18" charset="-128"/>
                        <a:ea typeface="ＭＳ Ｐ明朝" panose="02020600040205080304" pitchFamily="18" charset="-128"/>
                      </a:endParaRPr>
                    </a:p>
                  </a:txBody>
                  <a:tcPr/>
                </a:tc>
                <a:tc>
                  <a:txBody>
                    <a:bodyPr/>
                    <a:lstStyle/>
                    <a:p>
                      <a:endParaRPr kumimoji="1" lang="ja-JP" altLang="en-US" sz="1100" dirty="0">
                        <a:latin typeface="ＭＳ Ｐ明朝" panose="02020600040205080304" pitchFamily="18" charset="-128"/>
                        <a:ea typeface="ＭＳ Ｐ明朝" panose="02020600040205080304" pitchFamily="18" charset="-128"/>
                      </a:endParaRPr>
                    </a:p>
                  </a:txBody>
                  <a:tcPr/>
                </a:tc>
                <a:extLst>
                  <a:ext uri="{0D108BD9-81ED-4DB2-BD59-A6C34878D82A}">
                    <a16:rowId xmlns:a16="http://schemas.microsoft.com/office/drawing/2014/main" val="10004"/>
                  </a:ext>
                </a:extLst>
              </a:tr>
              <a:tr h="249102">
                <a:tc rowSpan="2">
                  <a:txBody>
                    <a:bodyPr/>
                    <a:lstStyle/>
                    <a:p>
                      <a:pPr marL="0" algn="ctr" defTabSz="893261" rtl="0" eaLnBrk="1" latinLnBrk="0" hangingPunct="1"/>
                      <a:r>
                        <a:rPr kumimoji="1" lang="en-US" altLang="ja-JP" sz="1200" kern="1200" dirty="0">
                          <a:solidFill>
                            <a:schemeClr val="dk1"/>
                          </a:solidFill>
                          <a:latin typeface="+mn-ea"/>
                          <a:ea typeface="+mn-ea"/>
                          <a:cs typeface="+mn-cs"/>
                        </a:rPr>
                        <a:t>20</a:t>
                      </a:r>
                      <a:r>
                        <a:rPr kumimoji="1" lang="ja-JP" altLang="en-US" sz="1200" kern="1200" dirty="0">
                          <a:solidFill>
                            <a:schemeClr val="dk1"/>
                          </a:solidFill>
                          <a:latin typeface="+mn-ea"/>
                          <a:ea typeface="+mn-ea"/>
                          <a:cs typeface="+mn-cs"/>
                        </a:rPr>
                        <a:t>～</a:t>
                      </a:r>
                      <a:r>
                        <a:rPr kumimoji="1" lang="en-US" altLang="ja-JP" sz="1200" kern="1200" dirty="0">
                          <a:solidFill>
                            <a:schemeClr val="dk1"/>
                          </a:solidFill>
                          <a:latin typeface="+mn-ea"/>
                          <a:ea typeface="+mn-ea"/>
                          <a:cs typeface="+mn-cs"/>
                        </a:rPr>
                        <a:t>50</a:t>
                      </a:r>
                      <a:r>
                        <a:rPr kumimoji="1" lang="ja-JP" altLang="en-US" sz="1200" kern="1200" dirty="0">
                          <a:solidFill>
                            <a:schemeClr val="dk1"/>
                          </a:solidFill>
                          <a:latin typeface="+mn-ea"/>
                          <a:ea typeface="+mn-ea"/>
                          <a:cs typeface="+mn-cs"/>
                        </a:rPr>
                        <a:t>万人</a:t>
                      </a:r>
                      <a:endParaRPr kumimoji="1" lang="en-US" altLang="ja-JP" sz="1200" kern="1200" dirty="0">
                        <a:solidFill>
                          <a:schemeClr val="dk1"/>
                        </a:solidFill>
                        <a:latin typeface="+mn-ea"/>
                        <a:ea typeface="+mn-ea"/>
                        <a:cs typeface="+mn-cs"/>
                      </a:endParaRPr>
                    </a:p>
                    <a:p>
                      <a:pPr algn="ctr"/>
                      <a:r>
                        <a:rPr kumimoji="1" lang="ja-JP" altLang="en-US" sz="1050" dirty="0">
                          <a:latin typeface="+mn-ea"/>
                          <a:ea typeface="+mn-ea"/>
                        </a:rPr>
                        <a:t>（</a:t>
                      </a:r>
                      <a:r>
                        <a:rPr kumimoji="1" lang="en-US" altLang="ja-JP" sz="1050" dirty="0">
                          <a:latin typeface="+mn-ea"/>
                          <a:ea typeface="+mn-ea"/>
                        </a:rPr>
                        <a:t>91</a:t>
                      </a:r>
                      <a:r>
                        <a:rPr kumimoji="1" lang="ja-JP" altLang="en-US" sz="1050" dirty="0">
                          <a:latin typeface="+mn-ea"/>
                          <a:ea typeface="+mn-ea"/>
                        </a:rPr>
                        <a:t>団体）</a:t>
                      </a:r>
                    </a:p>
                  </a:txBody>
                  <a:tcPr anchor="ctr">
                    <a:lnR w="38100" cap="flat" cmpd="sng" algn="ctr">
                      <a:solidFill>
                        <a:schemeClr val="bg1"/>
                      </a:solidFill>
                      <a:prstDash val="solid"/>
                      <a:round/>
                      <a:headEnd type="none" w="med" len="med"/>
                      <a:tailEnd type="none" w="med" len="med"/>
                    </a:lnR>
                  </a:tcP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17</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marL="0" algn="ctr" defTabSz="893261" rtl="0" eaLnBrk="1" fontAlgn="ctr" latinLnBrk="0" hangingPunct="1"/>
                      <a:r>
                        <a:rPr kumimoji="1" lang="en-US" altLang="ja-JP" sz="1200" b="0" i="0" u="none" strike="noStrike" kern="1200" dirty="0">
                          <a:solidFill>
                            <a:srgbClr val="FF0000"/>
                          </a:solidFill>
                          <a:effectLst/>
                          <a:latin typeface="Arial" panose="020B0604020202020204" pitchFamily="34" charset="0"/>
                          <a:ea typeface="+mn-ea"/>
                          <a:cs typeface="Arial" panose="020B0604020202020204" pitchFamily="34" charset="0"/>
                        </a:rPr>
                        <a:t>36</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25</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1</a:t>
                      </a:r>
                    </a:p>
                  </a:txBody>
                  <a:tcPr marL="7620" marR="7620" marT="7620" marB="0" anchor="ctr"/>
                </a:tc>
                <a:tc>
                  <a:txBody>
                    <a:bodyPr/>
                    <a:lstStyle/>
                    <a:p>
                      <a:endParaRPr kumimoji="1" lang="ja-JP" altLang="en-US" sz="1100" dirty="0"/>
                    </a:p>
                  </a:txBody>
                  <a:tcPr/>
                </a:tc>
                <a:tc>
                  <a:txBody>
                    <a:bodyPr/>
                    <a:lstStyle/>
                    <a:p>
                      <a:endParaRPr kumimoji="1" lang="ja-JP" altLang="en-US" sz="1100" dirty="0"/>
                    </a:p>
                  </a:txBody>
                  <a:tcPr/>
                </a:tc>
                <a:tc>
                  <a:txBody>
                    <a:bodyPr/>
                    <a:lstStyle/>
                    <a:p>
                      <a:endParaRPr kumimoji="1" lang="ja-JP" altLang="en-US" sz="1100" dirty="0"/>
                    </a:p>
                  </a:txBody>
                  <a:tcPr/>
                </a:tc>
                <a:tc>
                  <a:txBody>
                    <a:bodyPr/>
                    <a:lstStyle/>
                    <a:p>
                      <a:endParaRPr kumimoji="1" lang="ja-JP" altLang="en-US" sz="1100" dirty="0"/>
                    </a:p>
                  </a:txBody>
                  <a:tcPr/>
                </a:tc>
                <a:extLst>
                  <a:ext uri="{0D108BD9-81ED-4DB2-BD59-A6C34878D82A}">
                    <a16:rowId xmlns:a16="http://schemas.microsoft.com/office/drawing/2014/main" val="10005"/>
                  </a:ext>
                </a:extLst>
              </a:tr>
              <a:tr h="193746">
                <a:tc vMerge="1">
                  <a:txBody>
                    <a:bodyPr/>
                    <a:lstStyle/>
                    <a:p>
                      <a:endParaRPr kumimoji="1" lang="ja-JP" altLang="en-US" sz="800" dirty="0"/>
                    </a:p>
                  </a:txBody>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18.7</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39.6</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27.5</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13.2</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1.1</a:t>
                      </a:r>
                    </a:p>
                  </a:txBody>
                  <a:tcPr marL="7620" marR="7620" marT="7620" marB="0" anchor="ctr"/>
                </a:tc>
                <a:tc>
                  <a:txBody>
                    <a:bodyPr/>
                    <a:lstStyle/>
                    <a:p>
                      <a:endParaRPr kumimoji="1" lang="ja-JP" altLang="en-US" sz="700" dirty="0"/>
                    </a:p>
                  </a:txBody>
                  <a:tcPr/>
                </a:tc>
                <a:tc>
                  <a:txBody>
                    <a:bodyPr/>
                    <a:lstStyle/>
                    <a:p>
                      <a:endParaRPr kumimoji="1" lang="ja-JP" altLang="en-US" sz="700" dirty="0"/>
                    </a:p>
                  </a:txBody>
                  <a:tcPr/>
                </a:tc>
                <a:tc>
                  <a:txBody>
                    <a:bodyPr/>
                    <a:lstStyle/>
                    <a:p>
                      <a:endParaRPr kumimoji="1" lang="ja-JP" altLang="en-US" sz="700" dirty="0"/>
                    </a:p>
                  </a:txBody>
                  <a:tcPr/>
                </a:tc>
                <a:tc>
                  <a:txBody>
                    <a:bodyPr/>
                    <a:lstStyle/>
                    <a:p>
                      <a:endParaRPr kumimoji="1" lang="ja-JP" altLang="en-US" sz="700" dirty="0"/>
                    </a:p>
                  </a:txBody>
                  <a:tcPr/>
                </a:tc>
                <a:extLst>
                  <a:ext uri="{0D108BD9-81ED-4DB2-BD59-A6C34878D82A}">
                    <a16:rowId xmlns:a16="http://schemas.microsoft.com/office/drawing/2014/main" val="10006"/>
                  </a:ext>
                </a:extLst>
              </a:tr>
              <a:tr h="249102">
                <a:tc rowSpan="2">
                  <a:txBody>
                    <a:bodyPr/>
                    <a:lstStyle/>
                    <a:p>
                      <a:pPr marL="0" algn="ctr" defTabSz="893261" rtl="0" eaLnBrk="1" latinLnBrk="0" hangingPunct="1"/>
                      <a:r>
                        <a:rPr kumimoji="1" lang="en-US" altLang="ja-JP" sz="1200" kern="1200" dirty="0">
                          <a:solidFill>
                            <a:schemeClr val="dk1"/>
                          </a:solidFill>
                          <a:latin typeface="+mn-ea"/>
                          <a:ea typeface="+mn-ea"/>
                          <a:cs typeface="+mn-cs"/>
                        </a:rPr>
                        <a:t>10</a:t>
                      </a:r>
                      <a:r>
                        <a:rPr kumimoji="1" lang="ja-JP" altLang="en-US" sz="1200" kern="1200" dirty="0">
                          <a:solidFill>
                            <a:schemeClr val="dk1"/>
                          </a:solidFill>
                          <a:latin typeface="+mn-ea"/>
                          <a:ea typeface="+mn-ea"/>
                          <a:cs typeface="+mn-cs"/>
                        </a:rPr>
                        <a:t>～</a:t>
                      </a:r>
                      <a:r>
                        <a:rPr kumimoji="1" lang="en-US" altLang="ja-JP" sz="1200" kern="1200" dirty="0">
                          <a:solidFill>
                            <a:schemeClr val="dk1"/>
                          </a:solidFill>
                          <a:latin typeface="+mn-ea"/>
                          <a:ea typeface="+mn-ea"/>
                          <a:cs typeface="+mn-cs"/>
                        </a:rPr>
                        <a:t>20</a:t>
                      </a:r>
                      <a:r>
                        <a:rPr kumimoji="1" lang="ja-JP" altLang="en-US" sz="1200" kern="1200" dirty="0">
                          <a:solidFill>
                            <a:schemeClr val="dk1"/>
                          </a:solidFill>
                          <a:latin typeface="+mn-ea"/>
                          <a:ea typeface="+mn-ea"/>
                          <a:cs typeface="+mn-cs"/>
                        </a:rPr>
                        <a:t>万人</a:t>
                      </a:r>
                      <a:endParaRPr kumimoji="1" lang="en-US" altLang="ja-JP" sz="1200" kern="1200" dirty="0">
                        <a:solidFill>
                          <a:schemeClr val="dk1"/>
                        </a:solidFill>
                        <a:latin typeface="+mn-ea"/>
                        <a:ea typeface="+mn-ea"/>
                        <a:cs typeface="+mn-cs"/>
                      </a:endParaRPr>
                    </a:p>
                    <a:p>
                      <a:pPr algn="ctr"/>
                      <a:r>
                        <a:rPr kumimoji="1" lang="ja-JP" altLang="en-US" sz="1050" dirty="0">
                          <a:latin typeface="+mn-ea"/>
                          <a:ea typeface="+mn-ea"/>
                        </a:rPr>
                        <a:t>（</a:t>
                      </a:r>
                      <a:r>
                        <a:rPr kumimoji="1" lang="en-US" altLang="ja-JP" sz="1050" dirty="0">
                          <a:latin typeface="+mn-ea"/>
                          <a:ea typeface="+mn-ea"/>
                        </a:rPr>
                        <a:t>152</a:t>
                      </a:r>
                      <a:r>
                        <a:rPr kumimoji="1" lang="ja-JP" altLang="en-US" sz="1050" dirty="0">
                          <a:latin typeface="+mn-ea"/>
                          <a:ea typeface="+mn-ea"/>
                        </a:rPr>
                        <a:t>団体）</a:t>
                      </a:r>
                    </a:p>
                  </a:txBody>
                  <a:tcPr anchor="ctr">
                    <a:lnR w="38100" cap="flat" cmpd="sng" algn="ctr">
                      <a:solidFill>
                        <a:schemeClr val="bg1"/>
                      </a:solidFill>
                      <a:prstDash val="solid"/>
                      <a:round/>
                      <a:headEnd type="none" w="med" len="med"/>
                      <a:tailEnd type="none" w="med" len="med"/>
                    </a:lnR>
                  </a:tcP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19</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34</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FF0000"/>
                          </a:solidFill>
                          <a:effectLst/>
                          <a:latin typeface="Arial" panose="020B0604020202020204" pitchFamily="34" charset="0"/>
                          <a:ea typeface="+mn-ea"/>
                          <a:cs typeface="Arial" panose="020B0604020202020204" pitchFamily="34" charset="0"/>
                        </a:rPr>
                        <a:t>59</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31</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1</a:t>
                      </a:r>
                    </a:p>
                  </a:txBody>
                  <a:tcPr marL="7620" marR="7620" marT="7620" marB="0" anchor="ctr"/>
                </a:tc>
                <a:tc>
                  <a:txBody>
                    <a:bodyPr/>
                    <a:lstStyle/>
                    <a:p>
                      <a:endParaRPr kumimoji="1" lang="ja-JP" altLang="en-US" sz="1100" dirty="0"/>
                    </a:p>
                  </a:txBody>
                  <a:tcPr/>
                </a:tc>
                <a:tc>
                  <a:txBody>
                    <a:bodyPr/>
                    <a:lstStyle/>
                    <a:p>
                      <a:endParaRPr kumimoji="1" lang="ja-JP" altLang="en-US" sz="1100" dirty="0"/>
                    </a:p>
                  </a:txBody>
                  <a:tcPr/>
                </a:tc>
                <a:tc>
                  <a:txBody>
                    <a:bodyPr/>
                    <a:lstStyle/>
                    <a:p>
                      <a:endParaRPr kumimoji="1" lang="ja-JP" altLang="en-US" sz="1100" dirty="0"/>
                    </a:p>
                  </a:txBody>
                  <a:tcPr/>
                </a:tc>
                <a:extLst>
                  <a:ext uri="{0D108BD9-81ED-4DB2-BD59-A6C34878D82A}">
                    <a16:rowId xmlns:a16="http://schemas.microsoft.com/office/drawing/2014/main" val="10007"/>
                  </a:ext>
                </a:extLst>
              </a:tr>
              <a:tr h="200665">
                <a:tc vMerge="1">
                  <a:txBody>
                    <a:bodyPr/>
                    <a:lstStyle/>
                    <a:p>
                      <a:endParaRPr kumimoji="1" lang="ja-JP" altLang="en-US" sz="800" dirty="0"/>
                    </a:p>
                  </a:txBody>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12.5</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22.4</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38.8</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20.4</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5.3</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0.7</a:t>
                      </a:r>
                    </a:p>
                  </a:txBody>
                  <a:tcPr marL="7620" marR="7620" marT="7620" marB="0" anchor="ctr"/>
                </a:tc>
                <a:tc>
                  <a:txBody>
                    <a:bodyPr/>
                    <a:lstStyle/>
                    <a:p>
                      <a:pPr algn="r" fontAlgn="ctr"/>
                      <a:endParaRPr lang="en-US" altLang="ja-JP" sz="1200" b="0" i="0" u="none" strike="noStrike" dirty="0">
                        <a:solidFill>
                          <a:srgbClr val="000000"/>
                        </a:solidFill>
                        <a:effectLst/>
                        <a:latin typeface="游ゴシック"/>
                      </a:endParaRPr>
                    </a:p>
                  </a:txBody>
                  <a:tcPr marL="7620" marR="7620" marT="7620" marB="0" anchor="ctr"/>
                </a:tc>
                <a:tc>
                  <a:txBody>
                    <a:bodyPr/>
                    <a:lstStyle/>
                    <a:p>
                      <a:endParaRPr kumimoji="1" lang="ja-JP" altLang="en-US" sz="700" dirty="0"/>
                    </a:p>
                  </a:txBody>
                  <a:tcPr/>
                </a:tc>
                <a:tc>
                  <a:txBody>
                    <a:bodyPr/>
                    <a:lstStyle/>
                    <a:p>
                      <a:endParaRPr kumimoji="1" lang="ja-JP" altLang="en-US" sz="700" dirty="0"/>
                    </a:p>
                  </a:txBody>
                  <a:tcPr/>
                </a:tc>
                <a:extLst>
                  <a:ext uri="{0D108BD9-81ED-4DB2-BD59-A6C34878D82A}">
                    <a16:rowId xmlns:a16="http://schemas.microsoft.com/office/drawing/2014/main" val="10008"/>
                  </a:ext>
                </a:extLst>
              </a:tr>
              <a:tr h="249102">
                <a:tc rowSpan="2">
                  <a:txBody>
                    <a:bodyPr/>
                    <a:lstStyle/>
                    <a:p>
                      <a:pPr marL="0" algn="ctr" defTabSz="893261" rtl="0" eaLnBrk="1" latinLnBrk="0" hangingPunct="1"/>
                      <a:r>
                        <a:rPr kumimoji="1" lang="en-US" altLang="ja-JP" sz="1200" kern="1200" dirty="0">
                          <a:solidFill>
                            <a:schemeClr val="dk1"/>
                          </a:solidFill>
                          <a:latin typeface="+mn-ea"/>
                          <a:ea typeface="+mn-ea"/>
                          <a:cs typeface="+mn-cs"/>
                        </a:rPr>
                        <a:t>3</a:t>
                      </a:r>
                      <a:r>
                        <a:rPr kumimoji="1" lang="ja-JP" altLang="en-US" sz="1200" kern="1200" dirty="0">
                          <a:solidFill>
                            <a:schemeClr val="dk1"/>
                          </a:solidFill>
                          <a:latin typeface="+mn-ea"/>
                          <a:ea typeface="+mn-ea"/>
                          <a:cs typeface="+mn-cs"/>
                        </a:rPr>
                        <a:t>～</a:t>
                      </a:r>
                      <a:r>
                        <a:rPr kumimoji="1" lang="en-US" altLang="ja-JP" sz="1200" kern="1200" dirty="0">
                          <a:solidFill>
                            <a:schemeClr val="dk1"/>
                          </a:solidFill>
                          <a:latin typeface="+mn-ea"/>
                          <a:ea typeface="+mn-ea"/>
                          <a:cs typeface="+mn-cs"/>
                        </a:rPr>
                        <a:t>10</a:t>
                      </a:r>
                      <a:r>
                        <a:rPr kumimoji="1" lang="ja-JP" altLang="en-US" sz="1200" kern="1200" dirty="0">
                          <a:solidFill>
                            <a:schemeClr val="dk1"/>
                          </a:solidFill>
                          <a:latin typeface="+mn-ea"/>
                          <a:ea typeface="+mn-ea"/>
                          <a:cs typeface="+mn-cs"/>
                        </a:rPr>
                        <a:t>万人</a:t>
                      </a:r>
                      <a:endParaRPr kumimoji="1" lang="en-US" altLang="ja-JP" sz="1200" kern="1200" dirty="0">
                        <a:solidFill>
                          <a:schemeClr val="dk1"/>
                        </a:solidFill>
                        <a:latin typeface="+mn-ea"/>
                        <a:ea typeface="+mn-ea"/>
                        <a:cs typeface="+mn-cs"/>
                      </a:endParaRPr>
                    </a:p>
                    <a:p>
                      <a:pPr algn="ctr"/>
                      <a:r>
                        <a:rPr kumimoji="1" lang="ja-JP" altLang="en-US" sz="1050" dirty="0">
                          <a:latin typeface="+mn-ea"/>
                          <a:ea typeface="+mn-ea"/>
                        </a:rPr>
                        <a:t>（</a:t>
                      </a:r>
                      <a:r>
                        <a:rPr kumimoji="1" lang="en-US" altLang="ja-JP" sz="1050" dirty="0">
                          <a:latin typeface="+mn-ea"/>
                          <a:ea typeface="+mn-ea"/>
                        </a:rPr>
                        <a:t>496</a:t>
                      </a:r>
                      <a:r>
                        <a:rPr kumimoji="1" lang="ja-JP" altLang="en-US" sz="1050" dirty="0">
                          <a:latin typeface="+mn-ea"/>
                          <a:ea typeface="+mn-ea"/>
                        </a:rPr>
                        <a:t>団体）</a:t>
                      </a:r>
                    </a:p>
                  </a:txBody>
                  <a:tcPr anchor="ctr">
                    <a:lnR w="38100" cap="flat" cmpd="sng" algn="ctr">
                      <a:solidFill>
                        <a:schemeClr val="bg1"/>
                      </a:solidFill>
                      <a:prstDash val="solid"/>
                      <a:round/>
                      <a:headEnd type="none" w="med" len="med"/>
                      <a:tailEnd type="none" w="med" len="med"/>
                    </a:lnR>
                  </a:tcP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41</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63</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98</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FF0000"/>
                          </a:solidFill>
                          <a:effectLst/>
                          <a:latin typeface="Arial" panose="020B0604020202020204" pitchFamily="34" charset="0"/>
                          <a:ea typeface="+mn-ea"/>
                          <a:cs typeface="Arial" panose="020B0604020202020204" pitchFamily="34" charset="0"/>
                        </a:rPr>
                        <a:t>150</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117</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27</a:t>
                      </a:r>
                    </a:p>
                  </a:txBody>
                  <a:tcPr marL="7620" marR="7620" marT="7620" marB="0" anchor="ctr"/>
                </a:tc>
                <a:tc>
                  <a:txBody>
                    <a:bodyPr/>
                    <a:lstStyle/>
                    <a:p>
                      <a:endParaRPr kumimoji="1" lang="ja-JP" altLang="en-US" sz="1100" dirty="0"/>
                    </a:p>
                  </a:txBody>
                  <a:tcPr/>
                </a:tc>
                <a:tc>
                  <a:txBody>
                    <a:bodyPr/>
                    <a:lstStyle/>
                    <a:p>
                      <a:endParaRPr kumimoji="1" lang="ja-JP" altLang="en-US" sz="1100" dirty="0"/>
                    </a:p>
                  </a:txBody>
                  <a:tcPr/>
                </a:tc>
                <a:tc>
                  <a:txBody>
                    <a:bodyPr/>
                    <a:lstStyle/>
                    <a:p>
                      <a:endParaRPr kumimoji="1" lang="ja-JP" altLang="en-US" sz="1100" dirty="0"/>
                    </a:p>
                  </a:txBody>
                  <a:tcPr/>
                </a:tc>
                <a:extLst>
                  <a:ext uri="{0D108BD9-81ED-4DB2-BD59-A6C34878D82A}">
                    <a16:rowId xmlns:a16="http://schemas.microsoft.com/office/drawing/2014/main" val="10009"/>
                  </a:ext>
                </a:extLst>
              </a:tr>
              <a:tr h="256021">
                <a:tc vMerge="1">
                  <a:txBody>
                    <a:bodyPr/>
                    <a:lstStyle/>
                    <a:p>
                      <a:endParaRPr kumimoji="1" lang="ja-JP" altLang="en-US" sz="800" dirty="0"/>
                    </a:p>
                  </a:txBody>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8.3</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12.7</a:t>
                      </a:r>
                    </a:p>
                  </a:txBody>
                  <a:tcPr marL="7620" marR="7620" marT="7620" marB="0" anchor="ctr"/>
                </a:tc>
                <a:tc>
                  <a:txBody>
                    <a:bodyPr/>
                    <a:lstStyle/>
                    <a:p>
                      <a:pPr algn="r" fontAlgn="ctr"/>
                      <a:r>
                        <a:rPr kumimoji="1" lang="en-US" altLang="ja-JP" sz="1100" b="0" i="0" u="none" strike="noStrike" kern="1200">
                          <a:solidFill>
                            <a:srgbClr val="000000"/>
                          </a:solidFill>
                          <a:effectLst/>
                          <a:latin typeface="ＭＳ Ｐ明朝" panose="02020600040205080304" pitchFamily="18" charset="-128"/>
                          <a:ea typeface="ＭＳ Ｐ明朝" panose="02020600040205080304" pitchFamily="18" charset="-128"/>
                          <a:cs typeface="+mn-cs"/>
                        </a:rPr>
                        <a:t>19.8</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30.2</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23.6</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5.4</a:t>
                      </a:r>
                    </a:p>
                  </a:txBody>
                  <a:tcPr marL="7620" marR="7620" marT="7620" marB="0" anchor="ctr"/>
                </a:tc>
                <a:tc>
                  <a:txBody>
                    <a:bodyPr/>
                    <a:lstStyle/>
                    <a:p>
                      <a:pPr algn="r" fontAlgn="ctr"/>
                      <a:endParaRPr lang="en-US" altLang="ja-JP" sz="1600" b="0" i="0" u="none" strike="noStrike" dirty="0">
                        <a:solidFill>
                          <a:srgbClr val="000000"/>
                        </a:solidFill>
                        <a:effectLst/>
                        <a:latin typeface="游ゴシック"/>
                      </a:endParaRPr>
                    </a:p>
                  </a:txBody>
                  <a:tcPr marL="7620" marR="7620" marT="7620" marB="0" anchor="ctr"/>
                </a:tc>
                <a:tc>
                  <a:txBody>
                    <a:bodyPr/>
                    <a:lstStyle/>
                    <a:p>
                      <a:endParaRPr kumimoji="1" lang="ja-JP" altLang="en-US" sz="700" dirty="0"/>
                    </a:p>
                  </a:txBody>
                  <a:tcPr/>
                </a:tc>
                <a:tc>
                  <a:txBody>
                    <a:bodyPr/>
                    <a:lstStyle/>
                    <a:p>
                      <a:endParaRPr kumimoji="1" lang="ja-JP" altLang="en-US" sz="700" dirty="0"/>
                    </a:p>
                  </a:txBody>
                  <a:tcPr/>
                </a:tc>
                <a:extLst>
                  <a:ext uri="{0D108BD9-81ED-4DB2-BD59-A6C34878D82A}">
                    <a16:rowId xmlns:a16="http://schemas.microsoft.com/office/drawing/2014/main" val="10010"/>
                  </a:ext>
                </a:extLst>
              </a:tr>
              <a:tr h="249102">
                <a:tc rowSpan="2">
                  <a:txBody>
                    <a:bodyPr/>
                    <a:lstStyle/>
                    <a:p>
                      <a:pPr marL="0" algn="ctr" defTabSz="893261" rtl="0" eaLnBrk="1" latinLnBrk="0" hangingPunct="1"/>
                      <a:r>
                        <a:rPr kumimoji="1" lang="en-US" altLang="ja-JP" sz="1200" kern="1200" dirty="0">
                          <a:solidFill>
                            <a:schemeClr val="dk1"/>
                          </a:solidFill>
                          <a:latin typeface="+mn-ea"/>
                          <a:ea typeface="+mn-ea"/>
                          <a:cs typeface="+mn-cs"/>
                        </a:rPr>
                        <a:t>1</a:t>
                      </a:r>
                      <a:r>
                        <a:rPr kumimoji="1" lang="ja-JP" altLang="en-US" sz="1200" kern="1200" dirty="0">
                          <a:solidFill>
                            <a:schemeClr val="dk1"/>
                          </a:solidFill>
                          <a:latin typeface="+mn-ea"/>
                          <a:ea typeface="+mn-ea"/>
                          <a:cs typeface="+mn-cs"/>
                        </a:rPr>
                        <a:t>～</a:t>
                      </a:r>
                      <a:r>
                        <a:rPr kumimoji="1" lang="en-US" altLang="ja-JP" sz="1200" kern="1200" dirty="0">
                          <a:solidFill>
                            <a:schemeClr val="dk1"/>
                          </a:solidFill>
                          <a:latin typeface="+mn-ea"/>
                          <a:ea typeface="+mn-ea"/>
                          <a:cs typeface="+mn-cs"/>
                        </a:rPr>
                        <a:t>3</a:t>
                      </a:r>
                      <a:r>
                        <a:rPr kumimoji="1" lang="ja-JP" altLang="en-US" sz="1200" kern="1200" dirty="0">
                          <a:solidFill>
                            <a:schemeClr val="dk1"/>
                          </a:solidFill>
                          <a:latin typeface="+mn-ea"/>
                          <a:ea typeface="+mn-ea"/>
                          <a:cs typeface="+mn-cs"/>
                        </a:rPr>
                        <a:t>万人</a:t>
                      </a:r>
                      <a:endParaRPr kumimoji="1" lang="en-US" altLang="ja-JP" sz="1200" kern="1200" dirty="0">
                        <a:solidFill>
                          <a:schemeClr val="dk1"/>
                        </a:solidFill>
                        <a:latin typeface="+mn-ea"/>
                        <a:ea typeface="+mn-ea"/>
                        <a:cs typeface="+mn-cs"/>
                      </a:endParaRPr>
                    </a:p>
                    <a:p>
                      <a:pPr algn="ctr"/>
                      <a:r>
                        <a:rPr kumimoji="1" lang="ja-JP" altLang="en-US" sz="1050" dirty="0">
                          <a:latin typeface="+mn-ea"/>
                          <a:ea typeface="+mn-ea"/>
                        </a:rPr>
                        <a:t>（</a:t>
                      </a:r>
                      <a:r>
                        <a:rPr kumimoji="1" lang="en-US" altLang="ja-JP" sz="1050" dirty="0">
                          <a:latin typeface="+mn-ea"/>
                          <a:ea typeface="+mn-ea"/>
                        </a:rPr>
                        <a:t>429</a:t>
                      </a:r>
                      <a:r>
                        <a:rPr kumimoji="1" lang="ja-JP" altLang="en-US" sz="1050" dirty="0">
                          <a:latin typeface="+mn-ea"/>
                          <a:ea typeface="+mn-ea"/>
                        </a:rPr>
                        <a:t>団体）</a:t>
                      </a:r>
                    </a:p>
                  </a:txBody>
                  <a:tcPr anchor="ctr">
                    <a:lnR w="38100" cap="flat" cmpd="sng" algn="ctr">
                      <a:solidFill>
                        <a:schemeClr val="bg1"/>
                      </a:solidFill>
                      <a:prstDash val="solid"/>
                      <a:round/>
                      <a:headEnd type="none" w="med" len="med"/>
                      <a:tailEnd type="none" w="med" len="med"/>
                    </a:lnR>
                  </a:tcP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40</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87</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FF0000"/>
                          </a:solidFill>
                          <a:effectLst/>
                          <a:latin typeface="Arial" panose="020B0604020202020204" pitchFamily="34" charset="0"/>
                          <a:ea typeface="+mn-ea"/>
                          <a:cs typeface="Arial" panose="020B0604020202020204" pitchFamily="34" charset="0"/>
                        </a:rPr>
                        <a:t>134</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107</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18</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1</a:t>
                      </a:r>
                    </a:p>
                  </a:txBody>
                  <a:tcPr marL="7620" marR="7620" marT="7620" marB="0" anchor="ctr"/>
                </a:tc>
                <a:tc>
                  <a:txBody>
                    <a:bodyPr/>
                    <a:lstStyle/>
                    <a:p>
                      <a:endParaRPr kumimoji="1" lang="ja-JP" altLang="en-US" sz="1100" dirty="0"/>
                    </a:p>
                  </a:txBody>
                  <a:tcPr/>
                </a:tc>
                <a:extLst>
                  <a:ext uri="{0D108BD9-81ED-4DB2-BD59-A6C34878D82A}">
                    <a16:rowId xmlns:a16="http://schemas.microsoft.com/office/drawing/2014/main" val="10011"/>
                  </a:ext>
                </a:extLst>
              </a:tr>
              <a:tr h="193746">
                <a:tc vMerge="1">
                  <a:txBody>
                    <a:bodyPr/>
                    <a:lstStyle/>
                    <a:p>
                      <a:endParaRPr kumimoji="1" lang="ja-JP" altLang="en-US" sz="800" dirty="0"/>
                    </a:p>
                  </a:txBody>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4.9</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4.9</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9.3</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20.3</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31.2</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24.9</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4.2</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0.2</a:t>
                      </a:r>
                    </a:p>
                  </a:txBody>
                  <a:tcPr marL="7620" marR="7620" marT="7620" marB="0" anchor="ctr"/>
                </a:tc>
                <a:tc>
                  <a:txBody>
                    <a:bodyPr/>
                    <a:lstStyle/>
                    <a:p>
                      <a:endParaRPr kumimoji="1" lang="ja-JP" altLang="en-US" sz="700" dirty="0"/>
                    </a:p>
                  </a:txBody>
                  <a:tcPr/>
                </a:tc>
                <a:extLst>
                  <a:ext uri="{0D108BD9-81ED-4DB2-BD59-A6C34878D82A}">
                    <a16:rowId xmlns:a16="http://schemas.microsoft.com/office/drawing/2014/main" val="10012"/>
                  </a:ext>
                </a:extLst>
              </a:tr>
              <a:tr h="203179">
                <a:tc rowSpan="2">
                  <a:txBody>
                    <a:bodyPr/>
                    <a:lstStyle/>
                    <a:p>
                      <a:pPr marL="0" algn="ctr" defTabSz="893261" rtl="0" eaLnBrk="1" latinLnBrk="0" hangingPunct="1"/>
                      <a:r>
                        <a:rPr kumimoji="1" lang="en-US" altLang="ja-JP" sz="1200" kern="1200" dirty="0">
                          <a:solidFill>
                            <a:schemeClr val="dk1"/>
                          </a:solidFill>
                          <a:latin typeface="+mn-ea"/>
                          <a:ea typeface="+mn-ea"/>
                          <a:cs typeface="+mn-cs"/>
                        </a:rPr>
                        <a:t>1</a:t>
                      </a:r>
                      <a:r>
                        <a:rPr kumimoji="1" lang="ja-JP" altLang="en-US" sz="1200" kern="1200" dirty="0">
                          <a:solidFill>
                            <a:schemeClr val="dk1"/>
                          </a:solidFill>
                          <a:latin typeface="+mn-ea"/>
                          <a:ea typeface="+mn-ea"/>
                          <a:cs typeface="+mn-cs"/>
                        </a:rPr>
                        <a:t>万人未満</a:t>
                      </a:r>
                      <a:endParaRPr kumimoji="1" lang="en-US" altLang="ja-JP" sz="1200" kern="1200" dirty="0">
                        <a:solidFill>
                          <a:schemeClr val="dk1"/>
                        </a:solidFill>
                        <a:latin typeface="+mn-ea"/>
                        <a:ea typeface="+mn-ea"/>
                        <a:cs typeface="+mn-cs"/>
                      </a:endParaRPr>
                    </a:p>
                    <a:p>
                      <a:pPr algn="ctr"/>
                      <a:r>
                        <a:rPr kumimoji="1" lang="ja-JP" altLang="en-US" sz="1050" dirty="0">
                          <a:latin typeface="+mn-ea"/>
                          <a:ea typeface="+mn-ea"/>
                        </a:rPr>
                        <a:t>（</a:t>
                      </a:r>
                      <a:r>
                        <a:rPr kumimoji="1" lang="en-US" altLang="ja-JP" sz="1050" dirty="0">
                          <a:latin typeface="+mn-ea"/>
                          <a:ea typeface="+mn-ea"/>
                        </a:rPr>
                        <a:t>479</a:t>
                      </a:r>
                      <a:r>
                        <a:rPr kumimoji="1" lang="ja-JP" altLang="en-US" sz="1050" dirty="0">
                          <a:latin typeface="+mn-ea"/>
                          <a:ea typeface="+mn-ea"/>
                        </a:rPr>
                        <a:t>団体）</a:t>
                      </a:r>
                    </a:p>
                  </a:txBody>
                  <a:tcPr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51</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120</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FF0000"/>
                          </a:solidFill>
                          <a:effectLst/>
                          <a:latin typeface="Arial" panose="020B0604020202020204" pitchFamily="34" charset="0"/>
                          <a:ea typeface="+mn-ea"/>
                          <a:cs typeface="Arial" panose="020B0604020202020204" pitchFamily="34" charset="0"/>
                        </a:rPr>
                        <a:t>149</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99</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7620" marR="7620" marT="7620" marB="0" anchor="ctr"/>
                </a:tc>
                <a:tc>
                  <a:txBody>
                    <a:bodyPr/>
                    <a:lstStyle/>
                    <a:p>
                      <a:pPr marL="0" algn="ctr" defTabSz="893261" rtl="0" eaLnBrk="1" fontAlgn="ctr" latinLnBrk="0" hangingPunct="1"/>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1</a:t>
                      </a:r>
                    </a:p>
                  </a:txBody>
                  <a:tcPr marL="7620" marR="7620" marT="7620" marB="0" anchor="ctr"/>
                </a:tc>
                <a:extLst>
                  <a:ext uri="{0D108BD9-81ED-4DB2-BD59-A6C34878D82A}">
                    <a16:rowId xmlns:a16="http://schemas.microsoft.com/office/drawing/2014/main" val="10013"/>
                  </a:ext>
                </a:extLst>
              </a:tr>
              <a:tr h="225830">
                <a:tc vMerge="1">
                  <a:txBody>
                    <a:bodyPr/>
                    <a:lstStyle/>
                    <a:p>
                      <a:endParaRPr kumimoji="1" lang="ja-JP" altLang="en-US" sz="800" dirty="0"/>
                    </a:p>
                  </a:txBody>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1.0</a:t>
                      </a:r>
                    </a:p>
                  </a:txBody>
                  <a:tcPr marL="7620" marR="7620" marT="762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2.5</a:t>
                      </a:r>
                    </a:p>
                  </a:txBody>
                  <a:tcPr marL="7620" marR="7620" marT="7620" marB="0" anchor="ctr">
                    <a:lnB w="38100" cap="flat" cmpd="sng" algn="ctr">
                      <a:solidFill>
                        <a:schemeClr val="bg1"/>
                      </a:solidFill>
                      <a:prstDash val="solid"/>
                      <a:round/>
                      <a:headEnd type="none" w="med" len="med"/>
                      <a:tailEnd type="none" w="med" len="med"/>
                    </a:lnB>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4.4</a:t>
                      </a:r>
                    </a:p>
                  </a:txBody>
                  <a:tcPr marL="7620" marR="7620" marT="7620" marB="0" anchor="ctr">
                    <a:lnB w="38100" cap="flat" cmpd="sng" algn="ctr">
                      <a:solidFill>
                        <a:schemeClr val="bg1"/>
                      </a:solidFill>
                      <a:prstDash val="solid"/>
                      <a:round/>
                      <a:headEnd type="none" w="med" len="med"/>
                      <a:tailEnd type="none" w="med" len="med"/>
                    </a:lnB>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10.6</a:t>
                      </a:r>
                    </a:p>
                  </a:txBody>
                  <a:tcPr marL="7620" marR="7620" marT="7620" marB="0" anchor="ctr">
                    <a:lnB w="38100" cap="flat" cmpd="sng" algn="ctr">
                      <a:solidFill>
                        <a:schemeClr val="bg1"/>
                      </a:solidFill>
                      <a:prstDash val="solid"/>
                      <a:round/>
                      <a:headEnd type="none" w="med" len="med"/>
                      <a:tailEnd type="none" w="med" len="med"/>
                    </a:lnB>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25.1</a:t>
                      </a:r>
                    </a:p>
                  </a:txBody>
                  <a:tcPr marL="7620" marR="7620" marT="7620" marB="0" anchor="ctr">
                    <a:lnB w="38100" cap="flat" cmpd="sng" algn="ctr">
                      <a:solidFill>
                        <a:schemeClr val="bg1"/>
                      </a:solidFill>
                      <a:prstDash val="solid"/>
                      <a:round/>
                      <a:headEnd type="none" w="med" len="med"/>
                      <a:tailEnd type="none" w="med" len="med"/>
                    </a:lnB>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31.1</a:t>
                      </a:r>
                    </a:p>
                  </a:txBody>
                  <a:tcPr marL="7620" marR="7620" marT="7620" marB="0" anchor="ctr">
                    <a:lnB w="38100" cap="flat" cmpd="sng" algn="ctr">
                      <a:solidFill>
                        <a:schemeClr val="bg1"/>
                      </a:solidFill>
                      <a:prstDash val="solid"/>
                      <a:round/>
                      <a:headEnd type="none" w="med" len="med"/>
                      <a:tailEnd type="none" w="med" len="med"/>
                    </a:lnB>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20.7</a:t>
                      </a:r>
                    </a:p>
                  </a:txBody>
                  <a:tcPr marL="7620" marR="7620" marT="7620" marB="0" anchor="ctr">
                    <a:lnB w="38100" cap="flat" cmpd="sng" algn="ctr">
                      <a:solidFill>
                        <a:schemeClr val="bg1"/>
                      </a:solidFill>
                      <a:prstDash val="solid"/>
                      <a:round/>
                      <a:headEnd type="none" w="med" len="med"/>
                      <a:tailEnd type="none" w="med" len="med"/>
                    </a:lnB>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4.4</a:t>
                      </a:r>
                    </a:p>
                  </a:txBody>
                  <a:tcPr marL="7620" marR="7620" marT="7620" marB="0" anchor="ctr">
                    <a:lnB w="38100" cap="flat" cmpd="sng" algn="ctr">
                      <a:solidFill>
                        <a:schemeClr val="bg1"/>
                      </a:solidFill>
                      <a:prstDash val="solid"/>
                      <a:round/>
                      <a:headEnd type="none" w="med" len="med"/>
                      <a:tailEnd type="none" w="med" len="med"/>
                    </a:lnB>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0.2</a:t>
                      </a:r>
                    </a:p>
                  </a:txBody>
                  <a:tcPr marL="7620" marR="7620" marT="7620" marB="0" anchor="ctr">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4"/>
                  </a:ext>
                </a:extLst>
              </a:tr>
              <a:tr h="203179">
                <a:tc rowSpan="2">
                  <a:txBody>
                    <a:bodyPr/>
                    <a:lstStyle/>
                    <a:p>
                      <a:pPr marL="0" algn="ctr" defTabSz="893261" rtl="0" eaLnBrk="1" latinLnBrk="0" hangingPunct="1"/>
                      <a:r>
                        <a:rPr kumimoji="1" lang="ja-JP" altLang="en-US" sz="1200" kern="1200" dirty="0">
                          <a:solidFill>
                            <a:schemeClr val="dk1"/>
                          </a:solidFill>
                          <a:latin typeface="+mn-ea"/>
                          <a:ea typeface="+mn-ea"/>
                          <a:cs typeface="+mn-cs"/>
                        </a:rPr>
                        <a:t>合計</a:t>
                      </a:r>
                      <a:endParaRPr kumimoji="1" lang="en-US" altLang="ja-JP" sz="1200" kern="1200" dirty="0">
                        <a:solidFill>
                          <a:schemeClr val="dk1"/>
                        </a:solidFill>
                        <a:latin typeface="+mn-ea"/>
                        <a:ea typeface="+mn-ea"/>
                        <a:cs typeface="+mn-cs"/>
                      </a:endParaRPr>
                    </a:p>
                    <a:p>
                      <a:pPr algn="ctr"/>
                      <a:r>
                        <a:rPr kumimoji="1" lang="ja-JP" altLang="en-US" sz="1050" dirty="0">
                          <a:latin typeface="+mn-ea"/>
                          <a:ea typeface="+mn-ea"/>
                        </a:rPr>
                        <a:t>（</a:t>
                      </a:r>
                      <a:r>
                        <a:rPr kumimoji="1" lang="en-US" altLang="ja-JP" sz="1050" dirty="0">
                          <a:latin typeface="+mn-ea"/>
                          <a:ea typeface="+mn-ea"/>
                        </a:rPr>
                        <a:t>1,682</a:t>
                      </a:r>
                      <a:r>
                        <a:rPr kumimoji="1" lang="ja-JP" altLang="en-US" sz="1050" dirty="0">
                          <a:latin typeface="+mn-ea"/>
                          <a:ea typeface="+mn-ea"/>
                        </a:rPr>
                        <a:t>団体）</a:t>
                      </a:r>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ctr" fontAlgn="ctr"/>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112</a:t>
                      </a:r>
                    </a:p>
                  </a:txBody>
                  <a:tcPr marL="7620" marR="7620" marT="762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pPr algn="ctr" fontAlgn="ctr"/>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179</a:t>
                      </a:r>
                    </a:p>
                  </a:txBody>
                  <a:tcPr marL="7620" marR="7620" marT="7620" marB="0" anchor="ctr">
                    <a:lnT w="38100" cap="flat" cmpd="sng" algn="ctr">
                      <a:solidFill>
                        <a:schemeClr val="bg1"/>
                      </a:solidFill>
                      <a:prstDash val="solid"/>
                      <a:round/>
                      <a:headEnd type="none" w="med" len="med"/>
                      <a:tailEnd type="none" w="med" len="med"/>
                    </a:lnT>
                  </a:tcPr>
                </a:tc>
                <a:tc>
                  <a:txBody>
                    <a:bodyPr/>
                    <a:lstStyle/>
                    <a:p>
                      <a:pPr algn="ctr" fontAlgn="ctr"/>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256</a:t>
                      </a:r>
                    </a:p>
                  </a:txBody>
                  <a:tcPr marL="7620" marR="7620" marT="7620" marB="0" anchor="ctr">
                    <a:lnT w="38100" cap="flat" cmpd="sng" algn="ctr">
                      <a:solidFill>
                        <a:schemeClr val="bg1"/>
                      </a:solidFill>
                      <a:prstDash val="solid"/>
                      <a:round/>
                      <a:headEnd type="none" w="med" len="med"/>
                      <a:tailEnd type="none" w="med" len="med"/>
                    </a:lnT>
                  </a:tcPr>
                </a:tc>
                <a:tc>
                  <a:txBody>
                    <a:bodyPr/>
                    <a:lstStyle/>
                    <a:p>
                      <a:pPr algn="ctr" fontAlgn="ctr"/>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331</a:t>
                      </a:r>
                    </a:p>
                  </a:txBody>
                  <a:tcPr marL="7620" marR="7620" marT="7620" marB="0" anchor="ctr">
                    <a:lnT w="38100" cap="flat" cmpd="sng" algn="ctr">
                      <a:solidFill>
                        <a:schemeClr val="bg1"/>
                      </a:solidFill>
                      <a:prstDash val="solid"/>
                      <a:round/>
                      <a:headEnd type="none" w="med" len="med"/>
                      <a:tailEnd type="none" w="med" len="med"/>
                    </a:lnT>
                  </a:tcPr>
                </a:tc>
                <a:tc>
                  <a:txBody>
                    <a:bodyPr/>
                    <a:lstStyle/>
                    <a:p>
                      <a:pPr algn="ctr" fontAlgn="ctr"/>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380</a:t>
                      </a:r>
                    </a:p>
                  </a:txBody>
                  <a:tcPr marL="7620" marR="7620" marT="7620" marB="0" anchor="ctr">
                    <a:lnT w="38100" cap="flat" cmpd="sng" algn="ctr">
                      <a:solidFill>
                        <a:schemeClr val="bg1"/>
                      </a:solidFill>
                      <a:prstDash val="solid"/>
                      <a:round/>
                      <a:headEnd type="none" w="med" len="med"/>
                      <a:tailEnd type="none" w="med" len="med"/>
                    </a:lnT>
                  </a:tcPr>
                </a:tc>
                <a:tc>
                  <a:txBody>
                    <a:bodyPr/>
                    <a:lstStyle/>
                    <a:p>
                      <a:pPr algn="ctr" fontAlgn="ctr"/>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284</a:t>
                      </a:r>
                    </a:p>
                  </a:txBody>
                  <a:tcPr marL="7620" marR="7620" marT="7620" marB="0" anchor="ctr">
                    <a:lnT w="38100" cap="flat" cmpd="sng" algn="ctr">
                      <a:solidFill>
                        <a:schemeClr val="bg1"/>
                      </a:solidFill>
                      <a:prstDash val="solid"/>
                      <a:round/>
                      <a:headEnd type="none" w="med" len="med"/>
                      <a:tailEnd type="none" w="med" len="med"/>
                    </a:lnT>
                  </a:tcPr>
                </a:tc>
                <a:tc>
                  <a:txBody>
                    <a:bodyPr/>
                    <a:lstStyle/>
                    <a:p>
                      <a:pPr algn="ctr" fontAlgn="ctr"/>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117</a:t>
                      </a:r>
                    </a:p>
                  </a:txBody>
                  <a:tcPr marL="7620" marR="7620" marT="7620" marB="0" anchor="ctr">
                    <a:lnT w="38100" cap="flat" cmpd="sng" algn="ctr">
                      <a:solidFill>
                        <a:schemeClr val="bg1"/>
                      </a:solidFill>
                      <a:prstDash val="solid"/>
                      <a:round/>
                      <a:headEnd type="none" w="med" len="med"/>
                      <a:tailEnd type="none" w="med" len="med"/>
                    </a:lnT>
                  </a:tcPr>
                </a:tc>
                <a:tc>
                  <a:txBody>
                    <a:bodyPr/>
                    <a:lstStyle/>
                    <a:p>
                      <a:pPr algn="ctr" fontAlgn="ctr"/>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22</a:t>
                      </a:r>
                    </a:p>
                  </a:txBody>
                  <a:tcPr marL="7620" marR="7620" marT="7620" marB="0" anchor="ctr">
                    <a:lnT w="38100" cap="flat" cmpd="sng" algn="ctr">
                      <a:solidFill>
                        <a:schemeClr val="bg1"/>
                      </a:solidFill>
                      <a:prstDash val="solid"/>
                      <a:round/>
                      <a:headEnd type="none" w="med" len="med"/>
                      <a:tailEnd type="none" w="med" len="med"/>
                    </a:lnT>
                  </a:tcPr>
                </a:tc>
                <a:tc>
                  <a:txBody>
                    <a:bodyPr/>
                    <a:lstStyle/>
                    <a:p>
                      <a:pPr algn="ctr" fontAlgn="ctr"/>
                      <a:r>
                        <a:rPr kumimoji="1" lang="en-US" altLang="ja-JP" sz="1200" b="0" i="0" u="none" strike="noStrike" kern="1200" dirty="0">
                          <a:solidFill>
                            <a:srgbClr val="000000"/>
                          </a:solidFill>
                          <a:effectLst/>
                          <a:latin typeface="Arial" panose="020B0604020202020204" pitchFamily="34" charset="0"/>
                          <a:ea typeface="+mn-ea"/>
                          <a:cs typeface="Arial" panose="020B0604020202020204" pitchFamily="34" charset="0"/>
                        </a:rPr>
                        <a:t>1</a:t>
                      </a:r>
                    </a:p>
                  </a:txBody>
                  <a:tcPr marL="7620" marR="7620" marT="7620"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15"/>
                  </a:ext>
                </a:extLst>
              </a:tr>
              <a:tr h="225830">
                <a:tc vMerge="1">
                  <a:txBody>
                    <a:bodyPr/>
                    <a:lstStyle/>
                    <a:p>
                      <a:endParaRPr kumimoji="1" lang="ja-JP" altLang="en-US" sz="800" dirty="0"/>
                    </a:p>
                  </a:txBody>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6.7</a:t>
                      </a:r>
                    </a:p>
                  </a:txBody>
                  <a:tcPr marL="7620" marR="7620" marT="7620" marB="0" anchor="ctr">
                    <a:lnL w="38100" cap="flat" cmpd="sng" algn="ctr">
                      <a:solidFill>
                        <a:schemeClr val="bg1"/>
                      </a:solidFill>
                      <a:prstDash val="solid"/>
                      <a:round/>
                      <a:headEnd type="none" w="med" len="med"/>
                      <a:tailEnd type="none" w="med" len="med"/>
                    </a:lnL>
                  </a:tcP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10.7</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15.2</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19.7</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22.6</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16.9</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7.0</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1.3</a:t>
                      </a:r>
                    </a:p>
                  </a:txBody>
                  <a:tcPr marL="7620" marR="7620" marT="7620" marB="0" anchor="ctr"/>
                </a:tc>
                <a:tc>
                  <a:txBody>
                    <a:bodyPr/>
                    <a:lstStyle/>
                    <a:p>
                      <a:pPr algn="r" fontAlgn="ctr"/>
                      <a:r>
                        <a:rPr kumimoji="1" lang="en-US" altLang="ja-JP" sz="1100" b="0" i="0" u="none" strike="noStrike" kern="1200" dirty="0">
                          <a:solidFill>
                            <a:srgbClr val="000000"/>
                          </a:solidFill>
                          <a:effectLst/>
                          <a:latin typeface="ＭＳ Ｐ明朝" panose="02020600040205080304" pitchFamily="18" charset="-128"/>
                          <a:ea typeface="ＭＳ Ｐ明朝" panose="02020600040205080304" pitchFamily="18" charset="-128"/>
                          <a:cs typeface="+mn-cs"/>
                        </a:rPr>
                        <a:t>0.1</a:t>
                      </a:r>
                    </a:p>
                  </a:txBody>
                  <a:tcPr marL="7620" marR="7620" marT="7620" marB="0" anchor="ctr"/>
                </a:tc>
                <a:extLst>
                  <a:ext uri="{0D108BD9-81ED-4DB2-BD59-A6C34878D82A}">
                    <a16:rowId xmlns:a16="http://schemas.microsoft.com/office/drawing/2014/main" val="10016"/>
                  </a:ext>
                </a:extLst>
              </a:tr>
            </a:tbl>
          </a:graphicData>
        </a:graphic>
      </p:graphicFrame>
      <p:sp>
        <p:nvSpPr>
          <p:cNvPr id="8" name="テキスト ボックス 7"/>
          <p:cNvSpPr txBox="1"/>
          <p:nvPr/>
        </p:nvSpPr>
        <p:spPr>
          <a:xfrm>
            <a:off x="5072335" y="2006001"/>
            <a:ext cx="4696473" cy="630942"/>
          </a:xfrm>
          <a:prstGeom prst="rect">
            <a:avLst/>
          </a:prstGeom>
          <a:noFill/>
        </p:spPr>
        <p:txBody>
          <a:bodyPr wrap="square" rtlCol="0">
            <a:spAutoFit/>
          </a:bodyPr>
          <a:lstStyle/>
          <a:p>
            <a:pPr marL="179385" marR="0" lvl="0" indent="-179385" algn="l" defTabSz="914400" rtl="0" eaLnBrk="1" fontAlgn="base"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rPr>
              <a:t>※</a:t>
            </a:r>
            <a:r>
              <a:rPr kumimoji="1" lang="ja-JP" altLang="en-US"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rPr>
              <a:t> 国立社会保障・人口問題研究所「日本の地域別将来推計人口（Ｈ</a:t>
            </a:r>
            <a:r>
              <a:rPr kumimoji="1" lang="en-US" altLang="ja-JP"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rPr>
              <a:t>30</a:t>
            </a:r>
            <a:r>
              <a:rPr kumimoji="1" lang="ja-JP" altLang="en-US" sz="700" b="0" i="0" u="none" strike="noStrike" kern="1200" cap="none" spc="0" normalizeH="0" baseline="0" noProof="0" dirty="0" err="1">
                <a:ln>
                  <a:noFill/>
                </a:ln>
                <a:solidFill>
                  <a:srgbClr val="000000"/>
                </a:solidFill>
                <a:effectLst/>
                <a:uLnTx/>
                <a:uFillTx/>
                <a:latin typeface="ＭＳ Ｐゴシック" panose="020B0600070205080204" pitchFamily="50" charset="-128"/>
                <a:ea typeface="ＭＳ Ｐゴシック" charset="-128"/>
                <a:cs typeface="+mn-cs"/>
              </a:rPr>
              <a:t>．</a:t>
            </a:r>
            <a:r>
              <a:rPr kumimoji="1" lang="ja-JP" altLang="en-US"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rPr>
              <a:t>３）」から作成</a:t>
            </a:r>
            <a:endParaRPr kumimoji="1" lang="en-US" altLang="ja-JP"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endParaRPr>
          </a:p>
          <a:p>
            <a:pPr marL="179385" marR="0" lvl="0" indent="-179385" algn="l" defTabSz="914400" rtl="0" eaLnBrk="1" fontAlgn="base"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rPr>
              <a:t>※</a:t>
            </a:r>
            <a:r>
              <a:rPr kumimoji="1" lang="ja-JP" altLang="en-US"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rPr>
              <a:t> 地域別将来推計人口では福島県内市町村は推計がないため、市区町村数の合計は</a:t>
            </a:r>
            <a:r>
              <a:rPr kumimoji="1" lang="en-US" altLang="ja-JP"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rPr>
              <a:t>1,682</a:t>
            </a:r>
            <a:r>
              <a:rPr kumimoji="1" lang="ja-JP" altLang="en-US"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rPr>
              <a:t>としている。</a:t>
            </a:r>
            <a:endParaRPr kumimoji="1" lang="en-US" altLang="ja-JP"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rPr>
              <a:t>（上表）</a:t>
            </a:r>
            <a:r>
              <a:rPr kumimoji="1" lang="en-US" altLang="ja-JP"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rPr>
              <a:t>	</a:t>
            </a:r>
            <a:r>
              <a:rPr kumimoji="1" lang="ja-JP" altLang="en-US"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rPr>
              <a:t> 単位：万人、％</a:t>
            </a:r>
            <a:endParaRPr kumimoji="1" lang="en-US" altLang="ja-JP"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rPr>
              <a:t>（下表）</a:t>
            </a:r>
            <a:r>
              <a:rPr kumimoji="1" lang="en-US" altLang="ja-JP"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rPr>
              <a:t>	</a:t>
            </a:r>
            <a:r>
              <a:rPr kumimoji="1" lang="ja-JP" altLang="en-US"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rPr>
              <a:t>上段は市区町村数、下段はその人口段階における比率。</a:t>
            </a: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a:t>
            </a:r>
            <a:endPar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a:t>
            </a: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赤文字は各人口段階において団体数が最も多い人口増減率のカテゴリー</a:t>
            </a:r>
            <a:endParaRPr kumimoji="1" lang="en-US" altLang="ja-JP"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charset="-128"/>
              <a:cs typeface="+mn-cs"/>
            </a:endParaRPr>
          </a:p>
        </p:txBody>
      </p:sp>
    </p:spTree>
    <p:extLst>
      <p:ext uri="{BB962C8B-B14F-4D97-AF65-F5344CB8AC3E}">
        <p14:creationId xmlns:p14="http://schemas.microsoft.com/office/powerpoint/2010/main" val="168695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215900" y="1484784"/>
            <a:ext cx="9489628" cy="5297245"/>
          </a:xfrm>
          <a:prstGeom prst="roundRect">
            <a:avLst>
              <a:gd name="adj" fmla="val 271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en-US" altLang="ja-JP" sz="1600" b="1" dirty="0">
                <a:solidFill>
                  <a:schemeClr val="tx1"/>
                </a:solidFill>
                <a:latin typeface="+mn-ea"/>
              </a:rPr>
              <a:t>〈</a:t>
            </a:r>
            <a:r>
              <a:rPr lang="ja-JP" altLang="en-US" sz="1600" b="1" dirty="0">
                <a:solidFill>
                  <a:schemeClr val="tx1"/>
                </a:solidFill>
                <a:latin typeface="+mn-ea"/>
              </a:rPr>
              <a:t>大阪市の取組事例：大阪城公園パークマネジメント事業</a:t>
            </a:r>
            <a:r>
              <a:rPr lang="en-US" altLang="ja-JP" sz="1600" b="1" dirty="0">
                <a:solidFill>
                  <a:schemeClr val="tx1"/>
                </a:solidFill>
                <a:latin typeface="+mn-ea"/>
              </a:rPr>
              <a:t>〉</a:t>
            </a:r>
          </a:p>
          <a:p>
            <a:pPr marL="92075" lvl="0">
              <a:spcAft>
                <a:spcPts val="0"/>
              </a:spcAft>
            </a:pPr>
            <a:r>
              <a:rPr lang="en-US" altLang="ja-JP" sz="1400" dirty="0">
                <a:solidFill>
                  <a:prstClr val="black"/>
                </a:solidFill>
                <a:latin typeface="ＭＳ Ｐゴシック"/>
              </a:rPr>
              <a:t>【</a:t>
            </a:r>
            <a:r>
              <a:rPr lang="ja-JP" altLang="en-US" sz="1400" dirty="0">
                <a:solidFill>
                  <a:prstClr val="black"/>
                </a:solidFill>
                <a:latin typeface="ＭＳ Ｐゴシック"/>
              </a:rPr>
              <a:t>取組</a:t>
            </a:r>
            <a:r>
              <a:rPr lang="en-US" altLang="ja-JP" sz="1400" dirty="0">
                <a:solidFill>
                  <a:prstClr val="black"/>
                </a:solidFill>
                <a:latin typeface="ＭＳ Ｐゴシック"/>
              </a:rPr>
              <a:t>】</a:t>
            </a:r>
          </a:p>
          <a:p>
            <a:pPr marL="92075" lvl="0"/>
            <a:r>
              <a:rPr lang="ja-JP" altLang="en-US" sz="1400" dirty="0">
                <a:solidFill>
                  <a:prstClr val="black"/>
                </a:solidFill>
                <a:latin typeface="ＭＳ Ｐゴシック"/>
              </a:rPr>
              <a:t>・民間主体の事業者が大阪城公園全体を総合的かつ戦</a:t>
            </a:r>
            <a:endParaRPr lang="en-US" altLang="ja-JP" sz="1400" dirty="0">
              <a:solidFill>
                <a:prstClr val="black"/>
              </a:solidFill>
              <a:latin typeface="ＭＳ Ｐゴシック"/>
            </a:endParaRPr>
          </a:p>
          <a:p>
            <a:pPr marL="92075" lvl="0"/>
            <a:r>
              <a:rPr lang="ja-JP" altLang="en-US" sz="1400" dirty="0">
                <a:solidFill>
                  <a:prstClr val="black"/>
                </a:solidFill>
                <a:latin typeface="ＭＳ Ｐゴシック"/>
              </a:rPr>
              <a:t>略的に一体管理するパークマネジメント（ＰＭＯ）事業を導入</a:t>
            </a:r>
            <a:endParaRPr lang="en-US" altLang="ja-JP" sz="800" dirty="0">
              <a:solidFill>
                <a:prstClr val="black"/>
              </a:solidFill>
              <a:latin typeface="ＭＳ Ｐゴシック"/>
            </a:endParaRPr>
          </a:p>
          <a:p>
            <a:pPr marL="92075" lvl="0">
              <a:spcAft>
                <a:spcPts val="0"/>
              </a:spcAft>
            </a:pPr>
            <a:r>
              <a:rPr lang="en-US" altLang="ja-JP" sz="1400" dirty="0">
                <a:solidFill>
                  <a:prstClr val="black"/>
                </a:solidFill>
                <a:latin typeface="ＭＳ Ｐゴシック"/>
              </a:rPr>
              <a:t>【</a:t>
            </a:r>
            <a:r>
              <a:rPr lang="ja-JP" altLang="en-US" sz="1400" dirty="0">
                <a:solidFill>
                  <a:prstClr val="black"/>
                </a:solidFill>
                <a:latin typeface="ＭＳ Ｐゴシック"/>
              </a:rPr>
              <a:t>指定管理者</a:t>
            </a:r>
            <a:r>
              <a:rPr lang="en-US" altLang="ja-JP" sz="1400" dirty="0">
                <a:solidFill>
                  <a:prstClr val="black"/>
                </a:solidFill>
                <a:latin typeface="ＭＳ Ｐゴシック"/>
              </a:rPr>
              <a:t>】</a:t>
            </a:r>
          </a:p>
          <a:p>
            <a:pPr marL="92075" lvl="0">
              <a:spcAft>
                <a:spcPts val="0"/>
              </a:spcAft>
            </a:pPr>
            <a:r>
              <a:rPr lang="ja-JP" altLang="en-US" sz="1400" dirty="0">
                <a:solidFill>
                  <a:prstClr val="black"/>
                </a:solidFill>
                <a:latin typeface="ＭＳ Ｐゴシック"/>
              </a:rPr>
              <a:t>大阪城パークマネジメント共同事業体</a:t>
            </a:r>
            <a:endParaRPr lang="en-US" altLang="ja-JP" sz="1400" dirty="0">
              <a:solidFill>
                <a:prstClr val="black"/>
              </a:solidFill>
              <a:latin typeface="ＭＳ Ｐゴシック"/>
            </a:endParaRPr>
          </a:p>
          <a:p>
            <a:pPr marL="92075" lvl="0">
              <a:spcAft>
                <a:spcPts val="0"/>
              </a:spcAft>
            </a:pPr>
            <a:r>
              <a:rPr lang="ja-JP" altLang="en-US" sz="1400" dirty="0">
                <a:solidFill>
                  <a:prstClr val="black"/>
                </a:solidFill>
                <a:latin typeface="ＭＳ Ｐゴシック"/>
              </a:rPr>
              <a:t>（代表：大阪城パークマネジメント株式会社他５社）</a:t>
            </a:r>
            <a:endParaRPr lang="en-US" altLang="ja-JP" sz="1400" dirty="0">
              <a:solidFill>
                <a:prstClr val="black"/>
              </a:solidFill>
              <a:latin typeface="ＭＳ Ｐゴシック"/>
            </a:endParaRPr>
          </a:p>
          <a:p>
            <a:pPr marL="92075" lvl="0">
              <a:spcAft>
                <a:spcPts val="0"/>
              </a:spcAft>
            </a:pPr>
            <a:r>
              <a:rPr lang="en-US" altLang="ja-JP" sz="1400" dirty="0">
                <a:solidFill>
                  <a:prstClr val="black"/>
                </a:solidFill>
                <a:latin typeface="ＭＳ Ｐゴシック"/>
              </a:rPr>
              <a:t>【</a:t>
            </a:r>
            <a:r>
              <a:rPr lang="ja-JP" altLang="en-US" sz="1400" dirty="0">
                <a:solidFill>
                  <a:prstClr val="black"/>
                </a:solidFill>
                <a:latin typeface="ＭＳ Ｐゴシック"/>
              </a:rPr>
              <a:t>指定期間</a:t>
            </a:r>
            <a:r>
              <a:rPr lang="en-US" altLang="ja-JP" sz="1400" dirty="0">
                <a:solidFill>
                  <a:prstClr val="black"/>
                </a:solidFill>
                <a:latin typeface="ＭＳ Ｐゴシック"/>
              </a:rPr>
              <a:t>】</a:t>
            </a:r>
          </a:p>
          <a:p>
            <a:pPr marL="92075" lvl="0">
              <a:spcAft>
                <a:spcPts val="0"/>
              </a:spcAft>
            </a:pPr>
            <a:r>
              <a:rPr lang="ja-JP" altLang="en-US" sz="1400" dirty="0">
                <a:solidFill>
                  <a:prstClr val="black"/>
                </a:solidFill>
                <a:latin typeface="ＭＳ Ｐゴシック"/>
              </a:rPr>
              <a:t>平成</a:t>
            </a:r>
            <a:r>
              <a:rPr lang="en-US" altLang="ja-JP" sz="1400" dirty="0">
                <a:solidFill>
                  <a:prstClr val="black"/>
                </a:solidFill>
                <a:latin typeface="ＭＳ Ｐゴシック"/>
              </a:rPr>
              <a:t>27</a:t>
            </a:r>
            <a:r>
              <a:rPr lang="ja-JP" altLang="en-US" sz="1400" dirty="0">
                <a:solidFill>
                  <a:prstClr val="black"/>
                </a:solidFill>
                <a:latin typeface="ＭＳ Ｐゴシック"/>
              </a:rPr>
              <a:t>年７月１日から平成</a:t>
            </a:r>
            <a:r>
              <a:rPr lang="en-US" altLang="ja-JP" sz="1400" dirty="0">
                <a:solidFill>
                  <a:prstClr val="black"/>
                </a:solidFill>
                <a:latin typeface="ＭＳ Ｐゴシック"/>
              </a:rPr>
              <a:t>47</a:t>
            </a:r>
            <a:r>
              <a:rPr lang="ja-JP" altLang="en-US" sz="1400" dirty="0">
                <a:solidFill>
                  <a:prstClr val="black"/>
                </a:solidFill>
                <a:latin typeface="ＭＳ Ｐゴシック"/>
              </a:rPr>
              <a:t>年３月</a:t>
            </a:r>
            <a:r>
              <a:rPr lang="en-US" altLang="ja-JP" sz="1400" dirty="0">
                <a:solidFill>
                  <a:prstClr val="black"/>
                </a:solidFill>
                <a:latin typeface="ＭＳ Ｐゴシック"/>
              </a:rPr>
              <a:t>31</a:t>
            </a:r>
            <a:r>
              <a:rPr lang="ja-JP" altLang="en-US" sz="1400" dirty="0">
                <a:solidFill>
                  <a:prstClr val="black"/>
                </a:solidFill>
                <a:latin typeface="ＭＳ Ｐゴシック"/>
              </a:rPr>
              <a:t>日まで（</a:t>
            </a:r>
            <a:r>
              <a:rPr lang="en-US" altLang="ja-JP" sz="1400" dirty="0">
                <a:solidFill>
                  <a:prstClr val="black"/>
                </a:solidFill>
                <a:latin typeface="ＭＳ Ｐゴシック"/>
              </a:rPr>
              <a:t>20</a:t>
            </a:r>
            <a:r>
              <a:rPr lang="ja-JP" altLang="en-US" sz="1400" dirty="0">
                <a:solidFill>
                  <a:prstClr val="black"/>
                </a:solidFill>
                <a:latin typeface="ＭＳ Ｐゴシック"/>
              </a:rPr>
              <a:t>年間）</a:t>
            </a:r>
            <a:endParaRPr lang="en-US" altLang="ja-JP" sz="1400" dirty="0">
              <a:solidFill>
                <a:prstClr val="black"/>
              </a:solidFill>
              <a:latin typeface="ＭＳ Ｐゴシック"/>
            </a:endParaRPr>
          </a:p>
          <a:p>
            <a:pPr marL="92075" lvl="0">
              <a:spcAft>
                <a:spcPts val="0"/>
              </a:spcAft>
            </a:pPr>
            <a:r>
              <a:rPr lang="en-US" altLang="ja-JP" sz="1400" dirty="0">
                <a:solidFill>
                  <a:prstClr val="black"/>
                </a:solidFill>
                <a:latin typeface="ＭＳ Ｐゴシック"/>
              </a:rPr>
              <a:t>【</a:t>
            </a:r>
            <a:r>
              <a:rPr lang="ja-JP" altLang="en-US" sz="1400" dirty="0">
                <a:solidFill>
                  <a:prstClr val="black"/>
                </a:solidFill>
                <a:latin typeface="ＭＳ Ｐゴシック"/>
              </a:rPr>
              <a:t>業務内容</a:t>
            </a:r>
            <a:r>
              <a:rPr lang="en-US" altLang="ja-JP" sz="1400" dirty="0">
                <a:solidFill>
                  <a:prstClr val="black"/>
                </a:solidFill>
                <a:latin typeface="ＭＳ Ｐゴシック"/>
              </a:rPr>
              <a:t>】</a:t>
            </a:r>
          </a:p>
          <a:p>
            <a:pPr marL="92075" lvl="0">
              <a:spcAft>
                <a:spcPts val="0"/>
              </a:spcAft>
            </a:pPr>
            <a:r>
              <a:rPr lang="ja-JP" altLang="en-US" sz="1400" dirty="0">
                <a:solidFill>
                  <a:prstClr val="black"/>
                </a:solidFill>
                <a:latin typeface="ＭＳ Ｐゴシック"/>
              </a:rPr>
              <a:t>・施設の管理運営・維持管理</a:t>
            </a:r>
            <a:endParaRPr lang="en-US" altLang="ja-JP" sz="1400" dirty="0">
              <a:solidFill>
                <a:prstClr val="black"/>
              </a:solidFill>
              <a:latin typeface="ＭＳ Ｐゴシック"/>
            </a:endParaRPr>
          </a:p>
          <a:p>
            <a:pPr marL="92075" lvl="0">
              <a:spcAft>
                <a:spcPts val="0"/>
              </a:spcAft>
            </a:pPr>
            <a:r>
              <a:rPr lang="ja-JP" altLang="en-US" sz="1400" dirty="0">
                <a:solidFill>
                  <a:prstClr val="black"/>
                </a:solidFill>
                <a:latin typeface="ＭＳ Ｐゴシック"/>
              </a:rPr>
              <a:t>・魅力向上事業</a:t>
            </a:r>
            <a:endParaRPr lang="en-US" altLang="ja-JP" sz="1400" dirty="0">
              <a:solidFill>
                <a:prstClr val="black"/>
              </a:solidFill>
              <a:latin typeface="ＭＳ Ｐゴシック"/>
            </a:endParaRPr>
          </a:p>
          <a:p>
            <a:pPr marL="92075" lvl="0">
              <a:spcAft>
                <a:spcPts val="0"/>
              </a:spcAft>
            </a:pPr>
            <a:r>
              <a:rPr lang="ja-JP" altLang="en-US" sz="1400" dirty="0">
                <a:solidFill>
                  <a:prstClr val="black"/>
                </a:solidFill>
                <a:latin typeface="ＭＳ Ｐゴシック"/>
              </a:rPr>
              <a:t>（既存公園施設の改修・改築・新設、イベント実施）</a:t>
            </a:r>
            <a:endParaRPr lang="en-US" altLang="ja-JP" sz="1400" dirty="0">
              <a:solidFill>
                <a:prstClr val="black"/>
              </a:solidFill>
              <a:latin typeface="ＭＳ Ｐゴシック"/>
            </a:endParaRPr>
          </a:p>
          <a:p>
            <a:pPr marL="92075" lvl="0">
              <a:spcAft>
                <a:spcPts val="0"/>
              </a:spcAft>
            </a:pPr>
            <a:r>
              <a:rPr lang="en-US" altLang="ja-JP" sz="1400" dirty="0">
                <a:solidFill>
                  <a:prstClr val="black"/>
                </a:solidFill>
                <a:latin typeface="ＭＳ Ｐゴシック"/>
              </a:rPr>
              <a:t>【</a:t>
            </a:r>
            <a:r>
              <a:rPr lang="ja-JP" altLang="en-US" sz="1400" dirty="0">
                <a:solidFill>
                  <a:prstClr val="black"/>
                </a:solidFill>
                <a:latin typeface="ＭＳ Ｐゴシック"/>
              </a:rPr>
              <a:t>効果</a:t>
            </a:r>
            <a:r>
              <a:rPr lang="en-US" altLang="ja-JP" sz="1400" dirty="0">
                <a:solidFill>
                  <a:prstClr val="black"/>
                </a:solidFill>
                <a:latin typeface="ＭＳ Ｐゴシック"/>
              </a:rPr>
              <a:t>】</a:t>
            </a:r>
          </a:p>
          <a:p>
            <a:pPr marL="92075" lvl="0">
              <a:spcAft>
                <a:spcPts val="0"/>
              </a:spcAft>
            </a:pPr>
            <a:r>
              <a:rPr lang="ja-JP" altLang="en-US" sz="1400" dirty="0">
                <a:solidFill>
                  <a:prstClr val="black"/>
                </a:solidFill>
                <a:latin typeface="ＭＳ Ｐゴシック"/>
              </a:rPr>
              <a:t>・</a:t>
            </a:r>
            <a:r>
              <a:rPr lang="ja-JP" altLang="en-US" sz="1400" dirty="0">
                <a:solidFill>
                  <a:schemeClr val="tx1"/>
                </a:solidFill>
              </a:rPr>
              <a:t>園内交通システム運行、飲食施設等の整備、イベント実施</a:t>
            </a:r>
            <a:endParaRPr lang="en-US" altLang="ja-JP" sz="1400" dirty="0">
              <a:solidFill>
                <a:schemeClr val="tx1"/>
              </a:solidFill>
            </a:endParaRPr>
          </a:p>
          <a:p>
            <a:pPr marL="92075" lvl="0">
              <a:spcAft>
                <a:spcPts val="0"/>
              </a:spcAft>
            </a:pPr>
            <a:r>
              <a:rPr lang="ja-JP" altLang="en-US" sz="1400" dirty="0">
                <a:solidFill>
                  <a:schemeClr val="tx1"/>
                </a:solidFill>
              </a:rPr>
              <a:t>などの魅力向上事業実施による利用者サービスの向上</a:t>
            </a:r>
            <a:r>
              <a:rPr lang="ja-JP" altLang="ja-JP" sz="1400" dirty="0">
                <a:solidFill>
                  <a:schemeClr val="tx1"/>
                </a:solidFill>
              </a:rPr>
              <a:t>。</a:t>
            </a:r>
            <a:endParaRPr lang="en-US" altLang="ja-JP" sz="1400" dirty="0">
              <a:solidFill>
                <a:schemeClr val="tx1"/>
              </a:solidFill>
              <a:latin typeface="ＭＳ Ｐゴシック"/>
            </a:endParaRPr>
          </a:p>
          <a:p>
            <a:pPr marL="92075" lvl="0">
              <a:spcAft>
                <a:spcPts val="0"/>
              </a:spcAft>
            </a:pPr>
            <a:r>
              <a:rPr lang="ja-JP" altLang="en-US" sz="1400" dirty="0">
                <a:solidFill>
                  <a:prstClr val="black"/>
                </a:solidFill>
                <a:latin typeface="ＭＳ Ｐゴシック"/>
              </a:rPr>
              <a:t>・事業収益を公園全体の管理運営に還元し、一体的マネジ</a:t>
            </a:r>
            <a:endParaRPr lang="en-US" altLang="ja-JP" sz="1400" dirty="0">
              <a:solidFill>
                <a:prstClr val="black"/>
              </a:solidFill>
              <a:latin typeface="ＭＳ Ｐゴシック"/>
            </a:endParaRPr>
          </a:p>
          <a:p>
            <a:pPr marL="92075" lvl="0">
              <a:spcAft>
                <a:spcPts val="0"/>
              </a:spcAft>
            </a:pPr>
            <a:r>
              <a:rPr lang="ja-JP" altLang="en-US" sz="1400" dirty="0">
                <a:solidFill>
                  <a:prstClr val="black"/>
                </a:solidFill>
                <a:latin typeface="ＭＳ Ｐゴシック"/>
              </a:rPr>
              <a:t>メントにより維持管理し、</a:t>
            </a:r>
            <a:r>
              <a:rPr lang="ja-JP" altLang="en-US" sz="1400" dirty="0">
                <a:solidFill>
                  <a:prstClr val="black"/>
                </a:solidFill>
                <a:latin typeface="ＭＳ Ｐゴシック"/>
                <a:ea typeface="ＭＳ Ｐゴシック" charset="-128"/>
              </a:rPr>
              <a:t>独立採算の</a:t>
            </a:r>
            <a:r>
              <a:rPr lang="ja-JP" altLang="en-US" sz="1400" dirty="0">
                <a:solidFill>
                  <a:prstClr val="black"/>
                </a:solidFill>
                <a:latin typeface="ＭＳ Ｐゴシック"/>
              </a:rPr>
              <a:t>管理運営を行う。</a:t>
            </a:r>
            <a:endParaRPr lang="en-US" altLang="ja-JP" sz="1400" dirty="0">
              <a:solidFill>
                <a:prstClr val="black"/>
              </a:solidFill>
              <a:latin typeface="ＭＳ Ｐゴシック"/>
            </a:endParaRPr>
          </a:p>
          <a:p>
            <a:pPr marL="92075" lvl="0">
              <a:spcAft>
                <a:spcPts val="0"/>
              </a:spcAft>
            </a:pPr>
            <a:r>
              <a:rPr lang="ja-JP" altLang="en-US" sz="1400" dirty="0">
                <a:solidFill>
                  <a:schemeClr val="tx1"/>
                </a:solidFill>
                <a:latin typeface="ＭＳ Ｐゴシック"/>
                <a:ea typeface="ＭＳ Ｐゴシック" charset="-128"/>
              </a:rPr>
              <a:t>・平成</a:t>
            </a:r>
            <a:r>
              <a:rPr lang="en-US" altLang="ja-JP" sz="1400" dirty="0">
                <a:solidFill>
                  <a:schemeClr val="tx1"/>
                </a:solidFill>
                <a:latin typeface="ＭＳ Ｐゴシック"/>
                <a:ea typeface="ＭＳ Ｐゴシック" charset="-128"/>
              </a:rPr>
              <a:t>24</a:t>
            </a:r>
            <a:r>
              <a:rPr lang="ja-JP" altLang="en-US" sz="1400" dirty="0">
                <a:solidFill>
                  <a:schemeClr val="tx1"/>
                </a:solidFill>
                <a:latin typeface="ＭＳ Ｐゴシック"/>
                <a:ea typeface="ＭＳ Ｐゴシック" charset="-128"/>
              </a:rPr>
              <a:t>年度実績に対し、平成</a:t>
            </a:r>
            <a:r>
              <a:rPr lang="en-US" altLang="ja-JP" sz="1400" dirty="0">
                <a:solidFill>
                  <a:schemeClr val="tx1"/>
                </a:solidFill>
                <a:latin typeface="ＭＳ Ｐゴシック"/>
                <a:ea typeface="ＭＳ Ｐゴシック" charset="-128"/>
              </a:rPr>
              <a:t>27</a:t>
            </a:r>
            <a:r>
              <a:rPr lang="ja-JP" altLang="en-US" sz="1400" dirty="0">
                <a:solidFill>
                  <a:schemeClr val="tx1"/>
                </a:solidFill>
                <a:latin typeface="ＭＳ Ｐゴシック"/>
                <a:ea typeface="ＭＳ Ｐゴシック" charset="-128"/>
              </a:rPr>
              <a:t>年度は約</a:t>
            </a:r>
            <a:r>
              <a:rPr lang="en-US" altLang="ja-JP" sz="1400" dirty="0">
                <a:solidFill>
                  <a:schemeClr val="tx1"/>
                </a:solidFill>
                <a:latin typeface="ＭＳ Ｐゴシック"/>
                <a:ea typeface="ＭＳ Ｐゴシック" charset="-128"/>
              </a:rPr>
              <a:t>2</a:t>
            </a:r>
            <a:r>
              <a:rPr lang="ja-JP" altLang="en-US" sz="1400" dirty="0">
                <a:solidFill>
                  <a:schemeClr val="tx1"/>
                </a:solidFill>
                <a:latin typeface="ＭＳ Ｐゴシック"/>
                <a:ea typeface="ＭＳ Ｐゴシック" charset="-128"/>
              </a:rPr>
              <a:t>億</a:t>
            </a:r>
            <a:r>
              <a:rPr lang="en-US" altLang="ja-JP" sz="1400" dirty="0">
                <a:solidFill>
                  <a:schemeClr val="tx1"/>
                </a:solidFill>
                <a:latin typeface="ＭＳ Ｐゴシック"/>
                <a:ea typeface="ＭＳ Ｐゴシック" charset="-128"/>
              </a:rPr>
              <a:t>3500</a:t>
            </a:r>
            <a:r>
              <a:rPr lang="ja-JP" altLang="en-US" sz="1400" dirty="0">
                <a:solidFill>
                  <a:schemeClr val="tx1"/>
                </a:solidFill>
                <a:latin typeface="ＭＳ Ｐゴシック"/>
                <a:ea typeface="ＭＳ Ｐゴシック" charset="-128"/>
              </a:rPr>
              <a:t>万円の</a:t>
            </a:r>
            <a:endParaRPr lang="en-US" altLang="ja-JP" sz="1400" dirty="0">
              <a:solidFill>
                <a:schemeClr val="tx1"/>
              </a:solidFill>
              <a:latin typeface="ＭＳ Ｐゴシック"/>
              <a:ea typeface="ＭＳ Ｐゴシック" charset="-128"/>
            </a:endParaRPr>
          </a:p>
          <a:p>
            <a:pPr marL="92075" lvl="0">
              <a:spcAft>
                <a:spcPts val="0"/>
              </a:spcAft>
            </a:pPr>
            <a:r>
              <a:rPr lang="ja-JP" altLang="en-US" sz="1400" dirty="0">
                <a:solidFill>
                  <a:schemeClr val="tx1"/>
                </a:solidFill>
                <a:latin typeface="ＭＳ Ｐゴシック"/>
                <a:ea typeface="ＭＳ Ｐゴシック" charset="-128"/>
              </a:rPr>
              <a:t>収支改善となった。</a:t>
            </a:r>
            <a:endParaRPr lang="en-US" altLang="ja-JP" sz="1400" dirty="0">
              <a:solidFill>
                <a:schemeClr val="tx1"/>
              </a:solidFill>
              <a:latin typeface="ＭＳ Ｐゴシック"/>
            </a:endParaRPr>
          </a:p>
          <a:p>
            <a:pPr marL="92075" lvl="0"/>
            <a:r>
              <a:rPr lang="en-US" altLang="ja-JP" sz="1400" dirty="0">
                <a:solidFill>
                  <a:prstClr val="black"/>
                </a:solidFill>
                <a:latin typeface="ＭＳ Ｐゴシック"/>
                <a:ea typeface="ＭＳ Ｐゴシック" charset="-128"/>
              </a:rPr>
              <a:t>【</a:t>
            </a:r>
            <a:r>
              <a:rPr lang="ja-JP" altLang="en-US" sz="1400" dirty="0">
                <a:solidFill>
                  <a:prstClr val="black"/>
                </a:solidFill>
                <a:latin typeface="ＭＳ Ｐゴシック"/>
                <a:ea typeface="ＭＳ Ｐゴシック" charset="-128"/>
              </a:rPr>
              <a:t>納付金</a:t>
            </a:r>
            <a:r>
              <a:rPr lang="en-US" altLang="ja-JP" sz="1400" dirty="0">
                <a:solidFill>
                  <a:prstClr val="black"/>
                </a:solidFill>
                <a:latin typeface="ＭＳ Ｐゴシック"/>
                <a:ea typeface="ＭＳ Ｐゴシック" charset="-128"/>
              </a:rPr>
              <a:t>】</a:t>
            </a:r>
          </a:p>
          <a:p>
            <a:pPr marL="92075" lvl="0"/>
            <a:r>
              <a:rPr lang="ja-JP" altLang="en-US" sz="1400" dirty="0">
                <a:solidFill>
                  <a:prstClr val="black"/>
                </a:solidFill>
                <a:latin typeface="ＭＳ Ｐゴシック"/>
                <a:ea typeface="ＭＳ Ｐゴシック" charset="-128"/>
              </a:rPr>
              <a:t>・基本納付金：２億</a:t>
            </a:r>
            <a:r>
              <a:rPr lang="en-US" altLang="ja-JP" sz="1400" dirty="0">
                <a:solidFill>
                  <a:prstClr val="black"/>
                </a:solidFill>
                <a:latin typeface="ＭＳ Ｐゴシック"/>
                <a:ea typeface="ＭＳ Ｐゴシック" charset="-128"/>
              </a:rPr>
              <a:t>2600</a:t>
            </a:r>
            <a:r>
              <a:rPr lang="ja-JP" altLang="en-US" sz="1400" dirty="0">
                <a:solidFill>
                  <a:prstClr val="black"/>
                </a:solidFill>
                <a:latin typeface="ＭＳ Ｐゴシック"/>
                <a:ea typeface="ＭＳ Ｐゴシック" charset="-128"/>
              </a:rPr>
              <a:t>万円</a:t>
            </a:r>
            <a:endParaRPr lang="en-US" altLang="ja-JP" sz="1400" dirty="0">
              <a:solidFill>
                <a:prstClr val="black"/>
              </a:solidFill>
              <a:latin typeface="ＭＳ Ｐゴシック"/>
              <a:ea typeface="ＭＳ Ｐゴシック" charset="-128"/>
            </a:endParaRPr>
          </a:p>
          <a:p>
            <a:pPr marL="92075" lvl="0"/>
            <a:r>
              <a:rPr lang="ja-JP" altLang="en-US" sz="1400" dirty="0">
                <a:solidFill>
                  <a:prstClr val="black"/>
                </a:solidFill>
                <a:latin typeface="ＭＳ Ｐゴシック"/>
                <a:ea typeface="ＭＳ Ｐゴシック" charset="-128"/>
              </a:rPr>
              <a:t>・変動納付金：事業</a:t>
            </a:r>
            <a:r>
              <a:rPr lang="ja-JP" altLang="en-US" sz="1400" dirty="0">
                <a:solidFill>
                  <a:schemeClr val="tx1"/>
                </a:solidFill>
                <a:latin typeface="ＭＳ Ｐゴシック"/>
                <a:ea typeface="ＭＳ Ｐゴシック" charset="-128"/>
              </a:rPr>
              <a:t>利益</a:t>
            </a:r>
            <a:r>
              <a:rPr lang="ja-JP" altLang="en-US" sz="1400" dirty="0">
                <a:solidFill>
                  <a:prstClr val="black"/>
                </a:solidFill>
                <a:latin typeface="ＭＳ Ｐゴシック"/>
                <a:ea typeface="ＭＳ Ｐゴシック" charset="-128"/>
              </a:rPr>
              <a:t>の７％を還元</a:t>
            </a:r>
            <a:endParaRPr lang="en-US" altLang="ja-JP" sz="1400" dirty="0">
              <a:solidFill>
                <a:prstClr val="black"/>
              </a:solidFill>
              <a:latin typeface="ＭＳ Ｐゴシック"/>
              <a:ea typeface="ＭＳ Ｐゴシック" charset="-128"/>
            </a:endParaRPr>
          </a:p>
        </p:txBody>
      </p:sp>
      <p:cxnSp>
        <p:nvCxnSpPr>
          <p:cNvPr id="8" name="直線コネクタ 7"/>
          <p:cNvCxnSpPr/>
          <p:nvPr/>
        </p:nvCxnSpPr>
        <p:spPr>
          <a:xfrm>
            <a:off x="-4192" y="605782"/>
            <a:ext cx="9906000" cy="48"/>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sp>
        <p:nvSpPr>
          <p:cNvPr id="9" name="角丸四角形 8"/>
          <p:cNvSpPr/>
          <p:nvPr/>
        </p:nvSpPr>
        <p:spPr>
          <a:xfrm>
            <a:off x="35496" y="694305"/>
            <a:ext cx="9838888" cy="718471"/>
          </a:xfrm>
          <a:prstGeom prst="roundRect">
            <a:avLst>
              <a:gd name="adj" fmla="val 7723"/>
            </a:avLst>
          </a:prstGeom>
          <a:no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lvl="0">
              <a:spcAft>
                <a:spcPts val="0"/>
              </a:spcAft>
            </a:pPr>
            <a:r>
              <a:rPr lang="ja-JP" altLang="en-US" sz="1700" dirty="0">
                <a:solidFill>
                  <a:prstClr val="black"/>
                </a:solidFill>
                <a:latin typeface="ＭＳ Ｐゴシック" charset="-128"/>
                <a:ea typeface="ＭＳ Ｐゴシック" charset="-128"/>
              </a:rPr>
              <a:t>○　</a:t>
            </a:r>
            <a:r>
              <a:rPr lang="ja-JP" altLang="ja-JP" dirty="0">
                <a:solidFill>
                  <a:prstClr val="black"/>
                </a:solidFill>
                <a:latin typeface="ＭＳ 明朝" pitchFamily="17" charset="-128"/>
                <a:ea typeface="ＭＳ Ｐゴシック" charset="-128"/>
              </a:rPr>
              <a:t>大阪城公園は、平成２７年４月から</a:t>
            </a:r>
            <a:r>
              <a:rPr lang="ja-JP" altLang="en-US" dirty="0">
                <a:solidFill>
                  <a:schemeClr val="tx1"/>
                </a:solidFill>
                <a:latin typeface="ＭＳ 明朝" pitchFamily="17" charset="-128"/>
                <a:ea typeface="ＭＳ Ｐゴシック" charset="-128"/>
              </a:rPr>
              <a:t>パークマネジメント事業を導入し、</a:t>
            </a:r>
            <a:r>
              <a:rPr lang="ja-JP" altLang="ja-JP" dirty="0">
                <a:solidFill>
                  <a:schemeClr val="tx1"/>
                </a:solidFill>
                <a:latin typeface="ＭＳ 明朝" pitchFamily="17" charset="-128"/>
                <a:ea typeface="ＭＳ Ｐゴシック" charset="-128"/>
              </a:rPr>
              <a:t>ＰＭＯ（</a:t>
            </a:r>
            <a:r>
              <a:rPr lang="ja-JP" altLang="en-US" dirty="0">
                <a:solidFill>
                  <a:schemeClr val="tx1"/>
                </a:solidFill>
                <a:latin typeface="ＭＳ 明朝" pitchFamily="17" charset="-128"/>
                <a:ea typeface="ＭＳ Ｐゴシック" charset="-128"/>
              </a:rPr>
              <a:t>６社</a:t>
            </a:r>
            <a:r>
              <a:rPr lang="ja-JP" altLang="ja-JP" dirty="0">
                <a:solidFill>
                  <a:schemeClr val="tx1"/>
                </a:solidFill>
                <a:latin typeface="ＭＳ 明朝" pitchFamily="17" charset="-128"/>
                <a:ea typeface="ＭＳ Ｐゴシック" charset="-128"/>
              </a:rPr>
              <a:t>共同体）が</a:t>
            </a:r>
            <a:r>
              <a:rPr lang="ja-JP" altLang="en-US" dirty="0">
                <a:solidFill>
                  <a:schemeClr val="tx1"/>
                </a:solidFill>
                <a:latin typeface="ＭＳ 明朝" pitchFamily="17" charset="-128"/>
                <a:ea typeface="ＭＳ Ｐゴシック" charset="-128"/>
              </a:rPr>
              <a:t>公園管理とともに</a:t>
            </a:r>
            <a:r>
              <a:rPr lang="ja-JP" altLang="en-US" dirty="0">
                <a:solidFill>
                  <a:schemeClr val="tx1"/>
                </a:solidFill>
                <a:latin typeface="+mj-ea"/>
              </a:rPr>
              <a:t>新たな魅力ある施設の整備や既存施設の活用を実施し、観光拠点化を推進する。</a:t>
            </a:r>
            <a:endParaRPr lang="ja-JP" altLang="en-US" dirty="0">
              <a:solidFill>
                <a:schemeClr val="tx1"/>
              </a:solidFill>
              <a:latin typeface="ＭＳ Ｐゴシック"/>
              <a:ea typeface="ＭＳ Ｐゴシック" charset="-128"/>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8984" y="1916832"/>
            <a:ext cx="4798337" cy="457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テキスト ボックス 24"/>
          <p:cNvSpPr txBox="1"/>
          <p:nvPr/>
        </p:nvSpPr>
        <p:spPr>
          <a:xfrm>
            <a:off x="6393160" y="6381328"/>
            <a:ext cx="1818039" cy="276999"/>
          </a:xfrm>
          <a:prstGeom prst="rect">
            <a:avLst/>
          </a:prstGeom>
          <a:solidFill>
            <a:schemeClr val="bg1"/>
          </a:solidFill>
          <a:ln w="15875">
            <a:solidFill>
              <a:schemeClr val="tx1"/>
            </a:solidFill>
          </a:ln>
        </p:spPr>
        <p:txBody>
          <a:bodyPr wrap="square" rtlCol="0">
            <a:spAutoFit/>
          </a:bodyPr>
          <a:lstStyle/>
          <a:p>
            <a:pPr algn="ctr"/>
            <a:r>
              <a:rPr kumimoji="1" lang="ja-JP" altLang="en-US" sz="1200" dirty="0">
                <a:latin typeface="+mn-ea"/>
                <a:ea typeface="+mn-ea"/>
              </a:rPr>
              <a:t>事業者の提案内容</a:t>
            </a:r>
          </a:p>
        </p:txBody>
      </p:sp>
      <p:sp>
        <p:nvSpPr>
          <p:cNvPr id="11" name="フレーム 10"/>
          <p:cNvSpPr/>
          <p:nvPr/>
        </p:nvSpPr>
        <p:spPr>
          <a:xfrm>
            <a:off x="35496" y="94860"/>
            <a:ext cx="9838888" cy="504056"/>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ＤＨＰ特太ゴシック体" panose="020B0500000000000000" pitchFamily="50" charset="-128"/>
                <a:ea typeface="ＤＨＰ特太ゴシック体" panose="020B0500000000000000" pitchFamily="50" charset="-128"/>
              </a:rPr>
              <a:t>★民間ノウハウを活用した効果的・効率的な施設運営①</a:t>
            </a:r>
          </a:p>
        </p:txBody>
      </p:sp>
      <p:sp>
        <p:nvSpPr>
          <p:cNvPr id="3" name="スライド番号プレースホルダー 2"/>
          <p:cNvSpPr>
            <a:spLocks noGrp="1"/>
          </p:cNvSpPr>
          <p:nvPr>
            <p:ph type="sldNum" sz="quarter" idx="12"/>
          </p:nvPr>
        </p:nvSpPr>
        <p:spPr/>
        <p:txBody>
          <a:bodyPr/>
          <a:lstStyle/>
          <a:p>
            <a:fld id="{2B6B15A9-BD66-4A17-A294-206FF81E6B7C}" type="slidenum">
              <a:rPr lang="ja-JP" altLang="en-US" smtClean="0"/>
              <a:pPr/>
              <a:t>39</a:t>
            </a:fld>
            <a:endParaRPr lang="ja-JP" altLang="en-US" dirty="0"/>
          </a:p>
        </p:txBody>
      </p:sp>
    </p:spTree>
    <p:extLst>
      <p:ext uri="{BB962C8B-B14F-4D97-AF65-F5344CB8AC3E}">
        <p14:creationId xmlns:p14="http://schemas.microsoft.com/office/powerpoint/2010/main" val="2731833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レーム 14"/>
          <p:cNvSpPr/>
          <p:nvPr/>
        </p:nvSpPr>
        <p:spPr>
          <a:xfrm>
            <a:off x="35496" y="94860"/>
            <a:ext cx="9838888" cy="504056"/>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ＤＨＰ特太ゴシック体" panose="020B0500000000000000" pitchFamily="50" charset="-128"/>
                <a:ea typeface="ＤＨＰ特太ゴシック体" panose="020B0500000000000000" pitchFamily="50" charset="-128"/>
              </a:rPr>
              <a:t>★民間ノウハウを活用した効果的・効率的な施設運営②</a:t>
            </a:r>
          </a:p>
        </p:txBody>
      </p:sp>
      <p:cxnSp>
        <p:nvCxnSpPr>
          <p:cNvPr id="33" name="直線コネクタ 32"/>
          <p:cNvCxnSpPr/>
          <p:nvPr/>
        </p:nvCxnSpPr>
        <p:spPr>
          <a:xfrm>
            <a:off x="-4192" y="605782"/>
            <a:ext cx="9906000" cy="48"/>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sp>
        <p:nvSpPr>
          <p:cNvPr id="31" name="角丸四角形 30"/>
          <p:cNvSpPr/>
          <p:nvPr/>
        </p:nvSpPr>
        <p:spPr>
          <a:xfrm>
            <a:off x="81918" y="712416"/>
            <a:ext cx="9643983" cy="988392"/>
          </a:xfrm>
          <a:prstGeom prst="roundRect">
            <a:avLst>
              <a:gd name="adj" fmla="val 7723"/>
            </a:avLst>
          </a:prstGeom>
          <a:no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a:spcAft>
                <a:spcPts val="600"/>
              </a:spcAft>
              <a:defRPr/>
            </a:pPr>
            <a:r>
              <a:rPr lang="ja-JP" altLang="en-US" sz="1700" dirty="0">
                <a:solidFill>
                  <a:prstClr val="black"/>
                </a:solidFill>
                <a:latin typeface="ＭＳ Ｐゴシック" charset="-128"/>
                <a:ea typeface="ＭＳ Ｐゴシック" charset="-128"/>
              </a:rPr>
              <a:t>○　公共施設の運営について民間ノウハウをより効果的に活用する観点から、利用料金制度を導入し、かつ、独立採算を達成している事例。収益性の高い施設類型に多いが、民間事業者の参画を得て、かつ、意欲的な施設運営を引き出すためには、利用料金や納付金の設定方法に工夫が必要。</a:t>
            </a:r>
            <a:r>
              <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あ</a:t>
            </a:r>
          </a:p>
        </p:txBody>
      </p:sp>
      <p:sp>
        <p:nvSpPr>
          <p:cNvPr id="22" name="角丸四角形 21"/>
          <p:cNvSpPr/>
          <p:nvPr/>
        </p:nvSpPr>
        <p:spPr>
          <a:xfrm>
            <a:off x="81919" y="1844824"/>
            <a:ext cx="4808919" cy="4943464"/>
          </a:xfrm>
          <a:prstGeom prst="roundRect">
            <a:avLst>
              <a:gd name="adj" fmla="val 442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1" name="テキスト ボックス 10"/>
          <p:cNvSpPr txBox="1"/>
          <p:nvPr/>
        </p:nvSpPr>
        <p:spPr>
          <a:xfrm>
            <a:off x="172223" y="1844824"/>
            <a:ext cx="4655057"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lang="ja-JP" altLang="en-US" sz="1600" b="1" dirty="0">
                <a:solidFill>
                  <a:prstClr val="black"/>
                </a:solidFill>
                <a:latin typeface="ＭＳ Ｐゴシック" panose="020B0600070205080204" pitchFamily="50" charset="-128"/>
                <a:ea typeface="ＭＳ Ｐゴシック" panose="020B0600070205080204" pitchFamily="50" charset="-128"/>
              </a:rPr>
              <a:t>宿泊施設への納付金制度導入</a:t>
            </a:r>
            <a:r>
              <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広島市</a:t>
            </a:r>
            <a:r>
              <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 name="テキスト ボックス 11"/>
          <p:cNvSpPr txBox="1"/>
          <p:nvPr/>
        </p:nvSpPr>
        <p:spPr>
          <a:xfrm>
            <a:off x="0" y="2132856"/>
            <a:ext cx="4890838" cy="1815882"/>
          </a:xfrm>
          <a:prstGeom prst="rect">
            <a:avLst/>
          </a:prstGeom>
          <a:noFill/>
        </p:spPr>
        <p:txBody>
          <a:bodyPr wrap="square" rtlCol="0">
            <a:spAutoFit/>
          </a:bodyPr>
          <a:lstStyle/>
          <a:p>
            <a:pPr marL="92075" marR="0" lvl="0" indent="0" algn="l" defTabSz="914400" rtl="0" eaLnBrk="1" fontAlgn="base" latinLnBrk="0" hangingPunct="1">
              <a:lnSpc>
                <a:spcPct val="100000"/>
              </a:lnSpc>
              <a:spcBef>
                <a:spcPct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取組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92075"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平成</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21</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年、老朽化等による利用者減少等を踏まえ、建替え         　　　を決めるとともに、民間ノウハウによる高いサービスと安定経営を目的として、指定管理者制度に移行。</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92075" marR="0" lvl="0" indent="0" algn="l" defTabSz="914400" rtl="0" eaLnBrk="1" fontAlgn="base" latinLnBrk="0" hangingPunct="1">
              <a:lnSpc>
                <a:spcPct val="100000"/>
              </a:lnSpc>
              <a:spcBef>
                <a:spcPct val="0"/>
              </a:spcBef>
              <a:spcAft>
                <a:spcPts val="0"/>
              </a:spcAft>
              <a:buClrTx/>
              <a:buSzTx/>
              <a:buFontTx/>
              <a:buNone/>
              <a:tabLst/>
              <a:defRPr/>
            </a:pPr>
            <a:r>
              <a:rPr lang="ja-JP" altLang="en-US" sz="1400" dirty="0">
                <a:solidFill>
                  <a:prstClr val="black"/>
                </a:solidFill>
                <a:latin typeface="ＭＳ Ｐゴシック" panose="020B0600070205080204" pitchFamily="50" charset="-128"/>
                <a:ea typeface="ＭＳ Ｐゴシック" panose="020B0600070205080204" pitchFamily="50" charset="-128"/>
              </a:rPr>
              <a:t>・　利用料金で十分採算がとれるとの予測から、建替え費用の起債償還額回収のため、固定納付下限額及び売上に応じた歩合制を設定。</a:t>
            </a:r>
            <a:endParaRPr lang="en-US" altLang="ja-JP" sz="1400" dirty="0">
              <a:solidFill>
                <a:prstClr val="black"/>
              </a:solidFill>
              <a:latin typeface="ＭＳ Ｐゴシック" panose="020B0600070205080204" pitchFamily="50" charset="-128"/>
              <a:ea typeface="ＭＳ Ｐゴシック" panose="020B0600070205080204" pitchFamily="50" charset="-128"/>
            </a:endParaRPr>
          </a:p>
          <a:p>
            <a:pPr marL="92075"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県外所在の事業者が指定を受けて運営管理。</a:t>
            </a:r>
          </a:p>
        </p:txBody>
      </p:sp>
      <p:sp>
        <p:nvSpPr>
          <p:cNvPr id="24" name="角丸四角形 23"/>
          <p:cNvSpPr/>
          <p:nvPr/>
        </p:nvSpPr>
        <p:spPr>
          <a:xfrm>
            <a:off x="4983533" y="1833163"/>
            <a:ext cx="4742368" cy="4955125"/>
          </a:xfrm>
          <a:prstGeom prst="roundRect">
            <a:avLst>
              <a:gd name="adj" fmla="val 442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4" name="テキスト ボックス 13"/>
          <p:cNvSpPr txBox="1"/>
          <p:nvPr/>
        </p:nvSpPr>
        <p:spPr>
          <a:xfrm>
            <a:off x="5027188" y="1844824"/>
            <a:ext cx="4655057"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lang="ja-JP" altLang="en-US" sz="1600" b="1" noProof="0" dirty="0">
                <a:solidFill>
                  <a:prstClr val="black"/>
                </a:solidFill>
                <a:latin typeface="ＭＳ Ｐゴシック" panose="020B0600070205080204" pitchFamily="50" charset="-128"/>
                <a:ea typeface="ＭＳ Ｐゴシック" panose="020B0600070205080204" pitchFamily="50" charset="-128"/>
              </a:rPr>
              <a:t>展示場施設</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への</a:t>
            </a:r>
            <a:r>
              <a:rPr lang="ja-JP" altLang="en-US" sz="1600" b="1" dirty="0">
                <a:solidFill>
                  <a:prstClr val="black"/>
                </a:solidFill>
                <a:latin typeface="ＭＳ Ｐゴシック" panose="020B0600070205080204" pitchFamily="50" charset="-128"/>
                <a:ea typeface="ＭＳ Ｐゴシック" panose="020B0600070205080204" pitchFamily="50" charset="-128"/>
              </a:rPr>
              <a:t>納付金制度導入</a:t>
            </a:r>
            <a:r>
              <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栃木県</a:t>
            </a:r>
            <a:r>
              <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3" name="図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91219" y="5144112"/>
            <a:ext cx="2273311" cy="1511752"/>
          </a:xfrm>
          <a:prstGeom prst="rect">
            <a:avLst/>
          </a:prstGeom>
        </p:spPr>
      </p:pic>
      <p:sp>
        <p:nvSpPr>
          <p:cNvPr id="18" name="テキスト ボックス 17"/>
          <p:cNvSpPr txBox="1"/>
          <p:nvPr/>
        </p:nvSpPr>
        <p:spPr>
          <a:xfrm>
            <a:off x="4880992" y="2128537"/>
            <a:ext cx="4880182" cy="1600438"/>
          </a:xfrm>
          <a:prstGeom prst="rect">
            <a:avLst/>
          </a:prstGeom>
          <a:noFill/>
        </p:spPr>
        <p:txBody>
          <a:bodyPr wrap="square" rtlCol="0">
            <a:spAutoFit/>
          </a:bodyPr>
          <a:lstStyle/>
          <a:p>
            <a:pPr marL="92075" marR="0" lvl="0" indent="0" algn="l" defTabSz="914400" rtl="0" eaLnBrk="1" fontAlgn="base" latinLnBrk="0" hangingPunct="1">
              <a:lnSpc>
                <a:spcPct val="100000"/>
              </a:lnSpc>
              <a:spcBef>
                <a:spcPct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取組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92075" lvl="0">
              <a:spcAft>
                <a:spcPts val="0"/>
              </a:spcAf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lang="ja-JP" altLang="en-US" sz="1400" dirty="0">
                <a:solidFill>
                  <a:prstClr val="black"/>
                </a:solidFill>
                <a:latin typeface="ＭＳ Ｐゴシック" panose="020B0600070205080204" pitchFamily="50" charset="-128"/>
                <a:ea typeface="ＭＳ Ｐゴシック" panose="020B0600070205080204" pitchFamily="50" charset="-128"/>
              </a:rPr>
              <a:t>平成</a:t>
            </a:r>
            <a:r>
              <a:rPr lang="en-US" altLang="ja-JP" sz="1400" dirty="0">
                <a:solidFill>
                  <a:prstClr val="black"/>
                </a:solidFill>
                <a:latin typeface="ＭＳ Ｐゴシック" panose="020B0600070205080204" pitchFamily="50" charset="-128"/>
                <a:ea typeface="ＭＳ Ｐゴシック" panose="020B0600070205080204" pitchFamily="50" charset="-128"/>
              </a:rPr>
              <a:t>18</a:t>
            </a:r>
            <a:r>
              <a:rPr lang="ja-JP" altLang="en-US" sz="1400" dirty="0">
                <a:solidFill>
                  <a:prstClr val="black"/>
                </a:solidFill>
                <a:latin typeface="ＭＳ Ｐゴシック" panose="020B0600070205080204" pitchFamily="50" charset="-128"/>
                <a:ea typeface="ＭＳ Ｐゴシック" panose="020B0600070205080204" pitchFamily="50" charset="-128"/>
              </a:rPr>
              <a:t>年度、</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指定管理者制度を導入し、納付金制度を設定。</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92075" lvl="0">
              <a:spcAft>
                <a:spcPts val="0"/>
              </a:spcAft>
              <a:defRPr/>
            </a:pPr>
            <a:r>
              <a:rPr lang="ja-JP" altLang="en-US" sz="1400" dirty="0">
                <a:solidFill>
                  <a:prstClr val="black"/>
                </a:solidFill>
                <a:latin typeface="ＭＳ Ｐゴシック" panose="020B0600070205080204" pitchFamily="50" charset="-128"/>
                <a:ea typeface="ＭＳ Ｐゴシック" panose="020B0600070205080204" pitchFamily="50" charset="-128"/>
              </a:rPr>
              <a:t>・　毎年度の定額納付金のほか、指定管理者の提案により、収支に応じた利益分配金を県に納付。指定管理料はゼロ。</a:t>
            </a:r>
            <a:endParaRPr lang="en-US" altLang="ja-JP" sz="1400" dirty="0">
              <a:solidFill>
                <a:prstClr val="black"/>
              </a:solidFill>
              <a:latin typeface="ＭＳ Ｐゴシック" panose="020B0600070205080204" pitchFamily="50" charset="-128"/>
              <a:ea typeface="ＭＳ Ｐゴシック" panose="020B0600070205080204" pitchFamily="50" charset="-128"/>
            </a:endParaRPr>
          </a:p>
          <a:p>
            <a:pPr marL="92075"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lang="ja-JP" altLang="en-US" sz="1400" dirty="0">
                <a:solidFill>
                  <a:prstClr val="black"/>
                </a:solidFill>
                <a:latin typeface="ＭＳ Ｐゴシック" panose="020B0600070205080204" pitchFamily="50" charset="-128"/>
                <a:ea typeface="ＭＳ Ｐゴシック" panose="020B0600070205080204" pitchFamily="50" charset="-128"/>
              </a:rPr>
              <a:t>展示場の設置目的を果たすため、指定管理者の創意工夫で自主事業の実施が可能とした。</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0" name="テキスト ボックス 19"/>
          <p:cNvSpPr txBox="1"/>
          <p:nvPr/>
        </p:nvSpPr>
        <p:spPr>
          <a:xfrm>
            <a:off x="4922513" y="3728975"/>
            <a:ext cx="4821103" cy="1600438"/>
          </a:xfrm>
          <a:prstGeom prst="rect">
            <a:avLst/>
          </a:prstGeom>
          <a:noFill/>
        </p:spPr>
        <p:txBody>
          <a:bodyPr wrap="square" rtlCol="0">
            <a:spAutoFit/>
          </a:bodyPr>
          <a:lstStyle/>
          <a:p>
            <a:pPr marL="92075" marR="0" lvl="0" indent="0" algn="l" defTabSz="914400" rtl="0" eaLnBrk="1" fontAlgn="base" latinLnBrk="0" hangingPunct="1">
              <a:lnSpc>
                <a:spcPct val="100000"/>
              </a:lnSpc>
              <a:spcBef>
                <a:spcPct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効果</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92075" lvl="0" indent="-92075">
              <a:spcAft>
                <a:spcPts val="0"/>
              </a:spcAf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導入前：施設管理費と利用料金収入を差引きすると、約</a:t>
            </a:r>
            <a:r>
              <a:rPr kumimoji="1" lang="en-US" altLang="ja-JP" sz="14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2,700</a:t>
            </a:r>
            <a:r>
              <a:rPr kumimoji="1" lang="ja-JP" altLang="en-US" sz="14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万円を県が負担。（</a:t>
            </a:r>
            <a:r>
              <a:rPr lang="ja-JP" altLang="en-US" sz="1400" dirty="0">
                <a:solidFill>
                  <a:prstClr val="black"/>
                </a:solidFill>
                <a:latin typeface="ＭＳ Ｐゴシック" panose="020B0600070205080204" pitchFamily="50" charset="-128"/>
                <a:ea typeface="ＭＳ Ｐゴシック" panose="020B0600070205080204" pitchFamily="50" charset="-128"/>
              </a:rPr>
              <a:t>平成</a:t>
            </a:r>
            <a:r>
              <a:rPr lang="en-US" altLang="ja-JP" sz="1400" dirty="0">
                <a:solidFill>
                  <a:prstClr val="black"/>
                </a:solidFill>
                <a:latin typeface="ＭＳ Ｐゴシック" panose="020B0600070205080204" pitchFamily="50" charset="-128"/>
                <a:ea typeface="ＭＳ Ｐゴシック" panose="020B0600070205080204" pitchFamily="50" charset="-128"/>
              </a:rPr>
              <a:t>14</a:t>
            </a:r>
            <a:r>
              <a:rPr lang="ja-JP" altLang="en-US" sz="1400" dirty="0">
                <a:solidFill>
                  <a:prstClr val="black"/>
                </a:solidFill>
                <a:latin typeface="ＭＳ Ｐゴシック" panose="020B0600070205080204" pitchFamily="50" charset="-128"/>
                <a:ea typeface="ＭＳ Ｐゴシック" panose="020B0600070205080204" pitchFamily="50" charset="-128"/>
              </a:rPr>
              <a:t>年度から</a:t>
            </a:r>
            <a:r>
              <a:rPr lang="en-US" altLang="ja-JP" sz="1400" dirty="0">
                <a:solidFill>
                  <a:prstClr val="black"/>
                </a:solidFill>
                <a:latin typeface="ＭＳ Ｐゴシック" panose="020B0600070205080204" pitchFamily="50" charset="-128"/>
                <a:ea typeface="ＭＳ Ｐゴシック" panose="020B0600070205080204" pitchFamily="50" charset="-128"/>
              </a:rPr>
              <a:t>3</a:t>
            </a:r>
            <a:r>
              <a:rPr lang="ja-JP" altLang="en-US" sz="1400" dirty="0">
                <a:solidFill>
                  <a:prstClr val="black"/>
                </a:solidFill>
                <a:latin typeface="ＭＳ Ｐゴシック" panose="020B0600070205080204" pitchFamily="50" charset="-128"/>
                <a:ea typeface="ＭＳ Ｐゴシック" panose="020B0600070205080204" pitchFamily="50" charset="-128"/>
              </a:rPr>
              <a:t>年間の平均値</a:t>
            </a:r>
            <a:r>
              <a:rPr kumimoji="1" lang="ja-JP" altLang="en-US" sz="14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92075" lvl="0" indent="-92075">
              <a:spcAft>
                <a:spcPts val="0"/>
              </a:spcAf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lang="ja-JP" altLang="en-US" sz="1400" noProof="0" dirty="0">
                <a:solidFill>
                  <a:prstClr val="black"/>
                </a:solidFill>
                <a:latin typeface="ＭＳ Ｐゴシック" panose="020B0600070205080204" pitchFamily="50" charset="-128"/>
                <a:ea typeface="ＭＳ Ｐゴシック" panose="020B0600070205080204" pitchFamily="50" charset="-128"/>
              </a:rPr>
              <a:t>  </a:t>
            </a:r>
            <a:r>
              <a:rPr lang="ja-JP" altLang="en-US" sz="1400" dirty="0">
                <a:solidFill>
                  <a:prstClr val="black"/>
                </a:solidFill>
                <a:latin typeface="ＭＳ Ｐゴシック" panose="020B0600070205080204" pitchFamily="50" charset="-128"/>
                <a:ea typeface="ＭＳ Ｐゴシック" panose="020B0600070205080204" pitchFamily="50" charset="-128"/>
              </a:rPr>
              <a:t>導入後：平成</a:t>
            </a:r>
            <a:r>
              <a:rPr lang="en-US" altLang="ja-JP" sz="1400" dirty="0">
                <a:solidFill>
                  <a:prstClr val="black"/>
                </a:solidFill>
                <a:latin typeface="ＭＳ Ｐゴシック" panose="020B0600070205080204" pitchFamily="50" charset="-128"/>
                <a:ea typeface="ＭＳ Ｐゴシック" panose="020B0600070205080204" pitchFamily="50" charset="-128"/>
              </a:rPr>
              <a:t>27</a:t>
            </a:r>
            <a:r>
              <a:rPr lang="ja-JP" altLang="en-US" sz="1400" dirty="0">
                <a:solidFill>
                  <a:prstClr val="black"/>
                </a:solidFill>
                <a:latin typeface="ＭＳ Ｐゴシック" panose="020B0600070205080204" pitchFamily="50" charset="-128"/>
                <a:ea typeface="ＭＳ Ｐゴシック" panose="020B0600070205080204" pitchFamily="50" charset="-128"/>
              </a:rPr>
              <a:t>年度実績では、定額</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納付金</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2,880</a:t>
            </a:r>
            <a:r>
              <a:rPr lang="ja-JP" altLang="en-US" sz="1400" noProof="0" dirty="0">
                <a:solidFill>
                  <a:prstClr val="black"/>
                </a:solidFill>
                <a:latin typeface="ＭＳ Ｐゴシック" panose="020B0600070205080204" pitchFamily="50" charset="-128"/>
                <a:ea typeface="ＭＳ Ｐゴシック" panose="020B0600070205080204" pitchFamily="50" charset="-128"/>
              </a:rPr>
              <a:t>万</a:t>
            </a:r>
            <a:r>
              <a:rPr lang="ja-JP" altLang="en-US" sz="1400" dirty="0">
                <a:solidFill>
                  <a:prstClr val="black"/>
                </a:solidFill>
                <a:latin typeface="ＭＳ Ｐゴシック" panose="020B0600070205080204" pitchFamily="50" charset="-128"/>
                <a:ea typeface="ＭＳ Ｐゴシック" panose="020B0600070205080204" pitchFamily="50" charset="-128"/>
              </a:rPr>
              <a:t>円、利益分配金</a:t>
            </a:r>
            <a:r>
              <a:rPr lang="en-US" altLang="ja-JP" sz="1400" dirty="0">
                <a:solidFill>
                  <a:prstClr val="black"/>
                </a:solidFill>
                <a:latin typeface="ＭＳ Ｐゴシック" panose="020B0600070205080204" pitchFamily="50" charset="-128"/>
                <a:ea typeface="ＭＳ Ｐゴシック" panose="020B0600070205080204" pitchFamily="50" charset="-128"/>
              </a:rPr>
              <a:t>567</a:t>
            </a:r>
            <a:r>
              <a:rPr lang="ja-JP" altLang="en-US" sz="1400" dirty="0">
                <a:solidFill>
                  <a:prstClr val="black"/>
                </a:solidFill>
                <a:latin typeface="ＭＳ Ｐゴシック" panose="020B0600070205080204" pitchFamily="50" charset="-128"/>
                <a:ea typeface="ＭＳ Ｐゴシック" panose="020B0600070205080204" pitchFamily="50" charset="-128"/>
              </a:rPr>
              <a:t>万円を確保。</a:t>
            </a:r>
            <a:r>
              <a:rPr lang="en-US" altLang="ja-JP" sz="1400" dirty="0">
                <a:solidFill>
                  <a:prstClr val="black"/>
                </a:solidFill>
                <a:latin typeface="ＭＳ Ｐゴシック" panose="020B0600070205080204" pitchFamily="50" charset="-128"/>
                <a:ea typeface="ＭＳ Ｐゴシック" panose="020B0600070205080204" pitchFamily="50" charset="-128"/>
              </a:rPr>
              <a:t>※</a:t>
            </a:r>
            <a:r>
              <a:rPr lang="ja-JP" altLang="en-US" sz="1400" dirty="0">
                <a:solidFill>
                  <a:prstClr val="black"/>
                </a:solidFill>
                <a:latin typeface="ＭＳ Ｐゴシック" panose="020B0600070205080204" pitchFamily="50" charset="-128"/>
                <a:ea typeface="ＭＳ Ｐゴシック" panose="020B0600070205080204" pitchFamily="50" charset="-128"/>
              </a:rPr>
              <a:t>利益分配金：収支差額が</a:t>
            </a:r>
            <a:r>
              <a:rPr lang="en-US" altLang="ja-JP" sz="1400" dirty="0">
                <a:solidFill>
                  <a:prstClr val="black"/>
                </a:solidFill>
                <a:latin typeface="ＭＳ Ｐゴシック" panose="020B0600070205080204" pitchFamily="50" charset="-128"/>
                <a:ea typeface="ＭＳ Ｐゴシック" panose="020B0600070205080204" pitchFamily="50" charset="-128"/>
              </a:rPr>
              <a:t>600</a:t>
            </a:r>
            <a:r>
              <a:rPr lang="ja-JP" altLang="en-US" sz="1400" dirty="0">
                <a:solidFill>
                  <a:prstClr val="black"/>
                </a:solidFill>
                <a:latin typeface="ＭＳ Ｐゴシック" panose="020B0600070205080204" pitchFamily="50" charset="-128"/>
                <a:ea typeface="ＭＳ Ｐゴシック" panose="020B0600070205080204" pitchFamily="50" charset="-128"/>
              </a:rPr>
              <a:t>万円を超える場合、その超える部分の金額</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92075" marR="0" lvl="0" indent="-92075" algn="l" defTabSz="914400" rtl="0" eaLnBrk="1" fontAlgn="base" latinLnBrk="0" hangingPunct="1">
              <a:lnSpc>
                <a:spcPct val="100000"/>
              </a:lnSpc>
              <a:spcBef>
                <a:spcPct val="0"/>
              </a:spcBef>
              <a:spcAft>
                <a:spcPts val="0"/>
              </a:spcAft>
              <a:buClrTx/>
              <a:buSzTx/>
              <a:buFontTx/>
              <a:buNone/>
              <a:tabLst/>
              <a:defRPr/>
            </a:pPr>
            <a:r>
              <a:rPr lang="ja-JP" altLang="en-US" sz="1400" dirty="0">
                <a:solidFill>
                  <a:prstClr val="black"/>
                </a:solidFill>
                <a:latin typeface="ＭＳ Ｐゴシック" panose="020B0600070205080204" pitchFamily="50" charset="-128"/>
                <a:ea typeface="ＭＳ Ｐゴシック" panose="020B0600070205080204" pitchFamily="50" charset="-128"/>
              </a:rPr>
              <a:t>　</a:t>
            </a:r>
            <a:endParaRPr lang="en-US" altLang="ja-JP" sz="1400" dirty="0">
              <a:solidFill>
                <a:prstClr val="black"/>
              </a:solidFill>
              <a:latin typeface="ＭＳ Ｐゴシック" panose="020B0600070205080204" pitchFamily="50" charset="-128"/>
              <a:ea typeface="ＭＳ Ｐゴシック" panose="020B0600070205080204" pitchFamily="50" charset="-128"/>
            </a:endParaRPr>
          </a:p>
        </p:txBody>
      </p:sp>
      <p:sp>
        <p:nvSpPr>
          <p:cNvPr id="21" name="テキスト ボックス 20"/>
          <p:cNvSpPr txBox="1"/>
          <p:nvPr/>
        </p:nvSpPr>
        <p:spPr>
          <a:xfrm>
            <a:off x="4942011" y="5096759"/>
            <a:ext cx="2431649" cy="1600438"/>
          </a:xfrm>
          <a:prstGeom prst="rect">
            <a:avLst/>
          </a:prstGeom>
          <a:noFill/>
        </p:spPr>
        <p:txBody>
          <a:bodyPr wrap="square" rtlCol="0">
            <a:spAutoFit/>
          </a:bodyPr>
          <a:lstStyle/>
          <a:p>
            <a:pPr marL="92075" marR="0" lvl="0" indent="-92075" algn="l" defTabSz="914400" rtl="0" eaLnBrk="1" fontAlgn="base"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県内産業の活性化に向けた自主事業を実施</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92075" marR="0" lvl="0" indent="-92075" algn="l" defTabSz="914400" rtl="0" eaLnBrk="1" fontAlgn="base" latinLnBrk="0" hangingPunct="1">
              <a:lnSpc>
                <a:spcPct val="100000"/>
              </a:lnSpc>
              <a:spcBef>
                <a:spcPct val="0"/>
              </a:spcBef>
              <a:spcAft>
                <a:spcPts val="0"/>
              </a:spcAft>
              <a:buClrTx/>
              <a:buSzTx/>
              <a:buFontTx/>
              <a:buNone/>
              <a:tabLst/>
              <a:defRPr/>
            </a:pPr>
            <a:r>
              <a:rPr lang="ja-JP" altLang="en-US" sz="1400" dirty="0">
                <a:solidFill>
                  <a:prstClr val="black"/>
                </a:solidFill>
                <a:latin typeface="ＭＳ Ｐゴシック" panose="020B0600070205080204" pitchFamily="50" charset="-128"/>
                <a:ea typeface="ＭＳ Ｐゴシック" panose="020B0600070205080204" pitchFamily="50" charset="-128"/>
              </a:rPr>
              <a:t>①マロニエプラザ地域感謝祭</a:t>
            </a:r>
            <a:endParaRPr lang="en-US" altLang="ja-JP" sz="1400" dirty="0">
              <a:solidFill>
                <a:prstClr val="black"/>
              </a:solidFill>
              <a:latin typeface="ＭＳ Ｐゴシック" panose="020B0600070205080204" pitchFamily="50" charset="-128"/>
              <a:ea typeface="ＭＳ Ｐゴシック" panose="020B0600070205080204" pitchFamily="50" charset="-128"/>
            </a:endParaRPr>
          </a:p>
          <a:p>
            <a:pPr marL="92075" marR="0" lvl="0" indent="-92075" algn="l" defTabSz="914400" rtl="0" eaLnBrk="1" fontAlgn="base"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②とちぎ産業振興プロジェクト事業の支援</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92075" marR="0" lvl="0" indent="-92075" algn="l" defTabSz="914400" rtl="0" eaLnBrk="1" fontAlgn="base" latinLnBrk="0" hangingPunct="1">
              <a:lnSpc>
                <a:spcPct val="100000"/>
              </a:lnSpc>
              <a:spcBef>
                <a:spcPct val="0"/>
              </a:spcBef>
              <a:spcAft>
                <a:spcPts val="0"/>
              </a:spcAft>
              <a:buClrTx/>
              <a:buSzTx/>
              <a:buFontTx/>
              <a:buNone/>
              <a:tabLst/>
              <a:defRPr/>
            </a:pPr>
            <a:r>
              <a:rPr lang="ja-JP" altLang="en-US" sz="1400" dirty="0">
                <a:solidFill>
                  <a:prstClr val="black"/>
                </a:solidFill>
                <a:latin typeface="ＭＳ Ｐゴシック" panose="020B0600070205080204" pitchFamily="50" charset="-128"/>
                <a:ea typeface="ＭＳ Ｐゴシック" panose="020B0600070205080204" pitchFamily="50" charset="-128"/>
              </a:rPr>
              <a:t>③経済団体活動支援事業</a:t>
            </a:r>
            <a:endParaRPr lang="en-US" altLang="ja-JP" sz="1400" dirty="0">
              <a:solidFill>
                <a:prstClr val="black"/>
              </a:solidFill>
              <a:latin typeface="ＭＳ Ｐゴシック" panose="020B0600070205080204" pitchFamily="50" charset="-128"/>
              <a:ea typeface="ＭＳ Ｐゴシック" panose="020B0600070205080204" pitchFamily="50" charset="-128"/>
            </a:endParaRPr>
          </a:p>
          <a:p>
            <a:pPr marL="92075" marR="0" lvl="0" indent="-92075" algn="l" defTabSz="914400" rtl="0" eaLnBrk="1" fontAlgn="base"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（①</a:t>
            </a:r>
            <a:r>
              <a:rPr lang="ja-JP" altLang="en-US" sz="1400" dirty="0">
                <a:solidFill>
                  <a:prstClr val="black"/>
                </a:solidFill>
                <a:latin typeface="ＭＳ Ｐゴシック" panose="020B0600070205080204" pitchFamily="50" charset="-128"/>
                <a:ea typeface="ＭＳ Ｐゴシック" panose="020B0600070205080204" pitchFamily="50" charset="-128"/>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③は平成</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27</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年度実績）</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3" name="テキスト ボックス 22"/>
          <p:cNvSpPr txBox="1"/>
          <p:nvPr/>
        </p:nvSpPr>
        <p:spPr>
          <a:xfrm>
            <a:off x="7391219" y="5137641"/>
            <a:ext cx="1954269" cy="241980"/>
          </a:xfrm>
          <a:prstGeom prst="rect">
            <a:avLst/>
          </a:prstGeom>
          <a:solidFill>
            <a:schemeClr val="bg1"/>
          </a:solidFill>
          <a:ln>
            <a:solidFill>
              <a:schemeClr val="tx1"/>
            </a:solidFill>
          </a:ln>
        </p:spPr>
        <p:txBody>
          <a:bodyPr wrap="square" lIns="36000" tIns="36000" rIns="36000" bIns="36000" rtlCol="0">
            <a:spAutoFit/>
          </a:bodyPr>
          <a:lstStyle/>
          <a:p>
            <a:pPr algn="ctr"/>
            <a:r>
              <a:rPr lang="ja-JP" altLang="en-US" sz="1100" dirty="0"/>
              <a:t>栃木県立宇都宮産業展示館</a:t>
            </a:r>
            <a:endParaRPr kumimoji="1" lang="ja-JP" altLang="en-US" sz="1100" dirty="0"/>
          </a:p>
        </p:txBody>
      </p:sp>
      <p:sp>
        <p:nvSpPr>
          <p:cNvPr id="25" name="テキスト ボックス 24"/>
          <p:cNvSpPr txBox="1"/>
          <p:nvPr/>
        </p:nvSpPr>
        <p:spPr>
          <a:xfrm>
            <a:off x="84303" y="3867438"/>
            <a:ext cx="4821103" cy="738664"/>
          </a:xfrm>
          <a:prstGeom prst="rect">
            <a:avLst/>
          </a:prstGeom>
          <a:noFill/>
        </p:spPr>
        <p:txBody>
          <a:bodyPr wrap="square" rtlCol="0">
            <a:spAutoFit/>
          </a:bodyPr>
          <a:lstStyle/>
          <a:p>
            <a:pPr marL="92075" marR="0" lvl="0" indent="0" algn="l" defTabSz="914400" rtl="0" eaLnBrk="1" fontAlgn="base" latinLnBrk="0" hangingPunct="1">
              <a:lnSpc>
                <a:spcPct val="100000"/>
              </a:lnSpc>
              <a:spcBef>
                <a:spcPct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効果</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92075" marR="0" lvl="0" indent="-92075" algn="l" defTabSz="914400" rtl="0" eaLnBrk="1" fontAlgn="base"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導入前と比較して、特別会計歳出２億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3800</a:t>
            </a:r>
            <a:r>
              <a:rPr lang="ja-JP" altLang="en-US" sz="1400" dirty="0">
                <a:solidFill>
                  <a:prstClr val="black"/>
                </a:solidFill>
                <a:latin typeface="ＭＳ Ｐゴシック" panose="020B0600070205080204" pitchFamily="50" charset="-128"/>
                <a:ea typeface="ＭＳ Ｐゴシック" panose="020B0600070205080204" pitchFamily="50" charset="-128"/>
              </a:rPr>
              <a:t>万円程度を削減し、さらに、</a:t>
            </a:r>
            <a:r>
              <a:rPr lang="en-US" altLang="ja-JP" sz="1400" dirty="0">
                <a:solidFill>
                  <a:prstClr val="black"/>
                </a:solidFill>
                <a:latin typeface="ＭＳ Ｐゴシック" panose="020B0600070205080204" pitchFamily="50" charset="-128"/>
                <a:ea typeface="ＭＳ Ｐゴシック" panose="020B0600070205080204" pitchFamily="50" charset="-128"/>
              </a:rPr>
              <a:t>4100</a:t>
            </a:r>
            <a:r>
              <a:rPr lang="ja-JP" altLang="en-US" sz="1400" dirty="0">
                <a:solidFill>
                  <a:prstClr val="black"/>
                </a:solidFill>
                <a:latin typeface="ＭＳ Ｐゴシック" panose="020B0600070205080204" pitchFamily="50" charset="-128"/>
                <a:ea typeface="ＭＳ Ｐゴシック" panose="020B0600070205080204" pitchFamily="50" charset="-128"/>
              </a:rPr>
              <a:t>万円超の納付金</a:t>
            </a:r>
            <a:r>
              <a:rPr lang="en-US" altLang="ja-JP" sz="1400" dirty="0">
                <a:solidFill>
                  <a:prstClr val="black"/>
                </a:solidFill>
                <a:latin typeface="ＭＳ Ｐゴシック" panose="020B0600070205080204" pitchFamily="50" charset="-128"/>
                <a:ea typeface="ＭＳ Ｐゴシック" panose="020B0600070205080204" pitchFamily="50" charset="-128"/>
              </a:rPr>
              <a:t>(</a:t>
            </a:r>
            <a:r>
              <a:rPr lang="ja-JP" altLang="en-US" sz="1400" dirty="0">
                <a:solidFill>
                  <a:prstClr val="black"/>
                </a:solidFill>
                <a:latin typeface="ＭＳ Ｐゴシック" panose="020B0600070205080204" pitchFamily="50" charset="-128"/>
                <a:ea typeface="ＭＳ Ｐゴシック" panose="020B0600070205080204" pitchFamily="50" charset="-128"/>
              </a:rPr>
              <a:t>平成</a:t>
            </a:r>
            <a:r>
              <a:rPr lang="en-US" altLang="ja-JP" sz="1400" dirty="0">
                <a:solidFill>
                  <a:prstClr val="black"/>
                </a:solidFill>
                <a:latin typeface="ＭＳ Ｐゴシック" panose="020B0600070205080204" pitchFamily="50" charset="-128"/>
                <a:ea typeface="ＭＳ Ｐゴシック" panose="020B0600070205080204" pitchFamily="50" charset="-128"/>
              </a:rPr>
              <a:t>27</a:t>
            </a:r>
            <a:r>
              <a:rPr lang="ja-JP" altLang="en-US" sz="1400" dirty="0">
                <a:solidFill>
                  <a:prstClr val="black"/>
                </a:solidFill>
                <a:latin typeface="ＭＳ Ｐゴシック" panose="020B0600070205080204" pitchFamily="50" charset="-128"/>
                <a:ea typeface="ＭＳ Ｐゴシック" panose="020B0600070205080204" pitchFamily="50" charset="-128"/>
              </a:rPr>
              <a:t>年度実績）を確保。</a:t>
            </a:r>
            <a:endParaRPr lang="en-US" altLang="ja-JP" sz="1400" dirty="0">
              <a:solidFill>
                <a:prstClr val="black"/>
              </a:solidFill>
              <a:latin typeface="ＭＳ Ｐゴシック" panose="020B0600070205080204" pitchFamily="50" charset="-128"/>
              <a:ea typeface="ＭＳ Ｐゴシック" panose="020B0600070205080204" pitchFamily="50" charset="-128"/>
            </a:endParaRPr>
          </a:p>
        </p:txBody>
      </p:sp>
      <p:pic>
        <p:nvPicPr>
          <p:cNvPr id="26"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525168" y="5003591"/>
            <a:ext cx="2303928" cy="1729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テキスト ボックス 26"/>
          <p:cNvSpPr txBox="1"/>
          <p:nvPr/>
        </p:nvSpPr>
        <p:spPr>
          <a:xfrm>
            <a:off x="2551013" y="5003591"/>
            <a:ext cx="1872208" cy="241980"/>
          </a:xfrm>
          <a:prstGeom prst="rect">
            <a:avLst/>
          </a:prstGeom>
          <a:solidFill>
            <a:schemeClr val="bg1"/>
          </a:solidFill>
          <a:ln>
            <a:solidFill>
              <a:schemeClr val="tx1"/>
            </a:solidFill>
          </a:ln>
        </p:spPr>
        <p:txBody>
          <a:bodyPr wrap="square" lIns="36000" tIns="36000" rIns="36000" bIns="36000" rtlCol="0">
            <a:spAutoFit/>
          </a:bodyPr>
          <a:lstStyle/>
          <a:p>
            <a:pPr algn="ctr"/>
            <a:r>
              <a:rPr kumimoji="1" lang="ja-JP" altLang="en-US" sz="1100" dirty="0"/>
              <a:t>（広島市国民宿舎湯来ロッジ）</a:t>
            </a:r>
          </a:p>
        </p:txBody>
      </p:sp>
      <p:sp>
        <p:nvSpPr>
          <p:cNvPr id="28" name="テキスト ボックス 27"/>
          <p:cNvSpPr txBox="1"/>
          <p:nvPr/>
        </p:nvSpPr>
        <p:spPr>
          <a:xfrm>
            <a:off x="79132" y="4567823"/>
            <a:ext cx="4748147" cy="523220"/>
          </a:xfrm>
          <a:prstGeom prst="rect">
            <a:avLst/>
          </a:prstGeom>
          <a:noFill/>
        </p:spPr>
        <p:txBody>
          <a:bodyPr wrap="square" rtlCol="0">
            <a:spAutoFit/>
          </a:bodyPr>
          <a:lstStyle/>
          <a:p>
            <a:pPr marL="92075" marR="0" lvl="0" indent="-92075" algn="l" defTabSz="914400" rtl="0" eaLnBrk="1" fontAlgn="base"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利用者アンケート調査</a:t>
            </a:r>
            <a:r>
              <a:rPr lang="ja-JP" altLang="en-US" sz="1400" noProof="0" dirty="0">
                <a:solidFill>
                  <a:prstClr val="black"/>
                </a:solidFill>
                <a:latin typeface="ＭＳ Ｐゴシック" panose="020B0600070205080204" pitchFamily="50" charset="-128"/>
                <a:ea typeface="ＭＳ Ｐゴシック" panose="020B0600070205080204" pitchFamily="50" charset="-128"/>
              </a:rPr>
              <a:t>では、約８割強の高い満足度を得ている</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 name="テキスト ボックス 28"/>
          <p:cNvSpPr txBox="1"/>
          <p:nvPr/>
        </p:nvSpPr>
        <p:spPr>
          <a:xfrm>
            <a:off x="76199" y="5047790"/>
            <a:ext cx="2572545" cy="738664"/>
          </a:xfrm>
          <a:prstGeom prst="rect">
            <a:avLst/>
          </a:prstGeom>
          <a:noFill/>
        </p:spPr>
        <p:txBody>
          <a:bodyPr wrap="square" rtlCol="0">
            <a:spAutoFit/>
          </a:bodyPr>
          <a:lstStyle/>
          <a:p>
            <a:pPr marL="92075" marR="0" lvl="0" indent="-92075" algn="l" defTabSz="914400" rtl="0" eaLnBrk="1" fontAlgn="base"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歩合制を用いることで、指定管理者のリスク軽減、売上増へのインセンティブ確保。</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0" name="テキスト ボックス 29"/>
          <p:cNvSpPr txBox="1"/>
          <p:nvPr/>
        </p:nvSpPr>
        <p:spPr>
          <a:xfrm>
            <a:off x="61631" y="5751088"/>
            <a:ext cx="2572545" cy="954107"/>
          </a:xfrm>
          <a:prstGeom prst="rect">
            <a:avLst/>
          </a:prstGeom>
          <a:noFill/>
        </p:spPr>
        <p:txBody>
          <a:bodyPr wrap="square" rtlCol="0">
            <a:spAutoFit/>
          </a:bodyPr>
          <a:lstStyle/>
          <a:p>
            <a:pPr marL="92075" marR="0" lvl="0" indent="-92075" algn="l" defTabSz="914400" rtl="0" eaLnBrk="1" fontAlgn="base"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　指定管理者のフード事業ノウハウと徹底した衛生管理により、レストランで地元食材</a:t>
            </a:r>
            <a:r>
              <a:rPr lang="ja-JP" altLang="en-US" sz="1400" dirty="0">
                <a:latin typeface="ＭＳ Ｐゴシック" panose="020B0600070205080204" pitchFamily="50" charset="-128"/>
                <a:ea typeface="ＭＳ Ｐゴシック" panose="020B0600070205080204" pitchFamily="50" charset="-128"/>
              </a:rPr>
              <a:t>を充実活用したメニューを提供。</a:t>
            </a:r>
            <a:endParaRPr kumimoji="1" lang="en-US" altLang="ja-JP"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2B6B15A9-BD66-4A17-A294-206FF81E6B7C}" type="slidenum">
              <a:rPr lang="ja-JP" altLang="en-US" smtClean="0"/>
              <a:pPr/>
              <a:t>40</a:t>
            </a:fld>
            <a:endParaRPr lang="ja-JP" altLang="en-US" dirty="0"/>
          </a:p>
        </p:txBody>
      </p:sp>
    </p:spTree>
    <p:extLst>
      <p:ext uri="{BB962C8B-B14F-4D97-AF65-F5344CB8AC3E}">
        <p14:creationId xmlns:p14="http://schemas.microsoft.com/office/powerpoint/2010/main" val="2472424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レーム 14"/>
          <p:cNvSpPr/>
          <p:nvPr/>
        </p:nvSpPr>
        <p:spPr>
          <a:xfrm>
            <a:off x="35496" y="94860"/>
            <a:ext cx="9838888" cy="504056"/>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black"/>
                </a:solidFill>
                <a:latin typeface="ＤＨＰ特太ゴシック体" panose="020B0500000000000000" pitchFamily="50" charset="-128"/>
                <a:ea typeface="ＤＨＰ特太ゴシック体" panose="020B0500000000000000" pitchFamily="50" charset="-128"/>
              </a:rPr>
              <a:t>★指定管理者の募集時の工夫</a:t>
            </a:r>
          </a:p>
        </p:txBody>
      </p:sp>
      <p:cxnSp>
        <p:nvCxnSpPr>
          <p:cNvPr id="33" name="直線コネクタ 32"/>
          <p:cNvCxnSpPr/>
          <p:nvPr/>
        </p:nvCxnSpPr>
        <p:spPr>
          <a:xfrm>
            <a:off x="-4192" y="605782"/>
            <a:ext cx="9906000" cy="48"/>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sp>
        <p:nvSpPr>
          <p:cNvPr id="31" name="角丸四角形 30"/>
          <p:cNvSpPr/>
          <p:nvPr/>
        </p:nvSpPr>
        <p:spPr>
          <a:xfrm>
            <a:off x="200472" y="694305"/>
            <a:ext cx="9486614" cy="1258309"/>
          </a:xfrm>
          <a:prstGeom prst="roundRect">
            <a:avLst>
              <a:gd name="adj" fmla="val 7723"/>
            </a:avLst>
          </a:prstGeom>
          <a:no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r>
              <a:rPr lang="ja-JP" altLang="en-US" dirty="0">
                <a:solidFill>
                  <a:prstClr val="black"/>
                </a:solidFill>
              </a:rPr>
              <a:t>○　公の施設の指定管理者を公募しても、応募する事業者が減少していたため、県が県内市町と連携して事業者向けの説明会を共同開催。</a:t>
            </a:r>
            <a:endParaRPr lang="en-US" altLang="ja-JP" dirty="0">
              <a:solidFill>
                <a:prstClr val="black"/>
              </a:solidFill>
            </a:endParaRPr>
          </a:p>
          <a:p>
            <a:pPr marL="180975" indent="-180975"/>
            <a:r>
              <a:rPr lang="ja-JP" altLang="en-US" dirty="0">
                <a:solidFill>
                  <a:prstClr val="black"/>
                </a:solidFill>
              </a:rPr>
              <a:t>⇒　指定管理者を募集する施設をまとめて紹介し、自治体の担当者が個別相談に応じるなど事業者が参加しやすい環境を整備することで、応募者の増加につながった。</a:t>
            </a:r>
            <a:endParaRPr lang="en-US" altLang="ja-JP" dirty="0">
              <a:solidFill>
                <a:prstClr val="black"/>
              </a:solidFill>
            </a:endParaRPr>
          </a:p>
        </p:txBody>
      </p:sp>
      <p:sp>
        <p:nvSpPr>
          <p:cNvPr id="19" name="角丸四角形 18"/>
          <p:cNvSpPr/>
          <p:nvPr/>
        </p:nvSpPr>
        <p:spPr>
          <a:xfrm>
            <a:off x="183580" y="1988839"/>
            <a:ext cx="4680520" cy="4845073"/>
          </a:xfrm>
          <a:prstGeom prst="roundRect">
            <a:avLst>
              <a:gd name="adj" fmla="val 238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en-US" altLang="ja-JP" sz="1400" b="1" dirty="0">
                <a:solidFill>
                  <a:prstClr val="black"/>
                </a:solidFill>
                <a:latin typeface="ＭＳ Ｐゴシック"/>
              </a:rPr>
              <a:t>〈</a:t>
            </a:r>
            <a:r>
              <a:rPr lang="ja-JP" altLang="en-US" sz="1400" b="1" dirty="0">
                <a:solidFill>
                  <a:prstClr val="black"/>
                </a:solidFill>
                <a:latin typeface="ＭＳ Ｐゴシック"/>
              </a:rPr>
              <a:t>応募者数増加に向けたフェアを開催　：静岡県＞</a:t>
            </a:r>
            <a:endParaRPr lang="en-US" altLang="ja-JP" sz="1400" b="1" dirty="0">
              <a:solidFill>
                <a:prstClr val="black"/>
              </a:solidFill>
              <a:latin typeface="ＭＳ Ｐゴシック"/>
            </a:endParaRPr>
          </a:p>
          <a:p>
            <a:pPr algn="ctr"/>
            <a:r>
              <a:rPr lang="ja-JP" altLang="en-US" sz="1400" b="1" dirty="0">
                <a:solidFill>
                  <a:prstClr val="black"/>
                </a:solidFill>
                <a:latin typeface="ＭＳ Ｐゴシック"/>
              </a:rPr>
              <a:t>　　　　　　　　　　　　　　　　　　　　　　　</a:t>
            </a:r>
            <a:r>
              <a:rPr lang="ja-JP" altLang="en-US" sz="1600" b="1" dirty="0">
                <a:solidFill>
                  <a:prstClr val="black"/>
                </a:solidFill>
                <a:latin typeface="ＭＳ Ｐゴシック"/>
              </a:rPr>
              <a:t>　　　</a:t>
            </a:r>
            <a:r>
              <a:rPr lang="ja-JP" altLang="en-US" sz="1200" b="1" dirty="0">
                <a:solidFill>
                  <a:prstClr val="black"/>
                </a:solidFill>
                <a:latin typeface="ＭＳ Ｐゴシック"/>
              </a:rPr>
              <a:t>（人口　約</a:t>
            </a:r>
            <a:r>
              <a:rPr lang="en-US" altLang="ja-JP" sz="1200" b="1" dirty="0">
                <a:solidFill>
                  <a:prstClr val="black"/>
                </a:solidFill>
                <a:latin typeface="ＭＳ Ｐゴシック"/>
              </a:rPr>
              <a:t>378</a:t>
            </a:r>
            <a:r>
              <a:rPr lang="ja-JP" altLang="en-US" sz="1200" b="1" dirty="0">
                <a:solidFill>
                  <a:prstClr val="black"/>
                </a:solidFill>
                <a:latin typeface="ＭＳ Ｐゴシック"/>
              </a:rPr>
              <a:t>万人）</a:t>
            </a:r>
            <a:endParaRPr lang="en-US" altLang="ja-JP" sz="1400" dirty="0">
              <a:solidFill>
                <a:prstClr val="black"/>
              </a:solidFill>
              <a:latin typeface="ＭＳ Ｐゴシック"/>
            </a:endParaRPr>
          </a:p>
          <a:p>
            <a:pPr marL="92075">
              <a:spcAft>
                <a:spcPts val="0"/>
              </a:spcAft>
            </a:pPr>
            <a:r>
              <a:rPr lang="en-US" altLang="ja-JP" sz="1400" dirty="0">
                <a:solidFill>
                  <a:prstClr val="black"/>
                </a:solidFill>
                <a:latin typeface="ＭＳ Ｐゴシック"/>
              </a:rPr>
              <a:t>【</a:t>
            </a:r>
            <a:r>
              <a:rPr lang="ja-JP" altLang="en-US" sz="1400" dirty="0">
                <a:solidFill>
                  <a:prstClr val="black"/>
                </a:solidFill>
                <a:latin typeface="ＭＳ Ｐゴシック"/>
              </a:rPr>
              <a:t>取組</a:t>
            </a:r>
            <a:r>
              <a:rPr lang="en-US" altLang="ja-JP" sz="1400" dirty="0">
                <a:solidFill>
                  <a:prstClr val="black"/>
                </a:solidFill>
                <a:latin typeface="ＭＳ Ｐゴシック"/>
              </a:rPr>
              <a:t>】</a:t>
            </a:r>
          </a:p>
          <a:p>
            <a:pPr marL="177800" indent="-85725">
              <a:spcAft>
                <a:spcPts val="0"/>
              </a:spcAft>
            </a:pPr>
            <a:r>
              <a:rPr lang="ja-JP" altLang="en-US" sz="1200" dirty="0">
                <a:solidFill>
                  <a:prstClr val="black"/>
                </a:solidFill>
                <a:latin typeface="ＭＳ Ｐゴシック"/>
              </a:rPr>
              <a:t>・指定管理者制度導入施設を企業等に直接</a:t>
            </a:r>
            <a:r>
              <a:rPr lang="en-US" altLang="ja-JP" sz="1200" dirty="0">
                <a:solidFill>
                  <a:prstClr val="black"/>
                </a:solidFill>
                <a:latin typeface="ＭＳ Ｐゴシック"/>
              </a:rPr>
              <a:t>PR</a:t>
            </a:r>
            <a:r>
              <a:rPr lang="ja-JP" altLang="en-US" sz="1200" dirty="0">
                <a:solidFill>
                  <a:prstClr val="black"/>
                </a:solidFill>
                <a:latin typeface="ＭＳ Ｐゴシック"/>
              </a:rPr>
              <a:t>し、応募者の増加を図ることを目的に、平成</a:t>
            </a:r>
            <a:r>
              <a:rPr lang="en-US" altLang="ja-JP" sz="1200" dirty="0">
                <a:solidFill>
                  <a:prstClr val="black"/>
                </a:solidFill>
                <a:latin typeface="ＭＳ Ｐゴシック"/>
              </a:rPr>
              <a:t>27</a:t>
            </a:r>
            <a:r>
              <a:rPr lang="ja-JP" altLang="en-US" sz="1200" dirty="0">
                <a:solidFill>
                  <a:prstClr val="black"/>
                </a:solidFill>
                <a:latin typeface="ＭＳ Ｐゴシック"/>
              </a:rPr>
              <a:t>年より県と県内市町が合同で「ふじのくに施設紹介フェア」を開催。</a:t>
            </a:r>
            <a:endParaRPr lang="en-US" altLang="ja-JP" sz="1200" dirty="0">
              <a:solidFill>
                <a:prstClr val="black"/>
              </a:solidFill>
              <a:latin typeface="ＭＳ Ｐゴシック"/>
            </a:endParaRPr>
          </a:p>
          <a:p>
            <a:pPr marL="177800" indent="-85725">
              <a:spcAft>
                <a:spcPts val="0"/>
              </a:spcAft>
            </a:pPr>
            <a:r>
              <a:rPr lang="ja-JP" altLang="en-US" sz="1200" dirty="0">
                <a:solidFill>
                  <a:prstClr val="black"/>
                </a:solidFill>
                <a:latin typeface="ＭＳ Ｐゴシック"/>
              </a:rPr>
              <a:t>・フェアでは自治体担当者による施設プレゼンテーション、</a:t>
            </a:r>
            <a:endParaRPr lang="en-US" altLang="ja-JP" sz="1200" dirty="0">
              <a:solidFill>
                <a:prstClr val="black"/>
              </a:solidFill>
              <a:latin typeface="ＭＳ Ｐゴシック"/>
            </a:endParaRPr>
          </a:p>
          <a:p>
            <a:pPr marL="177800" indent="-85725">
              <a:spcAft>
                <a:spcPts val="0"/>
              </a:spcAft>
            </a:pPr>
            <a:r>
              <a:rPr lang="ja-JP" altLang="en-US" sz="1200" dirty="0">
                <a:solidFill>
                  <a:prstClr val="black"/>
                </a:solidFill>
                <a:latin typeface="ＭＳ Ｐゴシック"/>
              </a:rPr>
              <a:t> 個別ブースでの施設</a:t>
            </a:r>
            <a:r>
              <a:rPr lang="en-US" altLang="ja-JP" sz="1200" dirty="0">
                <a:solidFill>
                  <a:prstClr val="black"/>
                </a:solidFill>
                <a:latin typeface="ＭＳ Ｐゴシック"/>
              </a:rPr>
              <a:t>PR</a:t>
            </a:r>
            <a:r>
              <a:rPr lang="ja-JP" altLang="en-US" sz="1200" dirty="0">
                <a:solidFill>
                  <a:prstClr val="black"/>
                </a:solidFill>
                <a:latin typeface="ＭＳ Ｐゴシック"/>
              </a:rPr>
              <a:t>を行った。</a:t>
            </a:r>
            <a:endParaRPr lang="en-US" altLang="ja-JP" sz="1200" dirty="0">
              <a:solidFill>
                <a:prstClr val="black"/>
              </a:solidFill>
              <a:latin typeface="ＭＳ Ｐゴシック"/>
            </a:endParaRPr>
          </a:p>
          <a:p>
            <a:pPr marL="177800" indent="-85725">
              <a:spcAft>
                <a:spcPts val="0"/>
              </a:spcAft>
            </a:pPr>
            <a:r>
              <a:rPr lang="ja-JP" altLang="en-US" sz="1200" dirty="0">
                <a:solidFill>
                  <a:prstClr val="black"/>
                </a:solidFill>
                <a:latin typeface="ＭＳ Ｐゴシック"/>
              </a:rPr>
              <a:t>・一般社団法人指定管理者協会に周知を依頼。地元の企業のみならず、全国から参加団体があった。</a:t>
            </a:r>
            <a:endParaRPr lang="en-US" altLang="ja-JP" sz="1200" dirty="0">
              <a:solidFill>
                <a:prstClr val="black"/>
              </a:solidFill>
              <a:latin typeface="ＭＳ Ｐゴシック"/>
            </a:endParaRPr>
          </a:p>
          <a:p>
            <a:pPr marL="177800" indent="-85725">
              <a:spcAft>
                <a:spcPts val="0"/>
              </a:spcAft>
            </a:pPr>
            <a:r>
              <a:rPr lang="en-US" altLang="ja-JP" sz="1400" dirty="0">
                <a:solidFill>
                  <a:prstClr val="black"/>
                </a:solidFill>
                <a:latin typeface="ＭＳ Ｐゴシック"/>
              </a:rPr>
              <a:t>【</a:t>
            </a:r>
            <a:r>
              <a:rPr lang="ja-JP" altLang="en-US" sz="1400" dirty="0">
                <a:solidFill>
                  <a:prstClr val="black"/>
                </a:solidFill>
                <a:latin typeface="ＭＳ Ｐゴシック"/>
              </a:rPr>
              <a:t>効果</a:t>
            </a:r>
            <a:r>
              <a:rPr lang="en-US" altLang="ja-JP" sz="1400" dirty="0">
                <a:solidFill>
                  <a:prstClr val="black"/>
                </a:solidFill>
                <a:latin typeface="ＭＳ Ｐゴシック"/>
              </a:rPr>
              <a:t>】</a:t>
            </a:r>
          </a:p>
          <a:p>
            <a:pPr marL="177800" indent="-85725">
              <a:spcAft>
                <a:spcPts val="0"/>
              </a:spcAft>
            </a:pPr>
            <a:r>
              <a:rPr lang="ja-JP" altLang="en-US" sz="1200" dirty="0">
                <a:solidFill>
                  <a:prstClr val="black"/>
                </a:solidFill>
                <a:latin typeface="ＭＳ Ｐゴシック"/>
              </a:rPr>
              <a:t>・平成</a:t>
            </a:r>
            <a:r>
              <a:rPr lang="en-US" altLang="ja-JP" sz="1200" dirty="0">
                <a:solidFill>
                  <a:prstClr val="black"/>
                </a:solidFill>
                <a:latin typeface="ＭＳ Ｐゴシック"/>
              </a:rPr>
              <a:t>29</a:t>
            </a:r>
            <a:r>
              <a:rPr lang="ja-JP" altLang="en-US" sz="1200" dirty="0">
                <a:solidFill>
                  <a:prstClr val="black"/>
                </a:solidFill>
                <a:latin typeface="ＭＳ Ｐゴシック"/>
              </a:rPr>
              <a:t>年は民間事業者から</a:t>
            </a:r>
            <a:r>
              <a:rPr lang="en-US" altLang="ja-JP" sz="1200" dirty="0">
                <a:solidFill>
                  <a:prstClr val="black"/>
                </a:solidFill>
                <a:latin typeface="ＭＳ Ｐゴシック"/>
              </a:rPr>
              <a:t>44</a:t>
            </a:r>
            <a:r>
              <a:rPr lang="ja-JP" altLang="en-US" sz="1200" dirty="0">
                <a:solidFill>
                  <a:prstClr val="black"/>
                </a:solidFill>
                <a:latin typeface="ＭＳ Ｐゴシック"/>
              </a:rPr>
              <a:t>団体・</a:t>
            </a:r>
            <a:r>
              <a:rPr lang="en-US" altLang="ja-JP" sz="1200" dirty="0">
                <a:solidFill>
                  <a:prstClr val="black"/>
                </a:solidFill>
                <a:latin typeface="ＭＳ Ｐゴシック"/>
              </a:rPr>
              <a:t>72</a:t>
            </a:r>
            <a:r>
              <a:rPr lang="ja-JP" altLang="en-US" sz="1200" dirty="0">
                <a:solidFill>
                  <a:prstClr val="black"/>
                </a:solidFill>
                <a:latin typeface="ＭＳ Ｐゴシック"/>
              </a:rPr>
              <a:t>人が参加。</a:t>
            </a:r>
            <a:endParaRPr lang="en-US" altLang="ja-JP" sz="1200" dirty="0">
              <a:solidFill>
                <a:prstClr val="black"/>
              </a:solidFill>
              <a:latin typeface="ＭＳ Ｐゴシック"/>
            </a:endParaRPr>
          </a:p>
          <a:p>
            <a:pPr marL="177800" indent="-85725">
              <a:spcAft>
                <a:spcPts val="0"/>
              </a:spcAft>
            </a:pPr>
            <a:r>
              <a:rPr lang="ja-JP" altLang="en-US" sz="1200" dirty="0">
                <a:solidFill>
                  <a:prstClr val="black"/>
                </a:solidFill>
                <a:latin typeface="ＭＳ Ｐゴシック"/>
              </a:rPr>
              <a:t>・来場者のアンケートの結果、「今後、指定管理者の応募したいか」→「とてもそう思う」「そう思う」に</a:t>
            </a:r>
            <a:r>
              <a:rPr lang="en-US" altLang="ja-JP" sz="1200" dirty="0">
                <a:solidFill>
                  <a:prstClr val="black"/>
                </a:solidFill>
                <a:latin typeface="ＭＳ Ｐゴシック"/>
              </a:rPr>
              <a:t>67</a:t>
            </a:r>
            <a:r>
              <a:rPr lang="ja-JP" altLang="en-US" sz="1200" dirty="0">
                <a:solidFill>
                  <a:prstClr val="black"/>
                </a:solidFill>
                <a:latin typeface="ＭＳ Ｐゴシック"/>
              </a:rPr>
              <a:t>％の回答があった。</a:t>
            </a:r>
            <a:endParaRPr lang="en-US" altLang="ja-JP" sz="12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a:p>
            <a:pPr marL="177800" indent="-85725">
              <a:spcAft>
                <a:spcPts val="0"/>
              </a:spcAft>
            </a:pPr>
            <a:endParaRPr lang="en-US" altLang="ja-JP" sz="1400" dirty="0">
              <a:solidFill>
                <a:prstClr val="black"/>
              </a:solidFill>
              <a:latin typeface="ＭＳ Ｐゴシック"/>
            </a:endParaRPr>
          </a:p>
        </p:txBody>
      </p:sp>
      <p:sp>
        <p:nvSpPr>
          <p:cNvPr id="7" name="スライド番号プレースホルダー 6"/>
          <p:cNvSpPr>
            <a:spLocks noGrp="1"/>
          </p:cNvSpPr>
          <p:nvPr>
            <p:ph type="sldNum" sz="quarter" idx="12"/>
          </p:nvPr>
        </p:nvSpPr>
        <p:spPr/>
        <p:txBody>
          <a:bodyPr/>
          <a:lstStyle/>
          <a:p>
            <a:fld id="{6CEA0101-A47A-40D4-9AAF-17D9E337B643}" type="slidenum">
              <a:rPr lang="ja-JP" altLang="en-US">
                <a:solidFill>
                  <a:schemeClr val="tx1"/>
                </a:solidFill>
                <a:latin typeface="ＭＳ ゴシック" panose="020B0609070205080204" pitchFamily="49" charset="-128"/>
                <a:ea typeface="ＭＳ ゴシック" panose="020B0609070205080204" pitchFamily="49" charset="-128"/>
              </a:rPr>
              <a:pPr/>
              <a:t>41</a:t>
            </a:fld>
            <a:endParaRPr lang="ja-JP" altLang="en-US" dirty="0">
              <a:solidFill>
                <a:schemeClr val="tx1"/>
              </a:solidFill>
              <a:latin typeface="ＭＳ ゴシック" panose="020B0609070205080204" pitchFamily="49" charset="-128"/>
              <a:ea typeface="ＭＳ ゴシック" panose="020B0609070205080204" pitchFamily="49" charset="-128"/>
            </a:endParaRPr>
          </a:p>
        </p:txBody>
      </p:sp>
      <p:sp>
        <p:nvSpPr>
          <p:cNvPr id="2" name="Rectangle 2" descr="P1070393"/>
          <p:cNvSpPr>
            <a:spLocks noChangeArrowheads="1"/>
          </p:cNvSpPr>
          <p:nvPr/>
        </p:nvSpPr>
        <p:spPr bwMode="auto">
          <a:xfrm>
            <a:off x="344488" y="5163160"/>
            <a:ext cx="1801813" cy="1277937"/>
          </a:xfrm>
          <a:prstGeom prst="rect">
            <a:avLst/>
          </a:prstGeom>
          <a:blipFill dpi="0" rotWithShape="1">
            <a:blip r:embed="rId3"/>
            <a:srcRect/>
            <a:stretch>
              <a:fillRect/>
            </a:stretch>
          </a:blip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3" name="Rectangle 3" descr="P1070475"/>
          <p:cNvSpPr>
            <a:spLocks noChangeArrowheads="1"/>
          </p:cNvSpPr>
          <p:nvPr/>
        </p:nvSpPr>
        <p:spPr bwMode="auto">
          <a:xfrm>
            <a:off x="2710722" y="5183805"/>
            <a:ext cx="1801813" cy="1277938"/>
          </a:xfrm>
          <a:prstGeom prst="rect">
            <a:avLst/>
          </a:prstGeom>
          <a:blipFill dpi="0" rotWithShape="1">
            <a:blip r:embed="rId4"/>
            <a:srcRect/>
            <a:stretch>
              <a:fillRect/>
            </a:stretch>
          </a:blip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pic>
        <p:nvPicPr>
          <p:cNvPr id="4" name="図 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173561" y="5037735"/>
            <a:ext cx="1882563" cy="1411922"/>
          </a:xfrm>
          <a:prstGeom prst="rect">
            <a:avLst/>
          </a:prstGeom>
        </p:spPr>
      </p:pic>
      <p:pic>
        <p:nvPicPr>
          <p:cNvPr id="5" name="図 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487368" y="5004768"/>
            <a:ext cx="1942633" cy="1456975"/>
          </a:xfrm>
          <a:prstGeom prst="rect">
            <a:avLst/>
          </a:prstGeom>
        </p:spPr>
      </p:pic>
      <p:sp>
        <p:nvSpPr>
          <p:cNvPr id="12" name="角丸四角形 11"/>
          <p:cNvSpPr/>
          <p:nvPr/>
        </p:nvSpPr>
        <p:spPr>
          <a:xfrm>
            <a:off x="4943779" y="1988839"/>
            <a:ext cx="4851025" cy="4853608"/>
          </a:xfrm>
          <a:prstGeom prst="roundRect">
            <a:avLst>
              <a:gd name="adj" fmla="val 238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en-US" altLang="ja-JP" sz="1400" b="1" dirty="0">
                <a:solidFill>
                  <a:prstClr val="black"/>
                </a:solidFill>
                <a:latin typeface="ＭＳ Ｐゴシック"/>
              </a:rPr>
              <a:t>〈</a:t>
            </a:r>
            <a:r>
              <a:rPr lang="ja-JP" altLang="en-US" sz="1400" b="1" dirty="0">
                <a:solidFill>
                  <a:prstClr val="black"/>
                </a:solidFill>
                <a:latin typeface="ＭＳ Ｐゴシック"/>
              </a:rPr>
              <a:t>応募者数増加に向けたフェアを開催　：新潟県</a:t>
            </a:r>
            <a:r>
              <a:rPr lang="en-US" altLang="ja-JP" sz="1400" b="1" dirty="0">
                <a:solidFill>
                  <a:prstClr val="black"/>
                </a:solidFill>
                <a:latin typeface="ＭＳ Ｐゴシック"/>
              </a:rPr>
              <a:t>&gt;</a:t>
            </a:r>
          </a:p>
          <a:p>
            <a:pPr marL="92075">
              <a:spcAft>
                <a:spcPts val="0"/>
              </a:spcAft>
            </a:pPr>
            <a:r>
              <a:rPr lang="ja-JP" altLang="en-US" sz="1200" dirty="0">
                <a:solidFill>
                  <a:prstClr val="black"/>
                </a:solidFill>
                <a:latin typeface="ＭＳ Ｐゴシック"/>
              </a:rPr>
              <a:t>　　　　　　　　　　　　　　　　　　　　　　　　　　　　　　　　</a:t>
            </a:r>
            <a:r>
              <a:rPr lang="ja-JP" altLang="en-US" sz="1200" b="1" dirty="0">
                <a:solidFill>
                  <a:prstClr val="black"/>
                </a:solidFill>
                <a:latin typeface="ＭＳ Ｐゴシック"/>
              </a:rPr>
              <a:t>　（人口　約</a:t>
            </a:r>
            <a:r>
              <a:rPr lang="en-US" altLang="ja-JP" sz="1200" b="1" dirty="0">
                <a:solidFill>
                  <a:prstClr val="black"/>
                </a:solidFill>
                <a:latin typeface="ＭＳ Ｐゴシック"/>
              </a:rPr>
              <a:t>240</a:t>
            </a:r>
            <a:r>
              <a:rPr lang="ja-JP" altLang="en-US" sz="1200" b="1" dirty="0">
                <a:solidFill>
                  <a:prstClr val="black"/>
                </a:solidFill>
                <a:latin typeface="ＭＳ Ｐゴシック"/>
              </a:rPr>
              <a:t>万人）</a:t>
            </a:r>
            <a:endParaRPr lang="en-US" altLang="ja-JP" sz="1200" b="1" dirty="0">
              <a:solidFill>
                <a:prstClr val="black"/>
              </a:solidFill>
              <a:latin typeface="ＭＳ Ｐゴシック"/>
            </a:endParaRPr>
          </a:p>
          <a:p>
            <a:pPr marL="92075">
              <a:spcAft>
                <a:spcPts val="0"/>
              </a:spcAft>
            </a:pPr>
            <a:r>
              <a:rPr lang="en-US" altLang="ja-JP" sz="1400" dirty="0">
                <a:solidFill>
                  <a:prstClr val="black"/>
                </a:solidFill>
                <a:latin typeface="ＭＳ Ｐゴシック"/>
              </a:rPr>
              <a:t>【</a:t>
            </a:r>
            <a:r>
              <a:rPr lang="ja-JP" altLang="en-US" sz="1400" dirty="0">
                <a:solidFill>
                  <a:prstClr val="black"/>
                </a:solidFill>
                <a:latin typeface="ＭＳ Ｐゴシック"/>
              </a:rPr>
              <a:t>取組</a:t>
            </a:r>
            <a:r>
              <a:rPr lang="en-US" altLang="ja-JP" sz="1400" dirty="0">
                <a:solidFill>
                  <a:prstClr val="black"/>
                </a:solidFill>
                <a:latin typeface="ＭＳ Ｐゴシック"/>
              </a:rPr>
              <a:t>】</a:t>
            </a:r>
          </a:p>
          <a:p>
            <a:pPr marL="177800" indent="-85725">
              <a:spcAft>
                <a:spcPts val="0"/>
              </a:spcAft>
            </a:pPr>
            <a:r>
              <a:rPr lang="ja-JP" altLang="en-US" sz="1200" dirty="0">
                <a:solidFill>
                  <a:prstClr val="black"/>
                </a:solidFill>
                <a:latin typeface="ＭＳ Ｐゴシック"/>
              </a:rPr>
              <a:t>・</a:t>
            </a:r>
            <a:r>
              <a:rPr lang="ja-JP" altLang="en-US" sz="1200" dirty="0">
                <a:solidFill>
                  <a:schemeClr val="tx1"/>
                </a:solidFill>
                <a:latin typeface="ＭＳ Ｐゴシック"/>
              </a:rPr>
              <a:t>指定管理者の公募にあたり、より多くの事業者からの参入を促すため、県と新潟市が合同で「指定管理施設紹介フェア」を開催（平成</a:t>
            </a:r>
            <a:r>
              <a:rPr lang="en-US" altLang="ja-JP" sz="1200" dirty="0">
                <a:solidFill>
                  <a:schemeClr val="tx1"/>
                </a:solidFill>
                <a:latin typeface="ＭＳ Ｐゴシック"/>
              </a:rPr>
              <a:t>28</a:t>
            </a:r>
            <a:r>
              <a:rPr lang="ja-JP" altLang="en-US" sz="1200" dirty="0">
                <a:solidFill>
                  <a:schemeClr val="tx1"/>
                </a:solidFill>
                <a:latin typeface="ＭＳ Ｐゴシック"/>
              </a:rPr>
              <a:t>年度より開催）。</a:t>
            </a:r>
            <a:endParaRPr lang="en-US" altLang="ja-JP" sz="1200" dirty="0">
              <a:solidFill>
                <a:schemeClr val="tx1"/>
              </a:solidFill>
              <a:latin typeface="ＭＳ Ｐゴシック"/>
            </a:endParaRPr>
          </a:p>
          <a:p>
            <a:pPr marL="177800" indent="-85725">
              <a:spcAft>
                <a:spcPts val="0"/>
              </a:spcAft>
            </a:pPr>
            <a:r>
              <a:rPr lang="ja-JP" altLang="en-US" sz="1200" dirty="0">
                <a:solidFill>
                  <a:schemeClr val="tx1"/>
                </a:solidFill>
                <a:latin typeface="ＭＳ Ｐゴシック"/>
              </a:rPr>
              <a:t>・指定替え施設を一堂に紹介する機会を設けることで、指定管理者制度の関心・注目度を高め、新規事業者が参加しやすい環境を整備した。</a:t>
            </a:r>
            <a:endParaRPr lang="en-US" altLang="ja-JP" sz="1200" dirty="0">
              <a:solidFill>
                <a:schemeClr val="tx1"/>
              </a:solidFill>
              <a:latin typeface="ＭＳ Ｐゴシック"/>
            </a:endParaRPr>
          </a:p>
          <a:p>
            <a:pPr marL="177800" indent="-85725">
              <a:spcAft>
                <a:spcPts val="0"/>
              </a:spcAft>
            </a:pPr>
            <a:r>
              <a:rPr lang="ja-JP" altLang="en-US" sz="1200" dirty="0">
                <a:solidFill>
                  <a:schemeClr val="tx1"/>
                </a:solidFill>
                <a:latin typeface="ＭＳ Ｐゴシック"/>
              </a:rPr>
              <a:t>・業界団体や県内企業に向けて、フェア開催を周知した。</a:t>
            </a:r>
            <a:endParaRPr lang="en-US" altLang="ja-JP" sz="1200" dirty="0">
              <a:solidFill>
                <a:schemeClr val="tx1"/>
              </a:solidFill>
              <a:latin typeface="ＭＳ Ｐゴシック"/>
            </a:endParaRPr>
          </a:p>
          <a:p>
            <a:pPr marL="177800" indent="-85725">
              <a:spcAft>
                <a:spcPts val="0"/>
              </a:spcAft>
            </a:pPr>
            <a:r>
              <a:rPr lang="ja-JP" altLang="en-US" sz="1200" dirty="0">
                <a:solidFill>
                  <a:schemeClr val="tx1"/>
                </a:solidFill>
                <a:latin typeface="ＭＳ Ｐゴシック"/>
              </a:rPr>
              <a:t>・新潟市以外の市町村の参加を促し、取組を広めていく。</a:t>
            </a:r>
            <a:endParaRPr lang="en-US" altLang="ja-JP" sz="1200" dirty="0">
              <a:solidFill>
                <a:schemeClr val="tx1"/>
              </a:solidFill>
              <a:latin typeface="ＭＳ Ｐゴシック"/>
            </a:endParaRPr>
          </a:p>
          <a:p>
            <a:pPr marL="177800" indent="-85725">
              <a:spcAft>
                <a:spcPts val="0"/>
              </a:spcAft>
            </a:pPr>
            <a:endParaRPr lang="en-US" altLang="ja-JP" sz="1400" dirty="0">
              <a:solidFill>
                <a:schemeClr val="tx1"/>
              </a:solidFill>
              <a:latin typeface="ＭＳ Ｐゴシック"/>
            </a:endParaRPr>
          </a:p>
          <a:p>
            <a:pPr marL="177800" indent="-85725">
              <a:spcAft>
                <a:spcPts val="0"/>
              </a:spcAft>
            </a:pPr>
            <a:r>
              <a:rPr lang="en-US" altLang="ja-JP" sz="1400" dirty="0">
                <a:solidFill>
                  <a:schemeClr val="tx1"/>
                </a:solidFill>
                <a:latin typeface="ＭＳ Ｐゴシック"/>
              </a:rPr>
              <a:t>【</a:t>
            </a:r>
            <a:r>
              <a:rPr lang="ja-JP" altLang="en-US" sz="1400" dirty="0">
                <a:solidFill>
                  <a:schemeClr val="tx1"/>
                </a:solidFill>
                <a:latin typeface="ＭＳ Ｐゴシック"/>
              </a:rPr>
              <a:t>効果</a:t>
            </a:r>
            <a:r>
              <a:rPr lang="en-US" altLang="ja-JP" sz="1400" dirty="0">
                <a:solidFill>
                  <a:schemeClr val="tx1"/>
                </a:solidFill>
                <a:latin typeface="ＭＳ Ｐゴシック"/>
              </a:rPr>
              <a:t>】</a:t>
            </a:r>
          </a:p>
          <a:p>
            <a:pPr marL="177800" indent="-85725">
              <a:spcAft>
                <a:spcPts val="0"/>
              </a:spcAft>
            </a:pPr>
            <a:r>
              <a:rPr lang="ja-JP" altLang="en-US" sz="1200" dirty="0">
                <a:solidFill>
                  <a:schemeClr val="tx1"/>
                </a:solidFill>
                <a:latin typeface="ＭＳ Ｐゴシック"/>
              </a:rPr>
              <a:t>・民間事業者</a:t>
            </a:r>
            <a:r>
              <a:rPr lang="en-US" altLang="ja-JP" sz="1200" dirty="0">
                <a:solidFill>
                  <a:schemeClr val="tx1"/>
                </a:solidFill>
                <a:latin typeface="ＭＳ Ｐゴシック"/>
              </a:rPr>
              <a:t>35</a:t>
            </a:r>
            <a:r>
              <a:rPr lang="ja-JP" altLang="en-US" sz="1200" dirty="0">
                <a:solidFill>
                  <a:schemeClr val="tx1"/>
                </a:solidFill>
                <a:latin typeface="ＭＳ Ｐゴシック"/>
              </a:rPr>
              <a:t>団体・</a:t>
            </a:r>
            <a:r>
              <a:rPr lang="en-US" altLang="ja-JP" sz="1200" dirty="0">
                <a:solidFill>
                  <a:schemeClr val="tx1"/>
                </a:solidFill>
                <a:latin typeface="ＭＳ Ｐゴシック"/>
              </a:rPr>
              <a:t>61</a:t>
            </a:r>
            <a:r>
              <a:rPr lang="ja-JP" altLang="en-US" sz="1200" dirty="0">
                <a:solidFill>
                  <a:schemeClr val="tx1"/>
                </a:solidFill>
                <a:latin typeface="ＭＳ Ｐゴシック"/>
              </a:rPr>
              <a:t>名が参加（平成</a:t>
            </a:r>
            <a:r>
              <a:rPr lang="en-US" altLang="ja-JP" sz="1200" dirty="0">
                <a:solidFill>
                  <a:schemeClr val="tx1"/>
                </a:solidFill>
                <a:latin typeface="ＭＳ Ｐゴシック"/>
              </a:rPr>
              <a:t>28</a:t>
            </a:r>
            <a:r>
              <a:rPr lang="ja-JP" altLang="en-US" sz="1200" dirty="0">
                <a:solidFill>
                  <a:schemeClr val="tx1"/>
                </a:solidFill>
                <a:latin typeface="ＭＳ Ｐゴシック"/>
              </a:rPr>
              <a:t>年度）。</a:t>
            </a:r>
            <a:endParaRPr lang="en-US" altLang="ja-JP" sz="1200" dirty="0">
              <a:solidFill>
                <a:schemeClr val="tx1"/>
              </a:solidFill>
              <a:latin typeface="ＭＳ Ｐゴシック"/>
            </a:endParaRPr>
          </a:p>
          <a:p>
            <a:pPr marL="177800" indent="-85725">
              <a:spcAft>
                <a:spcPts val="0"/>
              </a:spcAft>
            </a:pPr>
            <a:r>
              <a:rPr lang="ja-JP" altLang="en-US" sz="1200" dirty="0">
                <a:solidFill>
                  <a:schemeClr val="tx1"/>
                </a:solidFill>
                <a:latin typeface="ＭＳ Ｐゴシック"/>
              </a:rPr>
              <a:t>・施設の現地説明会への参加企業が増加した。</a:t>
            </a:r>
            <a:endParaRPr lang="en-US" altLang="ja-JP" sz="1200" dirty="0">
              <a:solidFill>
                <a:schemeClr val="tx1"/>
              </a:solidFill>
              <a:latin typeface="ＭＳ Ｐゴシック"/>
            </a:endParaRPr>
          </a:p>
          <a:p>
            <a:pPr marL="177800" indent="-85725">
              <a:spcAft>
                <a:spcPts val="0"/>
              </a:spcAft>
            </a:pPr>
            <a:r>
              <a:rPr lang="ja-JP" altLang="en-US" sz="1200" dirty="0">
                <a:solidFill>
                  <a:schemeClr val="tx1"/>
                </a:solidFill>
                <a:latin typeface="ＭＳ Ｐゴシック"/>
              </a:rPr>
              <a:t>・フェア参加企業による応募（施設によっては応募が大幅増）。</a:t>
            </a:r>
            <a:endParaRPr lang="en-US" altLang="ja-JP" sz="1200" dirty="0">
              <a:solidFill>
                <a:schemeClr val="tx1"/>
              </a:solidFill>
              <a:latin typeface="ＭＳ Ｐゴシック"/>
            </a:endParaRPr>
          </a:p>
          <a:p>
            <a:pPr marL="177800" indent="-85725">
              <a:spcAft>
                <a:spcPts val="0"/>
              </a:spcAft>
            </a:pPr>
            <a:endParaRPr lang="en-US" altLang="ja-JP" sz="1200" dirty="0">
              <a:solidFill>
                <a:prstClr val="black"/>
              </a:solidFill>
              <a:latin typeface="ＭＳ Ｐゴシック"/>
            </a:endParaRPr>
          </a:p>
        </p:txBody>
      </p:sp>
    </p:spTree>
    <p:extLst>
      <p:ext uri="{BB962C8B-B14F-4D97-AF65-F5344CB8AC3E}">
        <p14:creationId xmlns:p14="http://schemas.microsoft.com/office/powerpoint/2010/main" val="708668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レーム 14"/>
          <p:cNvSpPr/>
          <p:nvPr/>
        </p:nvSpPr>
        <p:spPr>
          <a:xfrm>
            <a:off x="35496" y="94862"/>
            <a:ext cx="9838888" cy="504056"/>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black"/>
                </a:solidFill>
                <a:latin typeface="ＤＨＰ特太ゴシック体" panose="020B0500000000000000" pitchFamily="50" charset="-128"/>
                <a:ea typeface="ＤＨＰ特太ゴシック体" panose="020B0500000000000000" pitchFamily="50" charset="-128"/>
              </a:rPr>
              <a:t>指定管理者制度　適切な運用の確保</a:t>
            </a:r>
          </a:p>
        </p:txBody>
      </p:sp>
      <p:cxnSp>
        <p:nvCxnSpPr>
          <p:cNvPr id="33" name="直線コネクタ 32"/>
          <p:cNvCxnSpPr/>
          <p:nvPr/>
        </p:nvCxnSpPr>
        <p:spPr>
          <a:xfrm>
            <a:off x="-4192" y="605782"/>
            <a:ext cx="9906000" cy="48"/>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sp>
        <p:nvSpPr>
          <p:cNvPr id="31" name="角丸四角形 30"/>
          <p:cNvSpPr/>
          <p:nvPr/>
        </p:nvSpPr>
        <p:spPr>
          <a:xfrm>
            <a:off x="35496" y="709568"/>
            <a:ext cx="9838888" cy="2071360"/>
          </a:xfrm>
          <a:prstGeom prst="roundRect">
            <a:avLst>
              <a:gd name="adj" fmla="val 7723"/>
            </a:avLst>
          </a:prstGeom>
          <a:no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white"/>
                </a:solidFill>
                <a:latin typeface="+mn-ea"/>
              </a:rPr>
              <a:t>A</a:t>
            </a:r>
            <a:r>
              <a:rPr lang="ja-JP" altLang="en-US" sz="1400" dirty="0">
                <a:solidFill>
                  <a:prstClr val="black"/>
                </a:solidFill>
                <a:latin typeface="+mn-ea"/>
              </a:rPr>
              <a:t>指定管理者制度の運用について（平成</a:t>
            </a:r>
            <a:r>
              <a:rPr lang="en-US" altLang="ja-JP" sz="1400" dirty="0">
                <a:solidFill>
                  <a:prstClr val="black"/>
                </a:solidFill>
                <a:latin typeface="+mn-ea"/>
              </a:rPr>
              <a:t>22</a:t>
            </a:r>
            <a:r>
              <a:rPr lang="ja-JP" altLang="en-US" sz="1400" dirty="0">
                <a:solidFill>
                  <a:prstClr val="black"/>
                </a:solidFill>
                <a:latin typeface="+mn-ea"/>
              </a:rPr>
              <a:t>年</a:t>
            </a:r>
            <a:r>
              <a:rPr lang="en-US" altLang="ja-JP" sz="1400" dirty="0">
                <a:solidFill>
                  <a:prstClr val="black"/>
                </a:solidFill>
                <a:latin typeface="+mn-ea"/>
              </a:rPr>
              <a:t>12</a:t>
            </a:r>
            <a:r>
              <a:rPr lang="ja-JP" altLang="en-US" sz="1400" dirty="0">
                <a:solidFill>
                  <a:prstClr val="black"/>
                </a:solidFill>
                <a:latin typeface="+mn-ea"/>
              </a:rPr>
              <a:t>月総行経第</a:t>
            </a:r>
            <a:r>
              <a:rPr lang="en-US" altLang="ja-JP" sz="1400" dirty="0">
                <a:solidFill>
                  <a:prstClr val="black"/>
                </a:solidFill>
                <a:latin typeface="+mn-ea"/>
              </a:rPr>
              <a:t>38</a:t>
            </a:r>
            <a:r>
              <a:rPr lang="ja-JP" altLang="en-US" sz="1400" dirty="0">
                <a:solidFill>
                  <a:prstClr val="black"/>
                </a:solidFill>
                <a:latin typeface="+mn-ea"/>
              </a:rPr>
              <a:t>号自治行政局長通知）</a:t>
            </a:r>
            <a:endParaRPr lang="en-US" altLang="zh-CN" sz="1400" dirty="0">
              <a:solidFill>
                <a:prstClr val="black"/>
              </a:solidFill>
              <a:latin typeface="+mn-ea"/>
            </a:endParaRPr>
          </a:p>
          <a:p>
            <a:pPr marL="180975" indent="-180975"/>
            <a:r>
              <a:rPr lang="ja-JP" altLang="en-US" sz="1400" dirty="0">
                <a:solidFill>
                  <a:prstClr val="black"/>
                </a:solidFill>
                <a:latin typeface="+mn-ea"/>
              </a:rPr>
              <a:t>２ 指定管理者制度は、公共サービスの水準の確保という要請を果たす最も適切なサービスの提供者を、議会の議決を経て指定するものであり、単なる価殿格競争による入札とは異なるものであること。</a:t>
            </a:r>
            <a:endParaRPr lang="en-US" altLang="ja-JP" sz="1400" dirty="0">
              <a:solidFill>
                <a:prstClr val="black"/>
              </a:solidFill>
              <a:latin typeface="+mn-ea"/>
            </a:endParaRPr>
          </a:p>
          <a:p>
            <a:pPr marL="180975" indent="-180975"/>
            <a:r>
              <a:rPr lang="ja-JP" altLang="en-US" sz="1400" dirty="0">
                <a:solidFill>
                  <a:prstClr val="black"/>
                </a:solidFill>
                <a:latin typeface="+mn-ea"/>
              </a:rPr>
              <a:t>５ 指定管理者制度を活用した場合でも、住民の安全確保に十分に配慮するとともに、指定管理者との協定等には、施設の種別に応じた必要な体制に関する事項、リスク分担に関する事項、損害賠償責任保険等の加入に関する事項等の具体的事項をあらかじめ盛り込むことが望ましいこと。</a:t>
            </a:r>
          </a:p>
          <a:p>
            <a:pPr marL="180975" indent="-180975"/>
            <a:r>
              <a:rPr lang="ja-JP" altLang="en-US" sz="1400" dirty="0">
                <a:solidFill>
                  <a:prstClr val="black"/>
                </a:solidFill>
                <a:latin typeface="+mn-ea"/>
              </a:rPr>
              <a:t>６ 指定管理者が労働法令を遵守することは当然であり、指定管理者の選定にあたっても、指定管理者において労働法令の遵守や雇用・労働条件への適切な配慮がなされるよう、留意すること。</a:t>
            </a:r>
          </a:p>
          <a:p>
            <a:pPr marL="180975" indent="-180975"/>
            <a:r>
              <a:rPr lang="ja-JP" altLang="en-US" sz="1400" dirty="0">
                <a:solidFill>
                  <a:prstClr val="black"/>
                </a:solidFill>
                <a:latin typeface="+mn-ea"/>
              </a:rPr>
              <a:t>７ 指定管理者の選定の際に情報管理体制のチェックを行うこと等により、個人情報が適切に保護されるよう配慮すること。</a:t>
            </a:r>
            <a:endParaRPr lang="en-US" altLang="ja-JP" sz="100" dirty="0">
              <a:solidFill>
                <a:prstClr val="black"/>
              </a:solidFill>
              <a:latin typeface="+mn-ea"/>
            </a:endParaRPr>
          </a:p>
        </p:txBody>
      </p:sp>
      <p:sp>
        <p:nvSpPr>
          <p:cNvPr id="30" name="テキスト ボックス 29"/>
          <p:cNvSpPr txBox="1"/>
          <p:nvPr/>
        </p:nvSpPr>
        <p:spPr>
          <a:xfrm>
            <a:off x="-24206" y="2861745"/>
            <a:ext cx="2744958" cy="584775"/>
          </a:xfrm>
          <a:prstGeom prst="rect">
            <a:avLst/>
          </a:prstGeom>
          <a:noFill/>
        </p:spPr>
        <p:txBody>
          <a:bodyPr wrap="square" rtlCol="0">
            <a:spAutoFit/>
          </a:bodyPr>
          <a:lstStyle/>
          <a:p>
            <a:r>
              <a:rPr lang="en-US" altLang="ja-JP" sz="1600" b="1" dirty="0">
                <a:solidFill>
                  <a:prstClr val="black"/>
                </a:solidFill>
              </a:rPr>
              <a:t>〈</a:t>
            </a:r>
            <a:r>
              <a:rPr lang="ja-JP" altLang="en-US" sz="1600" b="1" dirty="0">
                <a:solidFill>
                  <a:prstClr val="black"/>
                </a:solidFill>
              </a:rPr>
              <a:t>宿泊休養施設の指定管理</a:t>
            </a:r>
            <a:endParaRPr lang="en-US" altLang="ja-JP" sz="1600" b="1" dirty="0">
              <a:solidFill>
                <a:prstClr val="black"/>
              </a:solidFill>
            </a:endParaRPr>
          </a:p>
          <a:p>
            <a:pPr algn="r"/>
            <a:r>
              <a:rPr lang="ja-JP" altLang="en-US" sz="1600" b="1" dirty="0">
                <a:solidFill>
                  <a:prstClr val="black"/>
                </a:solidFill>
              </a:rPr>
              <a:t>／愛媛県松野町</a:t>
            </a:r>
            <a:r>
              <a:rPr lang="en-US" altLang="ja-JP" sz="1600" b="1" dirty="0">
                <a:solidFill>
                  <a:prstClr val="black"/>
                </a:solidFill>
              </a:rPr>
              <a:t>〉</a:t>
            </a:r>
            <a:endParaRPr lang="ja-JP" altLang="en-US" sz="1600" b="1" dirty="0">
              <a:solidFill>
                <a:prstClr val="black"/>
              </a:solidFill>
            </a:endParaRPr>
          </a:p>
        </p:txBody>
      </p:sp>
      <p:sp>
        <p:nvSpPr>
          <p:cNvPr id="32" name="テキスト ボックス 31"/>
          <p:cNvSpPr txBox="1"/>
          <p:nvPr/>
        </p:nvSpPr>
        <p:spPr>
          <a:xfrm>
            <a:off x="35497" y="3417381"/>
            <a:ext cx="5277542" cy="3108543"/>
          </a:xfrm>
          <a:prstGeom prst="rect">
            <a:avLst/>
          </a:prstGeom>
          <a:noFill/>
        </p:spPr>
        <p:txBody>
          <a:bodyPr wrap="square" lIns="36000" rIns="36000" rtlCol="0">
            <a:spAutoFit/>
          </a:bodyPr>
          <a:lstStyle/>
          <a:p>
            <a:pPr marL="174625" indent="-93663">
              <a:spcAft>
                <a:spcPts val="0"/>
              </a:spcAft>
            </a:pPr>
            <a:r>
              <a:rPr lang="en-US" altLang="ja-JP" sz="1400" dirty="0">
                <a:solidFill>
                  <a:prstClr val="black"/>
                </a:solidFill>
                <a:latin typeface="ＭＳ Ｐゴシック"/>
                <a:ea typeface="ＭＳ Ｐゴシック"/>
              </a:rPr>
              <a:t>【</a:t>
            </a:r>
            <a:r>
              <a:rPr lang="ja-JP" altLang="en-US" sz="1400" dirty="0">
                <a:solidFill>
                  <a:prstClr val="black"/>
                </a:solidFill>
                <a:latin typeface="ＭＳ Ｐゴシック"/>
                <a:ea typeface="ＭＳ Ｐゴシック"/>
              </a:rPr>
              <a:t>概要</a:t>
            </a:r>
            <a:r>
              <a:rPr lang="en-US" altLang="ja-JP" sz="1400" dirty="0">
                <a:solidFill>
                  <a:prstClr val="black"/>
                </a:solidFill>
                <a:latin typeface="ＭＳ Ｐゴシック"/>
                <a:ea typeface="ＭＳ Ｐゴシック"/>
              </a:rPr>
              <a:t>】</a:t>
            </a:r>
          </a:p>
          <a:p>
            <a:pPr marL="174625" indent="-93663">
              <a:spcAft>
                <a:spcPts val="0"/>
              </a:spcAft>
            </a:pPr>
            <a:r>
              <a:rPr lang="ja-JP" altLang="en-US" sz="1400" dirty="0">
                <a:solidFill>
                  <a:prstClr val="black"/>
                </a:solidFill>
                <a:latin typeface="ＭＳ Ｐゴシック"/>
                <a:ea typeface="ＭＳ Ｐゴシック"/>
              </a:rPr>
              <a:t>・</a:t>
            </a:r>
            <a:r>
              <a:rPr lang="en-US" altLang="ja-JP" sz="1400" dirty="0">
                <a:solidFill>
                  <a:prstClr val="black"/>
                </a:solidFill>
                <a:latin typeface="ＭＳ Ｐゴシック"/>
                <a:ea typeface="ＭＳ Ｐゴシック"/>
              </a:rPr>
              <a:t>H24</a:t>
            </a:r>
            <a:r>
              <a:rPr lang="ja-JP" altLang="en-US" sz="1400" dirty="0">
                <a:solidFill>
                  <a:prstClr val="black"/>
                </a:solidFill>
                <a:latin typeface="ＭＳ Ｐゴシック"/>
                <a:ea typeface="ＭＳ Ｐゴシック"/>
              </a:rPr>
              <a:t>年４月～道の駅「虹の森公園まつの」と「森の国ホテル」を共立メンテナンス（東京都）が指定管理</a:t>
            </a:r>
            <a:endParaRPr lang="en-US" altLang="ja-JP" sz="1400" dirty="0">
              <a:solidFill>
                <a:prstClr val="black"/>
              </a:solidFill>
              <a:latin typeface="ＭＳ Ｐゴシック"/>
              <a:ea typeface="ＭＳ Ｐゴシック"/>
            </a:endParaRPr>
          </a:p>
          <a:p>
            <a:pPr marL="174625" indent="-93663">
              <a:spcAft>
                <a:spcPts val="0"/>
              </a:spcAft>
            </a:pPr>
            <a:r>
              <a:rPr lang="ja-JP" altLang="en-US" sz="1400" dirty="0">
                <a:solidFill>
                  <a:prstClr val="black"/>
                </a:solidFill>
                <a:latin typeface="ＭＳ Ｐゴシック"/>
                <a:ea typeface="ＭＳ Ｐゴシック"/>
              </a:rPr>
              <a:t>・当初、指定管理料は１～２年目約</a:t>
            </a:r>
            <a:r>
              <a:rPr lang="en-US" altLang="ja-JP" sz="1400" dirty="0">
                <a:solidFill>
                  <a:prstClr val="black"/>
                </a:solidFill>
                <a:latin typeface="ＭＳ Ｐゴシック"/>
                <a:ea typeface="ＭＳ Ｐゴシック"/>
              </a:rPr>
              <a:t>2,500</a:t>
            </a:r>
            <a:r>
              <a:rPr lang="ja-JP" altLang="en-US" sz="1400" dirty="0">
                <a:solidFill>
                  <a:prstClr val="black"/>
                </a:solidFill>
                <a:latin typeface="ＭＳ Ｐゴシック"/>
                <a:ea typeface="ＭＳ Ｐゴシック"/>
              </a:rPr>
              <a:t>～</a:t>
            </a:r>
            <a:r>
              <a:rPr lang="en-US" altLang="ja-JP" sz="1400" dirty="0">
                <a:solidFill>
                  <a:prstClr val="black"/>
                </a:solidFill>
                <a:latin typeface="ＭＳ Ｐゴシック"/>
                <a:ea typeface="ＭＳ Ｐゴシック"/>
              </a:rPr>
              <a:t>4,400</a:t>
            </a:r>
            <a:r>
              <a:rPr lang="ja-JP" altLang="en-US" sz="1400" dirty="0">
                <a:solidFill>
                  <a:prstClr val="black"/>
                </a:solidFill>
                <a:latin typeface="ＭＳ Ｐゴシック"/>
                <a:ea typeface="ＭＳ Ｐゴシック"/>
              </a:rPr>
              <a:t>万円、３年目以降は協議の上、無料にする契約。</a:t>
            </a:r>
            <a:endParaRPr lang="en-US" altLang="ja-JP" sz="1400" dirty="0">
              <a:solidFill>
                <a:prstClr val="black"/>
              </a:solidFill>
              <a:latin typeface="ＭＳ Ｐゴシック"/>
              <a:ea typeface="ＭＳ Ｐゴシック"/>
            </a:endParaRPr>
          </a:p>
          <a:p>
            <a:pPr marL="174625" indent="-93663">
              <a:spcAft>
                <a:spcPts val="0"/>
              </a:spcAft>
            </a:pPr>
            <a:r>
              <a:rPr lang="ja-JP" altLang="en-US" sz="1400" dirty="0">
                <a:solidFill>
                  <a:prstClr val="black"/>
                </a:solidFill>
                <a:latin typeface="ＭＳ Ｐゴシック"/>
                <a:ea typeface="ＭＳ Ｐゴシック"/>
              </a:rPr>
              <a:t>・しかし、改善が進まず、両施設を併せて</a:t>
            </a:r>
            <a:r>
              <a:rPr lang="en-US" altLang="ja-JP" sz="1400" dirty="0">
                <a:solidFill>
                  <a:prstClr val="black"/>
                </a:solidFill>
                <a:latin typeface="ＭＳ Ｐゴシック"/>
                <a:ea typeface="ＭＳ Ｐゴシック"/>
              </a:rPr>
              <a:t>H26</a:t>
            </a:r>
            <a:r>
              <a:rPr lang="ja-JP" altLang="en-US" sz="1400" dirty="0">
                <a:solidFill>
                  <a:prstClr val="black"/>
                </a:solidFill>
                <a:latin typeface="ＭＳ Ｐゴシック"/>
                <a:ea typeface="ＭＳ Ｐゴシック"/>
              </a:rPr>
              <a:t>年度は</a:t>
            </a:r>
            <a:r>
              <a:rPr lang="en-US" altLang="ja-JP" sz="1400" dirty="0">
                <a:solidFill>
                  <a:prstClr val="black"/>
                </a:solidFill>
                <a:latin typeface="ＭＳ Ｐゴシック"/>
                <a:ea typeface="ＭＳ Ｐゴシック"/>
              </a:rPr>
              <a:t>5,020</a:t>
            </a:r>
            <a:r>
              <a:rPr lang="ja-JP" altLang="en-US" sz="1400" dirty="0">
                <a:solidFill>
                  <a:prstClr val="black"/>
                </a:solidFill>
                <a:latin typeface="ＭＳ Ｐゴシック"/>
                <a:ea typeface="ＭＳ Ｐゴシック"/>
              </a:rPr>
              <a:t>万円の赤字、</a:t>
            </a:r>
            <a:r>
              <a:rPr lang="en-US" altLang="ja-JP" sz="1400" dirty="0">
                <a:solidFill>
                  <a:prstClr val="black"/>
                </a:solidFill>
                <a:latin typeface="ＭＳ Ｐゴシック"/>
                <a:ea typeface="ＭＳ Ｐゴシック"/>
              </a:rPr>
              <a:t>H27</a:t>
            </a:r>
            <a:r>
              <a:rPr lang="ja-JP" altLang="en-US" sz="1400" dirty="0">
                <a:solidFill>
                  <a:prstClr val="black"/>
                </a:solidFill>
                <a:latin typeface="ＭＳ Ｐゴシック"/>
                <a:ea typeface="ＭＳ Ｐゴシック"/>
              </a:rPr>
              <a:t>年度は</a:t>
            </a:r>
            <a:r>
              <a:rPr lang="en-US" altLang="ja-JP" sz="1400" dirty="0">
                <a:solidFill>
                  <a:prstClr val="black"/>
                </a:solidFill>
                <a:latin typeface="ＭＳ Ｐゴシック"/>
                <a:ea typeface="ＭＳ Ｐゴシック"/>
              </a:rPr>
              <a:t>3,917</a:t>
            </a:r>
            <a:r>
              <a:rPr lang="ja-JP" altLang="en-US" sz="1400" dirty="0">
                <a:solidFill>
                  <a:prstClr val="black"/>
                </a:solidFill>
                <a:latin typeface="ＭＳ Ｐゴシック"/>
                <a:ea typeface="ＭＳ Ｐゴシック"/>
              </a:rPr>
              <a:t>万円の赤字の見通し。経営継続の条件として</a:t>
            </a:r>
            <a:r>
              <a:rPr lang="en-US" altLang="ja-JP" sz="1400" dirty="0">
                <a:solidFill>
                  <a:prstClr val="black"/>
                </a:solidFill>
                <a:latin typeface="ＭＳ Ｐゴシック"/>
                <a:ea typeface="ＭＳ Ｐゴシック"/>
              </a:rPr>
              <a:t>H28</a:t>
            </a:r>
            <a:r>
              <a:rPr lang="ja-JP" altLang="en-US" sz="1400" dirty="0">
                <a:solidFill>
                  <a:prstClr val="black"/>
                </a:solidFill>
                <a:latin typeface="ＭＳ Ｐゴシック"/>
                <a:ea typeface="ＭＳ Ｐゴシック"/>
              </a:rPr>
              <a:t>年度までの指定管理料として約</a:t>
            </a:r>
            <a:r>
              <a:rPr lang="en-US" altLang="ja-JP" sz="1400" dirty="0">
                <a:solidFill>
                  <a:prstClr val="black"/>
                </a:solidFill>
                <a:latin typeface="ＭＳ Ｐゴシック"/>
                <a:ea typeface="ＭＳ Ｐゴシック"/>
              </a:rPr>
              <a:t>3,700</a:t>
            </a:r>
            <a:r>
              <a:rPr lang="ja-JP" altLang="en-US" sz="1400" dirty="0">
                <a:solidFill>
                  <a:prstClr val="black"/>
                </a:solidFill>
                <a:latin typeface="ＭＳ Ｐゴシック"/>
                <a:ea typeface="ＭＳ Ｐゴシック"/>
              </a:rPr>
              <a:t>万円を求めたが合意に至らず、同年３月末で撤退。</a:t>
            </a:r>
            <a:endParaRPr lang="en-US" altLang="ja-JP" sz="1400" dirty="0">
              <a:solidFill>
                <a:prstClr val="black"/>
              </a:solidFill>
              <a:latin typeface="ＭＳ Ｐゴシック"/>
              <a:ea typeface="ＭＳ Ｐゴシック"/>
            </a:endParaRPr>
          </a:p>
          <a:p>
            <a:pPr marL="174625" indent="-93663">
              <a:spcAft>
                <a:spcPts val="0"/>
              </a:spcAft>
            </a:pPr>
            <a:r>
              <a:rPr lang="ja-JP" altLang="en-US" sz="1400" dirty="0">
                <a:solidFill>
                  <a:prstClr val="black"/>
                </a:solidFill>
                <a:latin typeface="ＭＳ Ｐゴシック"/>
                <a:ea typeface="ＭＳ Ｐゴシック"/>
              </a:rPr>
              <a:t>・同社説明では、経費節減やサービス向上に努め、赤字幅は減少したが「観光業は低価格競争やニーズの多様化が急速に進んでおり、対応が難しかった」 </a:t>
            </a:r>
          </a:p>
          <a:p>
            <a:pPr marL="174625" indent="-93663">
              <a:spcAft>
                <a:spcPts val="0"/>
              </a:spcAft>
            </a:pPr>
            <a:r>
              <a:rPr lang="ja-JP" altLang="en-US" sz="1400" dirty="0">
                <a:solidFill>
                  <a:prstClr val="black"/>
                </a:solidFill>
                <a:latin typeface="ＭＳ Ｐゴシック"/>
                <a:ea typeface="ＭＳ Ｐゴシック"/>
              </a:rPr>
              <a:t>・町農林公社に両施設の管理運営を委託後、町出資の第三セクターが指定管理を行っていたが、２０１９年に民間譲渡された。</a:t>
            </a:r>
            <a:endParaRPr lang="en-US" altLang="ja-JP" sz="1400" dirty="0">
              <a:solidFill>
                <a:prstClr val="black"/>
              </a:solidFill>
              <a:latin typeface="ＭＳ Ｐゴシック"/>
              <a:ea typeface="ＭＳ Ｐゴシック"/>
            </a:endParaRPr>
          </a:p>
        </p:txBody>
      </p:sp>
      <p:sp>
        <p:nvSpPr>
          <p:cNvPr id="34" name="角丸四角形 33"/>
          <p:cNvSpPr/>
          <p:nvPr/>
        </p:nvSpPr>
        <p:spPr>
          <a:xfrm>
            <a:off x="35496" y="2852936"/>
            <a:ext cx="5277543" cy="3888432"/>
          </a:xfrm>
          <a:prstGeom prst="roundRect">
            <a:avLst>
              <a:gd name="adj" fmla="val 442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13001" y="2906851"/>
            <a:ext cx="1039999"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952881" y="2991895"/>
            <a:ext cx="960120" cy="638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テキスト ボックス 39"/>
          <p:cNvSpPr txBox="1"/>
          <p:nvPr/>
        </p:nvSpPr>
        <p:spPr>
          <a:xfrm>
            <a:off x="5385048" y="2946430"/>
            <a:ext cx="4392489" cy="338554"/>
          </a:xfrm>
          <a:prstGeom prst="rect">
            <a:avLst/>
          </a:prstGeom>
          <a:noFill/>
        </p:spPr>
        <p:txBody>
          <a:bodyPr wrap="square" rtlCol="0">
            <a:spAutoFit/>
          </a:bodyPr>
          <a:lstStyle/>
          <a:p>
            <a:r>
              <a:rPr lang="en-US" altLang="ja-JP" sz="1600" b="1" dirty="0">
                <a:solidFill>
                  <a:prstClr val="black"/>
                </a:solidFill>
              </a:rPr>
              <a:t>〈</a:t>
            </a:r>
            <a:r>
              <a:rPr lang="ja-JP" altLang="en-US" sz="1600" b="1" dirty="0">
                <a:solidFill>
                  <a:prstClr val="black"/>
                </a:solidFill>
              </a:rPr>
              <a:t>児童保育センターの指定管理／北海道帯広市</a:t>
            </a:r>
            <a:r>
              <a:rPr lang="en-US" altLang="ja-JP" sz="1600" b="1" dirty="0">
                <a:solidFill>
                  <a:prstClr val="black"/>
                </a:solidFill>
              </a:rPr>
              <a:t>〉</a:t>
            </a:r>
            <a:endParaRPr lang="ja-JP" altLang="en-US" sz="1600" b="1" dirty="0">
              <a:solidFill>
                <a:prstClr val="black"/>
              </a:solidFill>
            </a:endParaRPr>
          </a:p>
        </p:txBody>
      </p:sp>
      <p:sp>
        <p:nvSpPr>
          <p:cNvPr id="41" name="テキスト ボックス 40"/>
          <p:cNvSpPr txBox="1"/>
          <p:nvPr/>
        </p:nvSpPr>
        <p:spPr>
          <a:xfrm>
            <a:off x="5313039" y="3429000"/>
            <a:ext cx="4464497" cy="2031325"/>
          </a:xfrm>
          <a:prstGeom prst="rect">
            <a:avLst/>
          </a:prstGeom>
          <a:noFill/>
        </p:spPr>
        <p:txBody>
          <a:bodyPr wrap="square" lIns="36000" rIns="36000" rtlCol="0">
            <a:spAutoFit/>
          </a:bodyPr>
          <a:lstStyle/>
          <a:p>
            <a:pPr marL="174625" indent="-93663">
              <a:spcAft>
                <a:spcPts val="0"/>
              </a:spcAft>
            </a:pPr>
            <a:r>
              <a:rPr lang="en-US" altLang="ja-JP" sz="1400" dirty="0">
                <a:solidFill>
                  <a:prstClr val="black"/>
                </a:solidFill>
                <a:latin typeface="ＭＳ Ｐゴシック"/>
                <a:ea typeface="ＭＳ Ｐゴシック"/>
              </a:rPr>
              <a:t>【</a:t>
            </a:r>
            <a:r>
              <a:rPr lang="ja-JP" altLang="en-US" sz="1400" dirty="0">
                <a:solidFill>
                  <a:prstClr val="black"/>
                </a:solidFill>
                <a:latin typeface="ＭＳ Ｐゴシック"/>
                <a:ea typeface="ＭＳ Ｐゴシック"/>
              </a:rPr>
              <a:t>概要</a:t>
            </a:r>
            <a:r>
              <a:rPr lang="en-US" altLang="ja-JP" sz="1400" dirty="0">
                <a:solidFill>
                  <a:prstClr val="black"/>
                </a:solidFill>
                <a:latin typeface="ＭＳ Ｐゴシック"/>
                <a:ea typeface="ＭＳ Ｐゴシック"/>
              </a:rPr>
              <a:t>】</a:t>
            </a:r>
          </a:p>
          <a:p>
            <a:pPr marL="174625" indent="-93663">
              <a:spcAft>
                <a:spcPts val="0"/>
              </a:spcAft>
            </a:pPr>
            <a:r>
              <a:rPr lang="ja-JP" altLang="en-US" sz="1400" dirty="0">
                <a:solidFill>
                  <a:prstClr val="black"/>
                </a:solidFill>
                <a:latin typeface="ＭＳ Ｐゴシック"/>
                <a:ea typeface="ＭＳ Ｐゴシック"/>
              </a:rPr>
              <a:t>・</a:t>
            </a:r>
            <a:r>
              <a:rPr lang="en-US" altLang="ja-JP" sz="1400" dirty="0">
                <a:solidFill>
                  <a:prstClr val="black"/>
                </a:solidFill>
                <a:latin typeface="ＭＳ Ｐゴシック"/>
                <a:ea typeface="ＭＳ Ｐゴシック"/>
              </a:rPr>
              <a:t>H17</a:t>
            </a:r>
            <a:r>
              <a:rPr lang="ja-JP" altLang="en-US" sz="1400" dirty="0">
                <a:solidFill>
                  <a:prstClr val="black"/>
                </a:solidFill>
                <a:latin typeface="ＭＳ Ｐゴシック"/>
                <a:ea typeface="ＭＳ Ｐゴシック"/>
              </a:rPr>
              <a:t>年４月～４カ所の児童保育センター（学童保育）を民間の託児所（（有）</a:t>
            </a:r>
            <a:r>
              <a:rPr lang="ja-JP" altLang="en-US" sz="1400" dirty="0" err="1">
                <a:solidFill>
                  <a:prstClr val="black"/>
                </a:solidFill>
                <a:latin typeface="ＭＳ Ｐゴシック"/>
                <a:ea typeface="ＭＳ Ｐゴシック"/>
              </a:rPr>
              <a:t>こばと</a:t>
            </a:r>
            <a:r>
              <a:rPr lang="ja-JP" altLang="en-US" sz="1400" dirty="0">
                <a:solidFill>
                  <a:prstClr val="black"/>
                </a:solidFill>
                <a:latin typeface="ＭＳ Ｐゴシック"/>
                <a:ea typeface="ＭＳ Ｐゴシック"/>
              </a:rPr>
              <a:t>託児所）が指定管理</a:t>
            </a:r>
            <a:endParaRPr lang="en-US" altLang="ja-JP" sz="1400" dirty="0">
              <a:solidFill>
                <a:prstClr val="black"/>
              </a:solidFill>
              <a:latin typeface="ＭＳ Ｐゴシック"/>
              <a:ea typeface="ＭＳ Ｐゴシック"/>
            </a:endParaRPr>
          </a:p>
          <a:p>
            <a:pPr marL="174625" indent="-93663">
              <a:spcAft>
                <a:spcPts val="0"/>
              </a:spcAft>
            </a:pPr>
            <a:r>
              <a:rPr lang="ja-JP" altLang="en-US" sz="1400" dirty="0">
                <a:solidFill>
                  <a:prstClr val="black"/>
                </a:solidFill>
                <a:latin typeface="ＭＳ Ｐゴシック"/>
                <a:ea typeface="ＭＳ Ｐゴシック"/>
              </a:rPr>
              <a:t>・正職員９人を含む２０数人の給料約１８０万円の遅配、複数の業者への物品購入代金未払いなどが発覚。また、事業主と職員の不和が保護者の懸念を呼んだ。</a:t>
            </a:r>
            <a:endParaRPr lang="en-US" altLang="ja-JP" sz="1400" dirty="0">
              <a:solidFill>
                <a:prstClr val="black"/>
              </a:solidFill>
              <a:latin typeface="ＭＳ Ｐゴシック"/>
              <a:ea typeface="ＭＳ Ｐゴシック"/>
            </a:endParaRPr>
          </a:p>
          <a:p>
            <a:pPr marL="174625" indent="-93663">
              <a:spcAft>
                <a:spcPts val="0"/>
              </a:spcAft>
            </a:pPr>
            <a:r>
              <a:rPr lang="ja-JP" altLang="en-US" sz="1400" dirty="0">
                <a:solidFill>
                  <a:prstClr val="black"/>
                </a:solidFill>
                <a:latin typeface="ＭＳ Ｐゴシック"/>
                <a:ea typeface="ＭＳ Ｐゴシック"/>
              </a:rPr>
              <a:t>・市の調査に事業者は概ね事実を認め、指定管理者辞退の文書を提出、市は、指定後わずか９ヶ月で指定を取消し、当面は市直営で運営せざるを得なくなった。</a:t>
            </a:r>
            <a:endParaRPr lang="en-US" altLang="ja-JP" sz="1400" dirty="0">
              <a:solidFill>
                <a:prstClr val="black"/>
              </a:solidFill>
              <a:latin typeface="ＭＳ Ｐゴシック"/>
              <a:ea typeface="ＭＳ Ｐゴシック"/>
            </a:endParaRPr>
          </a:p>
        </p:txBody>
      </p:sp>
      <p:sp>
        <p:nvSpPr>
          <p:cNvPr id="42" name="角丸四角形 41"/>
          <p:cNvSpPr/>
          <p:nvPr/>
        </p:nvSpPr>
        <p:spPr>
          <a:xfrm>
            <a:off x="5313039" y="2852936"/>
            <a:ext cx="4561345" cy="3888432"/>
          </a:xfrm>
          <a:prstGeom prst="roundRect">
            <a:avLst>
              <a:gd name="adj" fmla="val 442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スライド番号プレースホルダー 2"/>
          <p:cNvSpPr>
            <a:spLocks noGrp="1"/>
          </p:cNvSpPr>
          <p:nvPr>
            <p:ph type="sldNum" sz="quarter" idx="12"/>
          </p:nvPr>
        </p:nvSpPr>
        <p:spPr/>
        <p:txBody>
          <a:bodyPr/>
          <a:lstStyle/>
          <a:p>
            <a:fld id="{2B6B15A9-BD66-4A17-A294-206FF81E6B7C}" type="slidenum">
              <a:rPr lang="ja-JP" altLang="en-US" smtClean="0"/>
              <a:pPr/>
              <a:t>42</a:t>
            </a:fld>
            <a:endParaRPr lang="ja-JP" altLang="en-US" dirty="0"/>
          </a:p>
        </p:txBody>
      </p:sp>
    </p:spTree>
    <p:extLst>
      <p:ext uri="{BB962C8B-B14F-4D97-AF65-F5344CB8AC3E}">
        <p14:creationId xmlns:p14="http://schemas.microsoft.com/office/powerpoint/2010/main" val="2156792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09"/>
          <p:cNvSpPr txBox="1">
            <a:spLocks noChangeArrowheads="1"/>
          </p:cNvSpPr>
          <p:nvPr/>
        </p:nvSpPr>
        <p:spPr bwMode="auto">
          <a:xfrm>
            <a:off x="521927" y="65505"/>
            <a:ext cx="8862146" cy="27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553" tIns="43277" rIns="86553" bIns="43277" anchor="b" anchorCtr="0">
            <a:no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ja-JP" altLang="en-US" sz="1662" b="1" i="0" u="none" strike="noStrike" kern="1200" cap="none" spc="0" normalizeH="0" baseline="0" noProof="0" dirty="0">
                <a:ln>
                  <a:noFill/>
                </a:ln>
                <a:solidFill>
                  <a:srgbClr val="000000"/>
                </a:solidFill>
                <a:effectLst/>
                <a:uLnTx/>
                <a:uFillTx/>
                <a:latin typeface="Calibri" pitchFamily="34" charset="0"/>
                <a:ea typeface="ＭＳ Ｐゴシック" charset="-128"/>
                <a:cs typeface="+mn-cs"/>
              </a:rPr>
              <a:t>指定管理者制度に関する通知</a:t>
            </a:r>
          </a:p>
        </p:txBody>
      </p:sp>
      <p:cxnSp>
        <p:nvCxnSpPr>
          <p:cNvPr id="10" name="直線コネクタ 9"/>
          <p:cNvCxnSpPr>
            <a:cxnSpLocks/>
          </p:cNvCxnSpPr>
          <p:nvPr/>
        </p:nvCxnSpPr>
        <p:spPr>
          <a:xfrm>
            <a:off x="381000" y="351105"/>
            <a:ext cx="9144000" cy="0"/>
          </a:xfrm>
          <a:prstGeom prst="line">
            <a:avLst/>
          </a:prstGeom>
          <a:ln w="57150" cmpd="thinThick">
            <a:solidFill>
              <a:srgbClr val="FF9966"/>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21927" y="398645"/>
            <a:ext cx="8862146" cy="6340197"/>
          </a:xfrm>
          <a:prstGeom prst="rect">
            <a:avLst/>
          </a:prstGeom>
          <a:noFill/>
          <a:ln>
            <a:noFill/>
          </a:ln>
        </p:spPr>
        <p:txBody>
          <a:bodyPr wrap="square" rtlCol="0">
            <a:spAutoFit/>
          </a:bodyPr>
          <a:lstStyle/>
          <a:p>
            <a:pPr marL="168313" marR="0" lvl="0" indent="-168313" algn="l" defTabSz="844083"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（１）平成１５年度通知について</a:t>
            </a:r>
            <a:endParaRPr kumimoji="1" lang="en-US" altLang="ja-JP"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266700" marR="0" lvl="0" indent="-266700" algn="l" defTabSz="844083"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 制度導入に伴い、平成１５年７月１７日付で「地方自治法の一部を改正する法律の公布について」</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（自治行政局長通知）</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を発出し、 制度の適正な運用にあたって留意すべき事項を助言</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625513" marR="0" lvl="1" indent="-168313" algn="l" defTabSz="844083" rtl="0" eaLnBrk="1" fontAlgn="base" latinLnBrk="0" hangingPunct="1">
              <a:lnSpc>
                <a:spcPct val="100000"/>
              </a:lnSpc>
              <a:spcBef>
                <a:spcPts val="60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主なポイント</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a:t>
            </a:r>
          </a:p>
          <a:p>
            <a:pPr marL="723900" marR="0" lvl="1" indent="-266700" algn="l" defTabSz="844083"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・指定管理者に支出する委託費の額等、細目的事項については、地方公共団体と指定管理者の間の協議により定めることとし、別途両者の間で協定等を締結することが適当であること。</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168313" marR="0" lvl="0" indent="-168313" algn="l" defTabSz="844083" rtl="0" eaLnBrk="1" fontAlgn="base" latinLnBrk="0" hangingPunct="1">
              <a:lnSpc>
                <a:spcPct val="100000"/>
              </a:lnSpc>
              <a:spcBef>
                <a:spcPts val="80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（２）平成１９年通知について</a:t>
            </a:r>
            <a:endParaRPr kumimoji="1" lang="en-US" altLang="ja-JP"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168313" marR="0" lvl="0" indent="-168313" algn="l" defTabSz="844083"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 平成１９年１月３１日付で「指定管理者制度の運用について」 （自治行政局長通知）を発出</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625513" marR="0" lvl="1" indent="-168313" algn="l" defTabSz="844083" rtl="0" eaLnBrk="1" fontAlgn="base" latinLnBrk="0" hangingPunct="1">
              <a:lnSpc>
                <a:spcPct val="100000"/>
              </a:lnSpc>
              <a:spcBef>
                <a:spcPts val="60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主なポイント</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a:t>
            </a:r>
          </a:p>
          <a:p>
            <a:pPr marL="723900" marR="0" lvl="1" indent="-266700" algn="l" defTabSz="844083"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指定管理者の選定手続については、透明性の高い手続きが求められることから、指定管理者の指定の申請に当たっては、複数の申請者に事業計画書を提出させることとし、選定する際の基準、手続等について適時に必要な情報開示を行うこと等に努めること。</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168313" marR="0" lvl="0" indent="-168313" algn="l" defTabSz="844083" rtl="0" eaLnBrk="1" fontAlgn="base" latinLnBrk="0" hangingPunct="1">
              <a:lnSpc>
                <a:spcPct val="100000"/>
              </a:lnSpc>
              <a:spcBef>
                <a:spcPts val="80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（３）平成２２年度通知について</a:t>
            </a:r>
            <a:endParaRPr kumimoji="1" lang="en-US" altLang="ja-JP"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168313" marR="0" lvl="0" indent="-168313" algn="l" defTabSz="844083"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 平成２２年１２月２８日付で「指定管理者制度の運用について」</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（自治行政局長通知）</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を発出し、制度の運用にあたって留意すべき事項を助言。</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625513" marR="0" lvl="1" indent="-168313" algn="l" defTabSz="844083" rtl="0" eaLnBrk="1" fontAlgn="base" latinLnBrk="0" hangingPunct="1">
              <a:lnSpc>
                <a:spcPct val="100000"/>
              </a:lnSpc>
              <a:spcBef>
                <a:spcPts val="60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主なポイント</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a:t>
            </a:r>
          </a:p>
          <a:p>
            <a:pPr marL="715963" marR="0" lvl="1" indent="-258763" algn="l" defTabSz="844083"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・公共サービスの水準の確保という要請を果たす最も適切なサービスの提供者を指定するものであり、単なる価格競争による入札とは異なること</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625513" marR="0" lvl="1" indent="-168313" algn="l" defTabSz="844083"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・指定管理者において労働法令の遵守や雇用・労働条件への適切な配慮がなされるよう、留意すること</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168313" marR="0" lvl="0" indent="-168313" algn="l" defTabSz="844083" rtl="0" eaLnBrk="1" fontAlgn="base" latinLnBrk="0" hangingPunct="1">
              <a:lnSpc>
                <a:spcPct val="100000"/>
              </a:lnSpc>
              <a:spcBef>
                <a:spcPts val="80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（４）平成２７年度大臣通知について</a:t>
            </a:r>
          </a:p>
          <a:p>
            <a:pPr marL="168313" marR="0" lvl="0" indent="-168313" algn="l" defTabSz="844083"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 平成２２年度通知の内容を十分に踏まえて対応されたいこと等を助言。</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168313" marR="0" lvl="0" indent="-168313" algn="l" defTabSz="844083" rtl="0" eaLnBrk="1" fontAlgn="base" latinLnBrk="0" hangingPunct="1">
              <a:lnSpc>
                <a:spcPct val="100000"/>
              </a:lnSpc>
              <a:spcBef>
                <a:spcPts val="80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（５）平成２９年「大規模地震に係る災害発生時における避難所運営を想定した指定管理者制度の運用について」（通知）発出（平成２９年４月）</a:t>
            </a:r>
            <a:endParaRPr kumimoji="1" lang="en-US" altLang="ja-JP"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168313" marR="0" lvl="0" indent="-168313" algn="l" defTabSz="844083"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 災害発生時における役割分担について事前に協議しておくことが望ましいことを助言。</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168313" marR="0" lvl="0" indent="-168313" algn="l" defTabSz="844083" rtl="0" eaLnBrk="1" fontAlgn="base" latinLnBrk="0" hangingPunct="1">
              <a:lnSpc>
                <a:spcPct val="100000"/>
              </a:lnSpc>
              <a:spcBef>
                <a:spcPts val="80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（６）令和２年「新型コロナウイルス感染症への対応に係る指定管理者制度の運用の留意点について」（通知）（令和２年３月）、</a:t>
            </a:r>
            <a:endParaRPr kumimoji="1" lang="en-US" altLang="ja-JP"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168313" marR="0" lvl="0" indent="-168313" algn="l" defTabSz="844083"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「新型コロナウイルス感染症の影響を踏まえた指定管理者の指定の手続に係る留意点について」（通知）発出（令和２年６月）</a:t>
            </a:r>
            <a:endParaRPr kumimoji="1" lang="en-US" altLang="ja-JP"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168313" marR="0" lvl="0" indent="-168313" algn="l" defTabSz="844083"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 感染拡大防止に向けた対応等により生じた施設における減収等といったリスク分担について、協定書等に従い、適切に協議することを助言。</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168313" marR="0" lvl="0" indent="-168313" algn="l" defTabSz="844083" rtl="0" eaLnBrk="1" fontAlgn="base" latinLnBrk="0" hangingPunct="1">
              <a:lnSpc>
                <a:spcPct val="100000"/>
              </a:lnSpc>
              <a:spcBef>
                <a:spcPts val="80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（７）「原材料価格、エネルギーコスト等の上昇に係る指定管理者制度の運用の留意点について」（通知）発出（令和４年１０月）</a:t>
            </a:r>
            <a:endParaRPr kumimoji="1" lang="en-US" altLang="ja-JP"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168313" marR="0" lvl="0" indent="-168313" algn="l" defTabSz="844083"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 原材料価格、エネルギーコストの上昇等といったリスク分担について、協定書等に従い、適切に協議することを助言。</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168313" marR="0" lvl="0" indent="-168313" algn="l" defTabSz="844083" rtl="0" eaLnBrk="1" fontAlgn="base" latinLnBrk="0" hangingPunct="1">
              <a:lnSpc>
                <a:spcPct val="100000"/>
              </a:lnSpc>
              <a:spcBef>
                <a:spcPts val="80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（８）「資材価格の高騰、賃金上昇等に係る民間委託等の運用の留意点について」（通知）発出（令和５年</a:t>
            </a:r>
            <a:r>
              <a:rPr kumimoji="1" lang="en-US" altLang="ja-JP"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11</a:t>
            </a: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月）</a:t>
            </a:r>
            <a:endParaRPr kumimoji="1" lang="en-US" altLang="ja-JP"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168313" marR="0" lvl="0" indent="-168313" algn="l" defTabSz="844083"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 地方公共団体等による物品調達やサービスについて、資材価格の高騰、賃金上昇等の転嫁を進めること、「重要支援地方交付金」を活用して適切に対応することを助言。</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168313" marR="0" lvl="0" indent="-168313" algn="l" defTabSz="844083" rtl="0" eaLnBrk="1" fontAlgn="base" latinLnBrk="0" hangingPunct="1">
              <a:lnSpc>
                <a:spcPct val="100000"/>
              </a:lnSpc>
              <a:spcBef>
                <a:spcPts val="80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（９）「指定管理者制度等の運用の留意事項について」（令和６年４月）</a:t>
            </a:r>
            <a:endParaRPr kumimoji="1" lang="en-US" altLang="ja-JP"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a:p>
            <a:pPr marL="168313" marR="0" lvl="0" indent="-168313" algn="l" defTabSz="844083"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 課題（コスト等の上昇等）への対応の事例や過去に発出した助言通知を改めて整理し情報提供。</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endParaRPr>
          </a:p>
        </p:txBody>
      </p:sp>
      <p:sp>
        <p:nvSpPr>
          <p:cNvPr id="5" name="スライド番号プレースホルダー 2">
            <a:extLst>
              <a:ext uri="{FF2B5EF4-FFF2-40B4-BE49-F238E27FC236}">
                <a16:creationId xmlns:a16="http://schemas.microsoft.com/office/drawing/2014/main" id="{DC1A8C8E-4DB4-4967-BD88-B09F718E4E78}"/>
              </a:ext>
            </a:extLst>
          </p:cNvPr>
          <p:cNvSpPr>
            <a:spLocks noGrp="1"/>
          </p:cNvSpPr>
          <p:nvPr>
            <p:ph type="sldNum" sz="quarter" idx="12"/>
          </p:nvPr>
        </p:nvSpPr>
        <p:spPr>
          <a:xfrm>
            <a:off x="7582356" y="6492875"/>
            <a:ext cx="2311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6B15A9-BD66-4A17-A294-206FF81E6B7C}" type="slidenum">
              <a:rPr kumimoji="1" lang="ja-JP" altLang="en-US" sz="1600"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3155717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B33EBE-048C-4A29-9F1C-A0BF9BED4EBC}"/>
              </a:ext>
            </a:extLst>
          </p:cNvPr>
          <p:cNvSpPr>
            <a:spLocks noGrp="1"/>
          </p:cNvSpPr>
          <p:nvPr>
            <p:ph type="title"/>
          </p:nvPr>
        </p:nvSpPr>
        <p:spPr/>
        <p:txBody>
          <a:bodyPr>
            <a:normAutofit/>
          </a:bodyPr>
          <a:lstStyle/>
          <a:p>
            <a:r>
              <a:rPr lang="ja-JP" altLang="en-US" dirty="0"/>
              <a:t>民間委託・指定管理者に対する物価高騰対策に関する最近の動向①</a:t>
            </a:r>
            <a:endParaRPr kumimoji="1" lang="ja-JP" altLang="en-US" dirty="0"/>
          </a:p>
        </p:txBody>
      </p:sp>
      <p:sp>
        <p:nvSpPr>
          <p:cNvPr id="5" name="スライド番号プレースホルダー 4">
            <a:extLst>
              <a:ext uri="{FF2B5EF4-FFF2-40B4-BE49-F238E27FC236}">
                <a16:creationId xmlns:a16="http://schemas.microsoft.com/office/drawing/2014/main" id="{149F459B-2A9F-4503-9A3B-6895233A5AF4}"/>
              </a:ext>
            </a:extLst>
          </p:cNvPr>
          <p:cNvSpPr>
            <a:spLocks noGrp="1"/>
          </p:cNvSpPr>
          <p:nvPr>
            <p:ph type="sldNum" sz="quarter" idx="12"/>
          </p:nvPr>
        </p:nvSpPr>
        <p:spPr>
          <a:xfrm>
            <a:off x="7582356" y="6492875"/>
            <a:ext cx="2311400" cy="365125"/>
          </a:xfrm>
        </p:spPr>
        <p:txBody>
          <a:bodyPr/>
          <a:lstStyle/>
          <a:p>
            <a:fld id="{A54ACF2C-757F-4465-A95B-7905E5C29B22}" type="slidenum">
              <a:rPr kumimoji="1" lang="ja-JP" altLang="en-US" smtClean="0"/>
              <a:t>44</a:t>
            </a:fld>
            <a:endParaRPr kumimoji="1" lang="ja-JP" altLang="en-US"/>
          </a:p>
        </p:txBody>
      </p:sp>
      <p:sp>
        <p:nvSpPr>
          <p:cNvPr id="7" name="正方形/長方形 6">
            <a:extLst>
              <a:ext uri="{FF2B5EF4-FFF2-40B4-BE49-F238E27FC236}">
                <a16:creationId xmlns:a16="http://schemas.microsoft.com/office/drawing/2014/main" id="{5A7ABE20-9015-4558-ABBD-2A65276E1FEB}"/>
              </a:ext>
            </a:extLst>
          </p:cNvPr>
          <p:cNvSpPr/>
          <p:nvPr/>
        </p:nvSpPr>
        <p:spPr>
          <a:xfrm>
            <a:off x="138800" y="476672"/>
            <a:ext cx="9350704" cy="297454"/>
          </a:xfrm>
          <a:prstGeom prst="rect">
            <a:avLst/>
          </a:prstGeom>
        </p:spPr>
        <p:txBody>
          <a:bodyPr wrap="square">
            <a:spAutoFit/>
          </a:bodyPr>
          <a:lstStyle/>
          <a:p>
            <a:pPr lvl="0" defTabSz="870875">
              <a:defRPr/>
            </a:pPr>
            <a:r>
              <a:rPr kumimoji="1" lang="en-US" altLang="ja-JP"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lang="ja-JP" altLang="en-US" sz="1333" dirty="0">
                <a:solidFill>
                  <a:srgbClr val="000000"/>
                </a:solidFill>
                <a:latin typeface="ＭＳ Ｐゴシック" panose="020B0600070205080204" pitchFamily="50" charset="-128"/>
                <a:ea typeface="ＭＳ Ｐゴシック" panose="020B0600070205080204" pitchFamily="50" charset="-128"/>
              </a:rPr>
              <a:t>原材料価格、エネルギーコスト等の上昇に係る指定管理者制度の運用の留意点について（令和</a:t>
            </a:r>
            <a:r>
              <a:rPr lang="en-US" altLang="ja-JP" sz="1333" dirty="0">
                <a:solidFill>
                  <a:srgbClr val="000000"/>
                </a:solidFill>
                <a:latin typeface="ＭＳ Ｐゴシック" panose="020B0600070205080204" pitchFamily="50" charset="-128"/>
                <a:ea typeface="ＭＳ Ｐゴシック" panose="020B0600070205080204" pitchFamily="50" charset="-128"/>
              </a:rPr>
              <a:t>4</a:t>
            </a:r>
            <a:r>
              <a:rPr lang="ja-JP" altLang="en-US" sz="1333" dirty="0">
                <a:solidFill>
                  <a:srgbClr val="000000"/>
                </a:solidFill>
                <a:latin typeface="ＭＳ Ｐゴシック" panose="020B0600070205080204" pitchFamily="50" charset="-128"/>
                <a:ea typeface="ＭＳ Ｐゴシック" panose="020B0600070205080204" pitchFamily="50" charset="-128"/>
              </a:rPr>
              <a:t>年</a:t>
            </a:r>
            <a:r>
              <a:rPr lang="en-US" altLang="ja-JP" sz="1333" dirty="0">
                <a:solidFill>
                  <a:srgbClr val="000000"/>
                </a:solidFill>
                <a:latin typeface="ＭＳ Ｐゴシック" panose="020B0600070205080204" pitchFamily="50" charset="-128"/>
                <a:ea typeface="ＭＳ Ｐゴシック" panose="020B0600070205080204" pitchFamily="50" charset="-128"/>
              </a:rPr>
              <a:t>10</a:t>
            </a:r>
            <a:r>
              <a:rPr lang="ja-JP" altLang="en-US" sz="1333" dirty="0">
                <a:solidFill>
                  <a:srgbClr val="000000"/>
                </a:solidFill>
                <a:latin typeface="ＭＳ Ｐゴシック" panose="020B0600070205080204" pitchFamily="50" charset="-128"/>
                <a:ea typeface="ＭＳ Ｐゴシック" panose="020B0600070205080204" pitchFamily="50" charset="-128"/>
              </a:rPr>
              <a:t>月</a:t>
            </a:r>
            <a:r>
              <a:rPr lang="en-US" altLang="ja-JP" sz="1333" dirty="0">
                <a:solidFill>
                  <a:srgbClr val="000000"/>
                </a:solidFill>
                <a:latin typeface="ＭＳ Ｐゴシック" panose="020B0600070205080204" pitchFamily="50" charset="-128"/>
                <a:ea typeface="ＭＳ Ｐゴシック" panose="020B0600070205080204" pitchFamily="50" charset="-128"/>
              </a:rPr>
              <a:t>11</a:t>
            </a:r>
            <a:r>
              <a:rPr lang="ja-JP" altLang="en-US" sz="1333" dirty="0">
                <a:solidFill>
                  <a:srgbClr val="000000"/>
                </a:solidFill>
                <a:latin typeface="ＭＳ Ｐゴシック" panose="020B0600070205080204" pitchFamily="50" charset="-128"/>
                <a:ea typeface="ＭＳ Ｐゴシック" panose="020B0600070205080204" pitchFamily="50" charset="-128"/>
              </a:rPr>
              <a:t>日総行経第</a:t>
            </a:r>
            <a:r>
              <a:rPr lang="en-US" altLang="ja-JP" sz="1333" dirty="0">
                <a:solidFill>
                  <a:srgbClr val="000000"/>
                </a:solidFill>
                <a:latin typeface="ＭＳ Ｐゴシック" panose="020B0600070205080204" pitchFamily="50" charset="-128"/>
                <a:ea typeface="ＭＳ Ｐゴシック" panose="020B0600070205080204" pitchFamily="50" charset="-128"/>
              </a:rPr>
              <a:t>31</a:t>
            </a:r>
            <a:r>
              <a:rPr lang="ja-JP" altLang="en-US" sz="1333" dirty="0">
                <a:solidFill>
                  <a:srgbClr val="000000"/>
                </a:solidFill>
                <a:latin typeface="ＭＳ Ｐゴシック" panose="020B0600070205080204" pitchFamily="50" charset="-128"/>
                <a:ea typeface="ＭＳ Ｐゴシック" panose="020B0600070205080204" pitchFamily="50" charset="-128"/>
              </a:rPr>
              <a:t>号）</a:t>
            </a:r>
            <a:r>
              <a:rPr kumimoji="1" lang="en-US" altLang="ja-JP"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4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14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正方形/長方形 7">
            <a:extLst>
              <a:ext uri="{FF2B5EF4-FFF2-40B4-BE49-F238E27FC236}">
                <a16:creationId xmlns:a16="http://schemas.microsoft.com/office/drawing/2014/main" id="{62480BF0-55EA-430D-9B1C-3ADE617D27AD}"/>
              </a:ext>
            </a:extLst>
          </p:cNvPr>
          <p:cNvSpPr/>
          <p:nvPr/>
        </p:nvSpPr>
        <p:spPr>
          <a:xfrm>
            <a:off x="369419" y="801024"/>
            <a:ext cx="9072000" cy="2844000"/>
          </a:xfrm>
          <a:prstGeom prst="rect">
            <a:avLst/>
          </a:prstGeom>
          <a:solidFill>
            <a:schemeClr val="accent5">
              <a:lumMod val="20000"/>
              <a:lumOff val="80000"/>
            </a:schemeClr>
          </a:solidFill>
        </p:spPr>
        <p:txBody>
          <a:bodyPr wrap="square">
            <a:spAutoFit/>
          </a:bodyPr>
          <a:lstStyle/>
          <a:p>
            <a:pPr lvl="0" algn="just" defTabSz="435437" fontAlgn="auto">
              <a:lnSpc>
                <a:spcPts val="1714"/>
              </a:lnSpc>
              <a:spcBef>
                <a:spcPts val="0"/>
              </a:spcBef>
              <a:spcAft>
                <a:spcPts val="0"/>
              </a:spcAft>
              <a:defRPr/>
            </a:pPr>
            <a:r>
              <a:rPr kumimoji="0" lang="ja-JP" altLang="en-US" sz="1333" dirty="0">
                <a:solidFill>
                  <a:prstClr val="black"/>
                </a:solidFill>
                <a:latin typeface="ＭＳ Ｐゴシック" panose="020B0600070205080204" pitchFamily="50" charset="-128"/>
                <a:ea typeface="ＭＳ Ｐゴシック" panose="020B0600070205080204" pitchFamily="50" charset="-128"/>
              </a:rPr>
              <a:t>　　令和４年８月</a:t>
            </a:r>
            <a:r>
              <a:rPr kumimoji="0" lang="en-US" altLang="ja-JP" sz="1333" dirty="0">
                <a:solidFill>
                  <a:prstClr val="black"/>
                </a:solidFill>
                <a:latin typeface="ＭＳ Ｐゴシック" panose="020B0600070205080204" pitchFamily="50" charset="-128"/>
                <a:ea typeface="ＭＳ Ｐゴシック" panose="020B0600070205080204" pitchFamily="50" charset="-128"/>
              </a:rPr>
              <a:t>26</a:t>
            </a:r>
            <a:r>
              <a:rPr kumimoji="0" lang="ja-JP" altLang="en-US" sz="1333" dirty="0">
                <a:solidFill>
                  <a:prstClr val="black"/>
                </a:solidFill>
                <a:latin typeface="ＭＳ Ｐゴシック" panose="020B0600070205080204" pitchFamily="50" charset="-128"/>
                <a:ea typeface="ＭＳ Ｐゴシック" panose="020B0600070205080204" pitchFamily="50" charset="-128"/>
              </a:rPr>
              <a:t>日に発出された「地方公共団体の調達における中小企業者の受注機会の確保等について」（令和</a:t>
            </a:r>
            <a:r>
              <a:rPr kumimoji="0" lang="en-US" altLang="ja-JP" sz="1333" dirty="0">
                <a:solidFill>
                  <a:prstClr val="black"/>
                </a:solidFill>
                <a:latin typeface="ＭＳ Ｐゴシック" panose="020B0600070205080204" pitchFamily="50" charset="-128"/>
                <a:ea typeface="ＭＳ Ｐゴシック" panose="020B0600070205080204" pitchFamily="50" charset="-128"/>
              </a:rPr>
              <a:t>4</a:t>
            </a:r>
            <a:r>
              <a:rPr kumimoji="0" lang="ja-JP" altLang="en-US" sz="1333" dirty="0">
                <a:solidFill>
                  <a:prstClr val="black"/>
                </a:solidFill>
                <a:latin typeface="ＭＳ Ｐゴシック" panose="020B0600070205080204" pitchFamily="50" charset="-128"/>
                <a:ea typeface="ＭＳ Ｐゴシック" panose="020B0600070205080204" pitchFamily="50" charset="-128"/>
              </a:rPr>
              <a:t>年８月</a:t>
            </a:r>
            <a:r>
              <a:rPr kumimoji="0" lang="en-US" altLang="ja-JP" sz="1333" dirty="0">
                <a:solidFill>
                  <a:prstClr val="black"/>
                </a:solidFill>
                <a:latin typeface="ＭＳ Ｐゴシック" panose="020B0600070205080204" pitchFamily="50" charset="-128"/>
                <a:ea typeface="ＭＳ Ｐゴシック" panose="020B0600070205080204" pitchFamily="50" charset="-128"/>
              </a:rPr>
              <a:t>26</a:t>
            </a:r>
            <a:r>
              <a:rPr kumimoji="0" lang="ja-JP" altLang="en-US" sz="1333" dirty="0">
                <a:solidFill>
                  <a:prstClr val="black"/>
                </a:solidFill>
                <a:latin typeface="ＭＳ Ｐゴシック" panose="020B0600070205080204" pitchFamily="50" charset="-128"/>
                <a:ea typeface="ＭＳ Ｐゴシック" panose="020B0600070205080204" pitchFamily="50" charset="-128"/>
              </a:rPr>
              <a:t>日付総行行第</a:t>
            </a:r>
            <a:r>
              <a:rPr kumimoji="0" lang="en-US" altLang="ja-JP" sz="1333" dirty="0">
                <a:solidFill>
                  <a:prstClr val="black"/>
                </a:solidFill>
                <a:latin typeface="ＭＳ Ｐゴシック" panose="020B0600070205080204" pitchFamily="50" charset="-128"/>
                <a:ea typeface="ＭＳ Ｐゴシック" panose="020B0600070205080204" pitchFamily="50" charset="-128"/>
              </a:rPr>
              <a:t>233</a:t>
            </a:r>
            <a:r>
              <a:rPr kumimoji="0" lang="ja-JP" altLang="en-US" sz="1333" dirty="0">
                <a:solidFill>
                  <a:prstClr val="black"/>
                </a:solidFill>
                <a:latin typeface="ＭＳ Ｐゴシック" panose="020B0600070205080204" pitchFamily="50" charset="-128"/>
                <a:ea typeface="ＭＳ Ｐゴシック" panose="020B0600070205080204" pitchFamily="50" charset="-128"/>
              </a:rPr>
              <a:t>号自治行政局長通知）において、「官公需契約の一部に過度な低価格競争が生じていることや最低賃金の引上げに向けた環境整備の観点等を踏まえ、需給の状況、原材料及び人件費等の最新の実勢価格等を踏まえた適切な予定価格の作成、低入札価格調査制度、最低制限価格制度等の適切な活用、最低賃金額の改定や労務費、原材料費、エネルギーコスト等の実勢価格に係る契約後の状況に応じた必要な契約変更の実施等の適切な対策を講ずること」とされております。</a:t>
            </a:r>
          </a:p>
          <a:p>
            <a:pPr lvl="0" algn="just" defTabSz="435437" fontAlgn="auto">
              <a:lnSpc>
                <a:spcPts val="1714"/>
              </a:lnSpc>
              <a:spcBef>
                <a:spcPts val="0"/>
              </a:spcBef>
              <a:spcAft>
                <a:spcPts val="0"/>
              </a:spcAft>
              <a:defRPr/>
            </a:pPr>
            <a:r>
              <a:rPr kumimoji="0" lang="ja-JP" altLang="en-US" sz="1333" dirty="0">
                <a:solidFill>
                  <a:prstClr val="black"/>
                </a:solidFill>
                <a:latin typeface="ＭＳ Ｐゴシック" panose="020B0600070205080204" pitchFamily="50" charset="-128"/>
                <a:ea typeface="ＭＳ Ｐゴシック" panose="020B0600070205080204" pitchFamily="50" charset="-128"/>
              </a:rPr>
              <a:t>　日本銀行が毎月発表する企業物価指数においては４１年ぶりの上昇水準となっている等、今般の原材料価格、エネルギーコスト等の上昇により</a:t>
            </a:r>
            <a:r>
              <a:rPr kumimoji="0" lang="ja-JP" altLang="en-US" sz="1333" u="sng" dirty="0">
                <a:solidFill>
                  <a:prstClr val="black"/>
                </a:solidFill>
                <a:latin typeface="ＭＳ Ｐゴシック" panose="020B0600070205080204" pitchFamily="50" charset="-128"/>
                <a:ea typeface="ＭＳ Ｐゴシック" panose="020B0600070205080204" pitchFamily="50" charset="-128"/>
              </a:rPr>
              <a:t>指定管理者が負担する経費が増加するものと考えられますが、当該経費の増加については、各地方公共団体と指定管理者との間で締結した協定等において、リスク分担の考え方が示されている場合は当該考え方に基づき対応し、地方公共団体と指定管理者の間で協議をすることとされている場合は当該協議に基づき取扱いを定める等、協定等に基づき適切に対応されるべきものです。また、協定等において取扱いが明確でない場合は、地方公共団体と指定管理者との間で別途協議を行い、取扱いを決定することが必要であると考えられます。</a:t>
            </a:r>
          </a:p>
          <a:p>
            <a:pPr lvl="0" algn="just" defTabSz="435437" fontAlgn="auto">
              <a:lnSpc>
                <a:spcPts val="1714"/>
              </a:lnSpc>
              <a:spcBef>
                <a:spcPts val="0"/>
              </a:spcBef>
              <a:spcAft>
                <a:spcPts val="0"/>
              </a:spcAft>
              <a:defRPr/>
            </a:pPr>
            <a:r>
              <a:rPr kumimoji="0" lang="ja-JP" altLang="en-US" sz="1333" dirty="0">
                <a:solidFill>
                  <a:prstClr val="black"/>
                </a:solidFill>
                <a:latin typeface="ＭＳ Ｐゴシック" panose="020B0600070205080204" pitchFamily="50" charset="-128"/>
                <a:ea typeface="ＭＳ Ｐゴシック" panose="020B0600070205080204" pitchFamily="50" charset="-128"/>
              </a:rPr>
              <a:t>　つきましては、指定管理者制度を導入している地方公共団体におかれましては、以上のことを踏まえ、適切な運用に努められますようお願いします。</a:t>
            </a:r>
          </a:p>
        </p:txBody>
      </p:sp>
      <p:sp>
        <p:nvSpPr>
          <p:cNvPr id="10" name="正方形/長方形 9">
            <a:extLst>
              <a:ext uri="{FF2B5EF4-FFF2-40B4-BE49-F238E27FC236}">
                <a16:creationId xmlns:a16="http://schemas.microsoft.com/office/drawing/2014/main" id="{5503B4F1-A794-48F8-A4FE-D5FA28EBF3D6}"/>
              </a:ext>
            </a:extLst>
          </p:cNvPr>
          <p:cNvSpPr/>
          <p:nvPr/>
        </p:nvSpPr>
        <p:spPr>
          <a:xfrm>
            <a:off x="357187" y="4005064"/>
            <a:ext cx="9072000" cy="1156727"/>
          </a:xfrm>
          <a:prstGeom prst="rect">
            <a:avLst/>
          </a:prstGeom>
          <a:solidFill>
            <a:schemeClr val="accent5">
              <a:lumMod val="20000"/>
              <a:lumOff val="80000"/>
            </a:schemeClr>
          </a:solidFill>
        </p:spPr>
        <p:txBody>
          <a:bodyPr wrap="square">
            <a:spAutoFit/>
          </a:bodyPr>
          <a:lstStyle/>
          <a:p>
            <a:pPr marL="0" marR="0" lvl="0" indent="0" algn="just" defTabSz="435437" rtl="0" eaLnBrk="1" fontAlgn="auto" latinLnBrk="0" hangingPunct="1">
              <a:lnSpc>
                <a:spcPts val="1714"/>
              </a:lnSpc>
              <a:spcBef>
                <a:spcPts val="0"/>
              </a:spcBef>
              <a:spcAft>
                <a:spcPts val="0"/>
              </a:spcAft>
              <a:buClrTx/>
              <a:buSzTx/>
              <a:buFontTx/>
              <a:buNone/>
              <a:tabLst/>
              <a:defRPr/>
            </a:pPr>
            <a:r>
              <a:rPr kumimoji="0" lang="ja-JP" altLang="en-US"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本年</a:t>
            </a:r>
            <a:r>
              <a:rPr kumimoji="0" lang="en-US" altLang="ja-JP"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11</a:t>
            </a:r>
            <a:r>
              <a:rPr kumimoji="0" lang="ja-JP" altLang="en-US"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月２日に閣議決定された「デフレ完全脱却のための総合経済対策～日本経済の新たなステージにむけて～」（令和５年</a:t>
            </a:r>
            <a:r>
              <a:rPr kumimoji="0" lang="en-US" altLang="ja-JP"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11</a:t>
            </a:r>
            <a:r>
              <a:rPr kumimoji="0" lang="ja-JP" altLang="en-US"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２日閣議決定。以下「総合経済対策」という。）において、（略）「重点支援地方交付金」について、「引き続き、地域の実情に応じて、困難な状況にある者をしっかり支えるとの観点から」追加を行うことが決定され、物価高対策として特に必要かつ効果的であって広く実施されることが期待される事業について重点的な活用を推奨するとされており、引き続き、「重点支援地方交付金」を活用して適切に対応いただくようお願いします。</a:t>
            </a:r>
          </a:p>
        </p:txBody>
      </p:sp>
      <p:sp>
        <p:nvSpPr>
          <p:cNvPr id="11" name="正方形/長方形 10">
            <a:extLst>
              <a:ext uri="{FF2B5EF4-FFF2-40B4-BE49-F238E27FC236}">
                <a16:creationId xmlns:a16="http://schemas.microsoft.com/office/drawing/2014/main" id="{950F5EC9-6485-468A-8159-1C0A5B4F4585}"/>
              </a:ext>
            </a:extLst>
          </p:cNvPr>
          <p:cNvSpPr/>
          <p:nvPr/>
        </p:nvSpPr>
        <p:spPr>
          <a:xfrm>
            <a:off x="128464" y="3645024"/>
            <a:ext cx="9350704" cy="297454"/>
          </a:xfrm>
          <a:prstGeom prst="rect">
            <a:avLst/>
          </a:prstGeom>
        </p:spPr>
        <p:txBody>
          <a:bodyPr wrap="square">
            <a:spAutoFit/>
          </a:bodyPr>
          <a:lstStyle/>
          <a:p>
            <a:pPr marL="0" marR="0" lvl="0" indent="0" algn="l" defTabSz="870875" rtl="0" eaLnBrk="1" fontAlgn="base" latinLnBrk="0" hangingPunct="1">
              <a:lnSpc>
                <a:spcPct val="100000"/>
              </a:lnSpc>
              <a:spcBef>
                <a:spcPct val="0"/>
              </a:spcBef>
              <a:spcAft>
                <a:spcPct val="0"/>
              </a:spcAft>
              <a:buClrTx/>
              <a:buSzTx/>
              <a:buFontTx/>
              <a:buNone/>
              <a:tabLst/>
              <a:defRPr/>
            </a:pPr>
            <a:r>
              <a:rPr kumimoji="1" lang="en-US" altLang="ja-JP"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資材価格の高騰、賃金上昇等に係る民間委託等の運用の留意点について　　　　　（令和５年</a:t>
            </a:r>
            <a:r>
              <a:rPr kumimoji="1" lang="en-US" altLang="ja-JP"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11</a:t>
            </a:r>
            <a:r>
              <a:rPr kumimoji="1" lang="ja-JP" altLang="en-US"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月</a:t>
            </a:r>
            <a:r>
              <a:rPr kumimoji="1" lang="en-US" altLang="ja-JP"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13</a:t>
            </a:r>
            <a:r>
              <a:rPr kumimoji="1" lang="ja-JP" altLang="en-US"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日総行経第</a:t>
            </a:r>
            <a:r>
              <a:rPr kumimoji="1" lang="en-US" altLang="ja-JP"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35</a:t>
            </a:r>
            <a:r>
              <a:rPr kumimoji="1" lang="ja-JP" altLang="en-US"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号）（抜粋）</a:t>
            </a:r>
            <a:r>
              <a:rPr kumimoji="1" lang="en-US" altLang="ja-JP"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4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14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正方形/長方形 8">
            <a:extLst>
              <a:ext uri="{FF2B5EF4-FFF2-40B4-BE49-F238E27FC236}">
                <a16:creationId xmlns:a16="http://schemas.microsoft.com/office/drawing/2014/main" id="{960AED20-7029-44F1-993E-E06D015BC0CB}"/>
              </a:ext>
            </a:extLst>
          </p:cNvPr>
          <p:cNvSpPr/>
          <p:nvPr/>
        </p:nvSpPr>
        <p:spPr>
          <a:xfrm>
            <a:off x="128464" y="5229200"/>
            <a:ext cx="9445916" cy="297454"/>
          </a:xfrm>
          <a:prstGeom prst="rect">
            <a:avLst/>
          </a:prstGeom>
        </p:spPr>
        <p:txBody>
          <a:bodyPr wrap="square">
            <a:spAutoFit/>
          </a:bodyPr>
          <a:lstStyle/>
          <a:p>
            <a:pPr marL="0" marR="0" lvl="0" indent="0" algn="l" defTabSz="870875" rtl="0" eaLnBrk="1" fontAlgn="base" latinLnBrk="0" hangingPunct="1">
              <a:lnSpc>
                <a:spcPct val="100000"/>
              </a:lnSpc>
              <a:spcBef>
                <a:spcPct val="0"/>
              </a:spcBef>
              <a:spcAft>
                <a:spcPct val="0"/>
              </a:spcAft>
              <a:buClrTx/>
              <a:buSzTx/>
              <a:buFontTx/>
              <a:buNone/>
              <a:tabLst/>
              <a:defRPr/>
            </a:pPr>
            <a:r>
              <a:rPr kumimoji="1" lang="en-US" altLang="ja-JP"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自治体施設の光熱費・施設管理の委託料の増加への対応について</a:t>
            </a:r>
            <a:r>
              <a:rPr kumimoji="1" lang="zh-CN" altLang="en-US"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zh-CN" altLang="en-US"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（令和５年</a:t>
            </a:r>
            <a:r>
              <a:rPr kumimoji="1" lang="en-US" altLang="ja-JP"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12</a:t>
            </a:r>
            <a:r>
              <a:rPr kumimoji="1" lang="zh-CN" altLang="en-US"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1" lang="en-US" altLang="ja-JP"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26</a:t>
            </a:r>
            <a:r>
              <a:rPr kumimoji="1" lang="zh-CN" altLang="en-US"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日総行経第</a:t>
            </a:r>
            <a:r>
              <a:rPr kumimoji="1" lang="en-US" altLang="ja-JP"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52</a:t>
            </a:r>
            <a:r>
              <a:rPr kumimoji="1" lang="zh-CN" altLang="en-US"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号）（抜粋）</a:t>
            </a:r>
            <a:r>
              <a:rPr kumimoji="1" lang="en-US" altLang="ja-JP"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 name="正方形/長方形 11">
            <a:extLst>
              <a:ext uri="{FF2B5EF4-FFF2-40B4-BE49-F238E27FC236}">
                <a16:creationId xmlns:a16="http://schemas.microsoft.com/office/drawing/2014/main" id="{4B10B9D3-505E-42A7-9A01-A31E37FB7376}"/>
              </a:ext>
            </a:extLst>
          </p:cNvPr>
          <p:cNvSpPr/>
          <p:nvPr/>
        </p:nvSpPr>
        <p:spPr>
          <a:xfrm>
            <a:off x="344488" y="5584641"/>
            <a:ext cx="9072000" cy="1156727"/>
          </a:xfrm>
          <a:prstGeom prst="rect">
            <a:avLst/>
          </a:prstGeom>
          <a:solidFill>
            <a:schemeClr val="accent5">
              <a:lumMod val="20000"/>
              <a:lumOff val="80000"/>
            </a:schemeClr>
          </a:solidFill>
        </p:spPr>
        <p:txBody>
          <a:bodyPr wrap="square">
            <a:spAutoFit/>
          </a:bodyPr>
          <a:lstStyle/>
          <a:p>
            <a:pPr marL="0" marR="0" lvl="0" indent="0" algn="just" defTabSz="435437" rtl="0" eaLnBrk="1" fontAlgn="auto" latinLnBrk="0" hangingPunct="1">
              <a:lnSpc>
                <a:spcPts val="1714"/>
              </a:lnSpc>
              <a:spcBef>
                <a:spcPts val="0"/>
              </a:spcBef>
              <a:spcAft>
                <a:spcPts val="0"/>
              </a:spcAft>
              <a:buClrTx/>
              <a:buSzTx/>
              <a:buFontTx/>
              <a:buNone/>
              <a:tabLst/>
              <a:defRPr/>
            </a:pPr>
            <a:r>
              <a:rPr kumimoji="0" lang="ja-JP" altLang="en-US"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資材価格の高騰、賃金上昇等に係る民間委託等の運用については、令和５年</a:t>
            </a:r>
            <a:r>
              <a:rPr kumimoji="0" lang="en-US" altLang="ja-JP"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11</a:t>
            </a:r>
            <a:r>
              <a:rPr kumimoji="0" lang="ja-JP" altLang="en-US"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月に「資材価格の高騰、賃金上昇等に係る民間委託等の運用の留意点について」を発出したところですが、今般、令和６年度地方財政対策において、別添のとおり</a:t>
            </a:r>
            <a:r>
              <a:rPr kumimoji="0" lang="ja-JP" altLang="en-US" sz="1333"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a:t>
            </a:r>
            <a:r>
              <a:rPr kumimoji="0" lang="ja-JP" altLang="en-US" sz="1333" b="0" i="0" u="sng"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学校、福祉施設、図書館、文化施設など自治体施設の光熱費の高騰や、ごみ収集、学校給食など自治体のサービス・施設管理の委託料の増加を踏まえ、一般行政経費（単独）に</a:t>
            </a:r>
            <a:r>
              <a:rPr kumimoji="0" lang="en-US" altLang="ja-JP" sz="1333" b="0" i="0" u="sng"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700</a:t>
            </a:r>
            <a:r>
              <a:rPr kumimoji="0" lang="ja-JP" altLang="en-US" sz="1333" b="0" i="0" u="sng"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億円を計上し、普通交付税の単位費用により措置することとされました</a:t>
            </a:r>
            <a:r>
              <a:rPr kumimoji="0" lang="ja-JP" altLang="en-US" sz="1333"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ので、引き続き、適切に対応いただくようお願いします。</a:t>
            </a:r>
          </a:p>
        </p:txBody>
      </p:sp>
    </p:spTree>
    <p:extLst>
      <p:ext uri="{BB962C8B-B14F-4D97-AF65-F5344CB8AC3E}">
        <p14:creationId xmlns:p14="http://schemas.microsoft.com/office/powerpoint/2010/main" val="3084228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198FBA-7B28-402D-8914-D57A1B3FAFB7}"/>
              </a:ext>
            </a:extLst>
          </p:cNvPr>
          <p:cNvSpPr>
            <a:spLocks noGrp="1"/>
          </p:cNvSpPr>
          <p:nvPr>
            <p:ph type="title"/>
          </p:nvPr>
        </p:nvSpPr>
        <p:spPr/>
        <p:txBody>
          <a:bodyPr/>
          <a:lstStyle/>
          <a:p>
            <a:r>
              <a:rPr kumimoji="1" lang="ja-JP" altLang="en-US" dirty="0"/>
              <a:t>民間委託・指定管理者に対する物価高騰対策に関する最近の動向②</a:t>
            </a:r>
          </a:p>
        </p:txBody>
      </p:sp>
      <p:sp>
        <p:nvSpPr>
          <p:cNvPr id="9" name="正方形/長方形 8">
            <a:extLst>
              <a:ext uri="{FF2B5EF4-FFF2-40B4-BE49-F238E27FC236}">
                <a16:creationId xmlns:a16="http://schemas.microsoft.com/office/drawing/2014/main" id="{5714B1B2-7EF0-4C35-A25B-67729BCCE402}"/>
              </a:ext>
            </a:extLst>
          </p:cNvPr>
          <p:cNvSpPr/>
          <p:nvPr/>
        </p:nvSpPr>
        <p:spPr>
          <a:xfrm>
            <a:off x="358204" y="3284984"/>
            <a:ext cx="9258171" cy="297454"/>
          </a:xfrm>
          <a:prstGeom prst="rect">
            <a:avLst/>
          </a:prstGeom>
        </p:spPr>
        <p:txBody>
          <a:bodyPr wrap="square">
            <a:spAutoFit/>
          </a:bodyPr>
          <a:lstStyle/>
          <a:p>
            <a:pPr marL="0" marR="0" lvl="0" indent="0" algn="l" defTabSz="870875" rtl="0" eaLnBrk="1" fontAlgn="base" latinLnBrk="0" hangingPunct="1">
              <a:lnSpc>
                <a:spcPct val="100000"/>
              </a:lnSpc>
              <a:spcBef>
                <a:spcPct val="0"/>
              </a:spcBef>
              <a:spcAft>
                <a:spcPct val="0"/>
              </a:spcAft>
              <a:buClrTx/>
              <a:buSzTx/>
              <a:buFontTx/>
              <a:buNone/>
              <a:tabLst/>
              <a:defRPr/>
            </a:pPr>
            <a:r>
              <a:rPr kumimoji="1" lang="ja-JP" altLang="en-US" sz="1333" b="0" i="0" u="none" strike="noStrike" kern="1200" cap="none" spc="0" normalizeH="0" baseline="0" noProof="0" dirty="0">
                <a:ln>
                  <a:noFill/>
                </a:ln>
                <a:solidFill>
                  <a:srgbClr val="000000"/>
                </a:solidFill>
                <a:effectLst/>
                <a:uLnTx/>
                <a:uFillTx/>
                <a:latin typeface="ＭＳ"/>
                <a:ea typeface="ＭＳ ゴシック" pitchFamily="49" charset="-128"/>
                <a:cs typeface="+mn-cs"/>
              </a:rPr>
              <a:t> </a:t>
            </a:r>
            <a:endParaRPr kumimoji="1" lang="ja-JP" altLang="en-US" sz="1333" b="0" i="0" u="none" strike="noStrike" kern="1200" cap="none" spc="0" normalizeH="0" baseline="0" noProof="0" dirty="0">
              <a:ln>
                <a:noFill/>
              </a:ln>
              <a:solidFill>
                <a:prstClr val="black"/>
              </a:solidFill>
              <a:effectLst/>
              <a:uLnTx/>
              <a:uFillTx/>
              <a:latin typeface="Times New Roman" pitchFamily="18" charset="0"/>
              <a:ea typeface="ＭＳ ゴシック" pitchFamily="49" charset="-128"/>
              <a:cs typeface="+mn-cs"/>
            </a:endParaRPr>
          </a:p>
        </p:txBody>
      </p:sp>
      <p:sp>
        <p:nvSpPr>
          <p:cNvPr id="12" name="スライド番号プレースホルダー 1">
            <a:extLst>
              <a:ext uri="{FF2B5EF4-FFF2-40B4-BE49-F238E27FC236}">
                <a16:creationId xmlns:a16="http://schemas.microsoft.com/office/drawing/2014/main" id="{17EB2CAC-08D3-4FB6-BC06-68E6B29C4607}"/>
              </a:ext>
            </a:extLst>
          </p:cNvPr>
          <p:cNvSpPr>
            <a:spLocks noGrp="1"/>
          </p:cNvSpPr>
          <p:nvPr>
            <p:ph type="sldNum" sz="quarter" idx="12"/>
          </p:nvPr>
        </p:nvSpPr>
        <p:spPr>
          <a:xfrm>
            <a:off x="7798838" y="6520259"/>
            <a:ext cx="2122714" cy="365125"/>
          </a:xfrm>
        </p:spPr>
        <p:txBody>
          <a:bodyPr/>
          <a:lstStyle/>
          <a:p>
            <a:pPr marL="0" marR="0" lvl="0" indent="0" algn="r" defTabSz="870875" rtl="0" eaLnBrk="1" fontAlgn="base" latinLnBrk="0" hangingPunct="1">
              <a:lnSpc>
                <a:spcPct val="100000"/>
              </a:lnSpc>
              <a:spcBef>
                <a:spcPct val="0"/>
              </a:spcBef>
              <a:spcAft>
                <a:spcPct val="0"/>
              </a:spcAft>
              <a:buClrTx/>
              <a:buSzTx/>
              <a:buFontTx/>
              <a:buNone/>
              <a:tabLst/>
              <a:defRPr/>
            </a:pPr>
            <a:fld id="{048AE222-A27C-4C1B-A638-6BCA7D71312E}" type="slidenum">
              <a:rPr kumimoji="1" lang="ja-JP" altLang="en-US" sz="1524"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870875" rtl="0" eaLnBrk="1" fontAlgn="base" latinLnBrk="0" hangingPunct="1">
                <a:lnSpc>
                  <a:spcPct val="100000"/>
                </a:lnSpc>
                <a:spcBef>
                  <a:spcPct val="0"/>
                </a:spcBef>
                <a:spcAft>
                  <a:spcPct val="0"/>
                </a:spcAft>
                <a:buClrTx/>
                <a:buSzTx/>
                <a:buFontTx/>
                <a:buNone/>
                <a:tabLst/>
                <a:defRPr/>
              </a:pPr>
              <a:t>45</a:t>
            </a:fld>
            <a:endParaRPr kumimoji="1" lang="ja-JP" altLang="en-US" sz="1524"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正方形/長方形 12">
            <a:extLst>
              <a:ext uri="{FF2B5EF4-FFF2-40B4-BE49-F238E27FC236}">
                <a16:creationId xmlns:a16="http://schemas.microsoft.com/office/drawing/2014/main" id="{8A8B1FA5-1150-4976-8FF9-5FAA6823A09D}"/>
              </a:ext>
            </a:extLst>
          </p:cNvPr>
          <p:cNvSpPr/>
          <p:nvPr/>
        </p:nvSpPr>
        <p:spPr>
          <a:xfrm>
            <a:off x="417504" y="3900921"/>
            <a:ext cx="9072000" cy="2592441"/>
          </a:xfrm>
          <a:prstGeom prst="rect">
            <a:avLst/>
          </a:prstGeom>
          <a:solidFill>
            <a:schemeClr val="accent5">
              <a:lumMod val="20000"/>
              <a:lumOff val="80000"/>
            </a:schemeClr>
          </a:solidFill>
        </p:spPr>
        <p:txBody>
          <a:bodyPr wrap="square">
            <a:spAutoFit/>
          </a:bodyPr>
          <a:lstStyle/>
          <a:p>
            <a:pPr marL="0" marR="0" lvl="0" indent="0" algn="just" defTabSz="435437" rtl="0" eaLnBrk="1" fontAlgn="auto" latinLnBrk="0" hangingPunct="1">
              <a:lnSpc>
                <a:spcPts val="1714"/>
              </a:lnSpc>
              <a:spcBef>
                <a:spcPts val="0"/>
              </a:spcBef>
              <a:spcAft>
                <a:spcPts val="0"/>
              </a:spcAft>
              <a:buClrTx/>
              <a:buSzTx/>
              <a:buFontTx/>
              <a:buNone/>
              <a:tabLst/>
              <a:defRPr/>
            </a:pPr>
            <a:r>
              <a:rPr kumimoji="0" lang="ja-JP" altLang="en-US"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１</a:t>
            </a:r>
            <a:r>
              <a:rPr kumimoji="0" lang="en-US" altLang="ja-JP"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３０ エネルギー・食料品価格等の物価高騰の影響を受けた事業者を支援するために、地方公共団体から当該事業者への工事委託費や地方公共団体による当該事業者からの物品購入費について、物価高騰対応重点支援地方創生臨時交付金を充当することは可能か。</a:t>
            </a:r>
            <a:endParaRPr kumimoji="0" lang="en-US" altLang="ja-JP" sz="133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870875" rtl="0" eaLnBrk="1" fontAlgn="base" latinLnBrk="0" hangingPunct="1">
              <a:lnSpc>
                <a:spcPct val="100000"/>
              </a:lnSpc>
              <a:spcBef>
                <a:spcPct val="0"/>
              </a:spcBef>
              <a:spcAft>
                <a:spcPct val="0"/>
              </a:spcAft>
              <a:buClrTx/>
              <a:buSzTx/>
              <a:buFontTx/>
              <a:buNone/>
              <a:tabLst/>
              <a:defRPr/>
            </a:pPr>
            <a:endParaRPr kumimoji="1" lang="en-US" altLang="ja-JP" sz="1333" b="0" i="0" u="none" strike="noStrike" kern="1200" cap="none" spc="0" normalizeH="0" baseline="0" noProof="0" dirty="0">
              <a:ln>
                <a:noFill/>
              </a:ln>
              <a:solidFill>
                <a:prstClr val="black"/>
              </a:solidFill>
              <a:effectLst/>
              <a:uLnTx/>
              <a:uFillTx/>
              <a:latin typeface="Times New Roman" pitchFamily="18" charset="0"/>
              <a:ea typeface="ＭＳ ゴシック" pitchFamily="49" charset="-128"/>
              <a:cs typeface="+mn-cs"/>
            </a:endParaRPr>
          </a:p>
          <a:p>
            <a:pPr marL="0" marR="0" lvl="0" indent="0" algn="l" defTabSz="870875" rtl="0" eaLnBrk="1" fontAlgn="base" latinLnBrk="0" hangingPunct="1">
              <a:lnSpc>
                <a:spcPct val="100000"/>
              </a:lnSpc>
              <a:spcBef>
                <a:spcPct val="0"/>
              </a:spcBef>
              <a:spcAft>
                <a:spcPct val="0"/>
              </a:spcAft>
              <a:buClrTx/>
              <a:buSzTx/>
              <a:buFontTx/>
              <a:buNone/>
              <a:tabLst/>
              <a:defRPr/>
            </a:pPr>
            <a:r>
              <a:rPr kumimoji="1" lang="ja-JP" altLang="en-US" sz="1333" b="0" i="0" u="none" strike="noStrike" kern="1200" cap="none" spc="0" normalizeH="0" baseline="0" noProof="0" dirty="0">
                <a:ln>
                  <a:noFill/>
                </a:ln>
                <a:solidFill>
                  <a:prstClr val="black"/>
                </a:solidFill>
                <a:effectLst/>
                <a:uLnTx/>
                <a:uFillTx/>
                <a:latin typeface="Times New Roman" pitchFamily="18" charset="0"/>
                <a:ea typeface="ＭＳ ゴシック" pitchFamily="49" charset="-128"/>
                <a:cs typeface="+mn-cs"/>
              </a:rPr>
              <a:t>　物価高騰対応重点支援地方創生臨時交付金の交付対象事業は、エネルギー・食料品価格等の物価高騰の影響を受けた生活者や事業者（以下「生活者等」という。）の支援を主たる目的とする事業であって、交付金による支援の効果が当該生活者等に直接的に及ぶ事業としており、事業者への委託費や事業者からの物品購入費は、地方公共団体が当該事業者から何らかの財やサービスを受け取る際の「対価」として支払うものであり、これに該当しないことから、原則として認められない。 </a:t>
            </a:r>
          </a:p>
          <a:p>
            <a:pPr marL="0" marR="0" lvl="0" indent="0" algn="l" defTabSz="870875" rtl="0" eaLnBrk="1" fontAlgn="base" latinLnBrk="0" hangingPunct="1">
              <a:lnSpc>
                <a:spcPct val="100000"/>
              </a:lnSpc>
              <a:spcBef>
                <a:spcPct val="0"/>
              </a:spcBef>
              <a:spcAft>
                <a:spcPct val="0"/>
              </a:spcAft>
              <a:buClrTx/>
              <a:buSzTx/>
              <a:buFontTx/>
              <a:buNone/>
              <a:tabLst/>
              <a:defRPr/>
            </a:pPr>
            <a:r>
              <a:rPr kumimoji="1" lang="ja-JP" altLang="en-US" sz="1333" b="0" i="0" u="none" strike="noStrike" kern="1200" cap="none" spc="0" normalizeH="0" baseline="0" noProof="0" dirty="0">
                <a:ln>
                  <a:noFill/>
                </a:ln>
                <a:solidFill>
                  <a:prstClr val="black"/>
                </a:solidFill>
                <a:effectLst/>
                <a:uLnTx/>
                <a:uFillTx/>
                <a:latin typeface="Times New Roman" pitchFamily="18" charset="0"/>
                <a:ea typeface="ＭＳ ゴシック" pitchFamily="49" charset="-128"/>
                <a:cs typeface="+mn-cs"/>
              </a:rPr>
              <a:t>　他方、</a:t>
            </a:r>
            <a:r>
              <a:rPr kumimoji="1" lang="ja-JP" altLang="en-US" sz="1333" b="0" i="0" strike="noStrike" kern="1200" cap="none" spc="0" normalizeH="0" baseline="0" noProof="0" dirty="0">
                <a:ln>
                  <a:noFill/>
                </a:ln>
                <a:effectLst/>
                <a:uLnTx/>
                <a:uFillTx/>
                <a:latin typeface="Times New Roman" pitchFamily="18" charset="0"/>
                <a:ea typeface="ＭＳ ゴシック" pitchFamily="49" charset="-128"/>
                <a:cs typeface="+mn-cs"/>
              </a:rPr>
              <a:t>交付金による支援の効果が物価高騰の影響を受けた生活者等に直接的に及ぶ事業であれば、例えば、契約の途中でエネルギー価格や食料品価格、労務単価等の価格変動が生じた場合における、契約金額の変更や受託事業者への支援などは対象となり得る。 </a:t>
            </a:r>
            <a:endParaRPr kumimoji="0" lang="en-US" altLang="ja-JP" sz="1333" b="0" i="0"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1F1431F3-B243-4FB0-9C42-5A341343AC26}"/>
              </a:ext>
            </a:extLst>
          </p:cNvPr>
          <p:cNvSpPr/>
          <p:nvPr/>
        </p:nvSpPr>
        <p:spPr>
          <a:xfrm>
            <a:off x="197992" y="3373262"/>
            <a:ext cx="9513040" cy="502573"/>
          </a:xfrm>
          <a:prstGeom prst="rect">
            <a:avLst/>
          </a:prstGeom>
        </p:spPr>
        <p:txBody>
          <a:bodyPr wrap="square">
            <a:spAutoFit/>
          </a:bodyPr>
          <a:lstStyle/>
          <a:p>
            <a:pPr marL="0" marR="0" lvl="0" indent="0" algn="r" defTabSz="870875" rtl="0" eaLnBrk="1" fontAlgn="base" latinLnBrk="0" hangingPunct="1">
              <a:lnSpc>
                <a:spcPct val="100000"/>
              </a:lnSpc>
              <a:spcBef>
                <a:spcPct val="0"/>
              </a:spcBef>
              <a:spcAft>
                <a:spcPct val="0"/>
              </a:spcAft>
              <a:buClrTx/>
              <a:buSzTx/>
              <a:buFontTx/>
              <a:buNone/>
              <a:tabLst/>
              <a:defRPr/>
            </a:pPr>
            <a:r>
              <a:rPr kumimoji="1" lang="en-US" altLang="ja-JP"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物価高騰対応重点支援地方創生臨時交付金（推奨事業メニュー・低所得世帯支援枠）</a:t>
            </a:r>
            <a:r>
              <a:rPr kumimoji="1" lang="en-US" altLang="ja-JP"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Q</a:t>
            </a:r>
            <a:r>
              <a:rPr kumimoji="1" lang="ja-JP" altLang="en-US"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a:t>
            </a:r>
            <a:r>
              <a:rPr kumimoji="1" lang="ja-JP" altLang="en-US"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（第１版／令和５年</a:t>
            </a:r>
            <a:r>
              <a:rPr kumimoji="1" lang="en-US" altLang="ja-JP"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12</a:t>
            </a:r>
            <a:r>
              <a:rPr kumimoji="1" lang="ja-JP" altLang="en-US"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月</a:t>
            </a:r>
            <a:r>
              <a:rPr kumimoji="1" lang="en-US" altLang="ja-JP"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13</a:t>
            </a:r>
            <a:r>
              <a:rPr kumimoji="1" lang="ja-JP" altLang="en-US"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日）（抜粋）　　　　　　　　　　　　　　　　　　　　　　　　　　　　　　　　　　　　　　　　　　　　　　内閣府地方創生推進本部</a:t>
            </a:r>
            <a:r>
              <a:rPr kumimoji="1" lang="en-US" altLang="ja-JP"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4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14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正方形/長方形 9">
            <a:extLst>
              <a:ext uri="{FF2B5EF4-FFF2-40B4-BE49-F238E27FC236}">
                <a16:creationId xmlns:a16="http://schemas.microsoft.com/office/drawing/2014/main" id="{7710D705-93AD-494D-855C-3B36A4679E49}"/>
              </a:ext>
            </a:extLst>
          </p:cNvPr>
          <p:cNvSpPr/>
          <p:nvPr/>
        </p:nvSpPr>
        <p:spPr>
          <a:xfrm>
            <a:off x="417504" y="1124744"/>
            <a:ext cx="9072000" cy="1810752"/>
          </a:xfrm>
          <a:prstGeom prst="rect">
            <a:avLst/>
          </a:prstGeom>
          <a:solidFill>
            <a:schemeClr val="accent5">
              <a:lumMod val="20000"/>
              <a:lumOff val="80000"/>
            </a:schemeClr>
          </a:solidFill>
        </p:spPr>
        <p:txBody>
          <a:bodyPr wrap="square">
            <a:spAutoFit/>
          </a:bodyPr>
          <a:lstStyle/>
          <a:p>
            <a:pPr lvl="0" algn="just" defTabSz="435437" fontAlgn="auto">
              <a:lnSpc>
                <a:spcPts val="1714"/>
              </a:lnSpc>
              <a:spcBef>
                <a:spcPts val="0"/>
              </a:spcBef>
              <a:spcAft>
                <a:spcPts val="0"/>
              </a:spcAft>
              <a:defRPr/>
            </a:pPr>
            <a:r>
              <a:rPr kumimoji="0" lang="ja-JP" altLang="en-US" sz="1333" dirty="0">
                <a:solidFill>
                  <a:prstClr val="black"/>
                </a:solidFill>
                <a:latin typeface="ＭＳ Ｐゴシック" panose="020B0600070205080204" pitchFamily="50" charset="-128"/>
                <a:ea typeface="ＭＳ Ｐゴシック" panose="020B0600070205080204" pitchFamily="50" charset="-128"/>
              </a:rPr>
              <a:t>　資材価格の高騰、賃金上昇等への対応については、「原材料価格、エネルギーコスト等の上昇に係る指定管理者制度の運用の留意点について」（令和４年</a:t>
            </a:r>
            <a:r>
              <a:rPr kumimoji="0" lang="en-US" altLang="ja-JP" sz="1333" dirty="0">
                <a:solidFill>
                  <a:prstClr val="black"/>
                </a:solidFill>
                <a:latin typeface="ＭＳ Ｐゴシック" panose="020B0600070205080204" pitchFamily="50" charset="-128"/>
                <a:ea typeface="ＭＳ Ｐゴシック" panose="020B0600070205080204" pitchFamily="50" charset="-128"/>
              </a:rPr>
              <a:t>10</a:t>
            </a:r>
            <a:r>
              <a:rPr kumimoji="0" lang="ja-JP" altLang="en-US" sz="1333" dirty="0">
                <a:solidFill>
                  <a:prstClr val="black"/>
                </a:solidFill>
                <a:latin typeface="ＭＳ Ｐゴシック" panose="020B0600070205080204" pitchFamily="50" charset="-128"/>
                <a:ea typeface="ＭＳ Ｐゴシック" panose="020B0600070205080204" pitchFamily="50" charset="-128"/>
              </a:rPr>
              <a:t>月</a:t>
            </a:r>
            <a:r>
              <a:rPr kumimoji="0" lang="en-US" altLang="ja-JP" sz="1333" dirty="0">
                <a:solidFill>
                  <a:prstClr val="black"/>
                </a:solidFill>
                <a:latin typeface="ＭＳ Ｐゴシック" panose="020B0600070205080204" pitchFamily="50" charset="-128"/>
                <a:ea typeface="ＭＳ Ｐゴシック" panose="020B0600070205080204" pitchFamily="50" charset="-128"/>
              </a:rPr>
              <a:t>11</a:t>
            </a:r>
            <a:r>
              <a:rPr kumimoji="0" lang="ja-JP" altLang="en-US" sz="1333" dirty="0">
                <a:solidFill>
                  <a:prstClr val="black"/>
                </a:solidFill>
                <a:latin typeface="ＭＳ Ｐゴシック" panose="020B0600070205080204" pitchFamily="50" charset="-128"/>
                <a:ea typeface="ＭＳ Ｐゴシック" panose="020B0600070205080204" pitchFamily="50" charset="-128"/>
              </a:rPr>
              <a:t>日総行経第</a:t>
            </a:r>
            <a:r>
              <a:rPr kumimoji="0" lang="en-US" altLang="ja-JP" sz="1333" dirty="0">
                <a:solidFill>
                  <a:prstClr val="black"/>
                </a:solidFill>
                <a:latin typeface="ＭＳ Ｐゴシック" panose="020B0600070205080204" pitchFamily="50" charset="-128"/>
                <a:ea typeface="ＭＳ Ｐゴシック" panose="020B0600070205080204" pitchFamily="50" charset="-128"/>
              </a:rPr>
              <a:t>31</a:t>
            </a:r>
            <a:r>
              <a:rPr kumimoji="0" lang="ja-JP" altLang="en-US" sz="1333" dirty="0">
                <a:solidFill>
                  <a:prstClr val="black"/>
                </a:solidFill>
                <a:latin typeface="ＭＳ Ｐゴシック" panose="020B0600070205080204" pitchFamily="50" charset="-128"/>
                <a:ea typeface="ＭＳ Ｐゴシック" panose="020B0600070205080204" pitchFamily="50" charset="-128"/>
              </a:rPr>
              <a:t>号総務省自治行政局行政経営支援室長通知）、「資材価格の高騰、賃金上昇等に係る民間委託等の運用の留意点について」（令和５年</a:t>
            </a:r>
            <a:r>
              <a:rPr kumimoji="0" lang="en-US" altLang="ja-JP" sz="1333" dirty="0">
                <a:solidFill>
                  <a:prstClr val="black"/>
                </a:solidFill>
                <a:latin typeface="ＭＳ Ｐゴシック" panose="020B0600070205080204" pitchFamily="50" charset="-128"/>
                <a:ea typeface="ＭＳ Ｐゴシック" panose="020B0600070205080204" pitchFamily="50" charset="-128"/>
              </a:rPr>
              <a:t>11</a:t>
            </a:r>
            <a:r>
              <a:rPr kumimoji="0" lang="ja-JP" altLang="en-US" sz="1333" dirty="0">
                <a:solidFill>
                  <a:prstClr val="black"/>
                </a:solidFill>
                <a:latin typeface="ＭＳ Ｐゴシック" panose="020B0600070205080204" pitchFamily="50" charset="-128"/>
                <a:ea typeface="ＭＳ Ｐゴシック" panose="020B0600070205080204" pitchFamily="50" charset="-128"/>
              </a:rPr>
              <a:t>月</a:t>
            </a:r>
            <a:r>
              <a:rPr kumimoji="0" lang="en-US" altLang="ja-JP" sz="1333" dirty="0">
                <a:solidFill>
                  <a:prstClr val="black"/>
                </a:solidFill>
                <a:latin typeface="ＭＳ Ｐゴシック" panose="020B0600070205080204" pitchFamily="50" charset="-128"/>
                <a:ea typeface="ＭＳ Ｐゴシック" panose="020B0600070205080204" pitchFamily="50" charset="-128"/>
              </a:rPr>
              <a:t>13</a:t>
            </a:r>
            <a:r>
              <a:rPr kumimoji="0" lang="ja-JP" altLang="en-US" sz="1333" dirty="0">
                <a:solidFill>
                  <a:prstClr val="black"/>
                </a:solidFill>
                <a:latin typeface="ＭＳ Ｐゴシック" panose="020B0600070205080204" pitchFamily="50" charset="-128"/>
                <a:ea typeface="ＭＳ Ｐゴシック" panose="020B0600070205080204" pitchFamily="50" charset="-128"/>
              </a:rPr>
              <a:t>日総行経第</a:t>
            </a:r>
            <a:r>
              <a:rPr kumimoji="0" lang="en-US" altLang="ja-JP" sz="1333" dirty="0">
                <a:solidFill>
                  <a:prstClr val="black"/>
                </a:solidFill>
                <a:latin typeface="ＭＳ Ｐゴシック" panose="020B0600070205080204" pitchFamily="50" charset="-128"/>
                <a:ea typeface="ＭＳ Ｐゴシック" panose="020B0600070205080204" pitchFamily="50" charset="-128"/>
              </a:rPr>
              <a:t>35</a:t>
            </a:r>
            <a:r>
              <a:rPr kumimoji="0" lang="ja-JP" altLang="en-US" sz="1333" dirty="0">
                <a:solidFill>
                  <a:prstClr val="black"/>
                </a:solidFill>
                <a:latin typeface="ＭＳ Ｐゴシック" panose="020B0600070205080204" pitchFamily="50" charset="-128"/>
                <a:ea typeface="ＭＳ Ｐゴシック" panose="020B0600070205080204" pitchFamily="50" charset="-128"/>
              </a:rPr>
              <a:t>号総務省自治行政局行政経営支援室長通知）及び「自治体施設の光熱費・施設管理等の委託料の増加への対応について」（令和５年</a:t>
            </a:r>
            <a:r>
              <a:rPr kumimoji="0" lang="en-US" altLang="ja-JP" sz="1333" dirty="0">
                <a:solidFill>
                  <a:prstClr val="black"/>
                </a:solidFill>
                <a:latin typeface="ＭＳ Ｐゴシック" panose="020B0600070205080204" pitchFamily="50" charset="-128"/>
                <a:ea typeface="ＭＳ Ｐゴシック" panose="020B0600070205080204" pitchFamily="50" charset="-128"/>
              </a:rPr>
              <a:t>12</a:t>
            </a:r>
            <a:r>
              <a:rPr kumimoji="0" lang="ja-JP" altLang="en-US" sz="1333" dirty="0">
                <a:solidFill>
                  <a:prstClr val="black"/>
                </a:solidFill>
                <a:latin typeface="ＭＳ Ｐゴシック" panose="020B0600070205080204" pitchFamily="50" charset="-128"/>
                <a:ea typeface="ＭＳ Ｐゴシック" panose="020B0600070205080204" pitchFamily="50" charset="-128"/>
              </a:rPr>
              <a:t>月</a:t>
            </a:r>
            <a:r>
              <a:rPr kumimoji="0" lang="en-US" altLang="ja-JP" sz="1333" dirty="0">
                <a:solidFill>
                  <a:prstClr val="black"/>
                </a:solidFill>
                <a:latin typeface="ＭＳ Ｐゴシック" panose="020B0600070205080204" pitchFamily="50" charset="-128"/>
                <a:ea typeface="ＭＳ Ｐゴシック" panose="020B0600070205080204" pitchFamily="50" charset="-128"/>
              </a:rPr>
              <a:t>26</a:t>
            </a:r>
            <a:r>
              <a:rPr kumimoji="0" lang="ja-JP" altLang="en-US" sz="1333" dirty="0">
                <a:solidFill>
                  <a:prstClr val="black"/>
                </a:solidFill>
                <a:latin typeface="ＭＳ Ｐゴシック" panose="020B0600070205080204" pitchFamily="50" charset="-128"/>
                <a:ea typeface="ＭＳ Ｐゴシック" panose="020B0600070205080204" pitchFamily="50" charset="-128"/>
              </a:rPr>
              <a:t>日総行経第</a:t>
            </a:r>
            <a:r>
              <a:rPr kumimoji="0" lang="en-US" altLang="ja-JP" sz="1333" dirty="0">
                <a:solidFill>
                  <a:prstClr val="black"/>
                </a:solidFill>
                <a:latin typeface="ＭＳ Ｐゴシック" panose="020B0600070205080204" pitchFamily="50" charset="-128"/>
                <a:ea typeface="ＭＳ Ｐゴシック" panose="020B0600070205080204" pitchFamily="50" charset="-128"/>
              </a:rPr>
              <a:t>52</a:t>
            </a:r>
            <a:r>
              <a:rPr kumimoji="0" lang="ja-JP" altLang="en-US" sz="1333" dirty="0">
                <a:solidFill>
                  <a:prstClr val="black"/>
                </a:solidFill>
                <a:latin typeface="ＭＳ Ｐゴシック" panose="020B0600070205080204" pitchFamily="50" charset="-128"/>
                <a:ea typeface="ＭＳ Ｐゴシック" panose="020B0600070205080204" pitchFamily="50" charset="-128"/>
              </a:rPr>
              <a:t>号総務省自治行政局行政経営支援室長）において助言をしてきたところです。</a:t>
            </a:r>
          </a:p>
          <a:p>
            <a:pPr lvl="0" algn="just" defTabSz="435437" fontAlgn="auto">
              <a:lnSpc>
                <a:spcPts val="1714"/>
              </a:lnSpc>
              <a:spcBef>
                <a:spcPts val="0"/>
              </a:spcBef>
              <a:spcAft>
                <a:spcPts val="0"/>
              </a:spcAft>
              <a:defRPr/>
            </a:pPr>
            <a:r>
              <a:rPr kumimoji="0" lang="ja-JP" altLang="en-US" sz="1333" dirty="0">
                <a:solidFill>
                  <a:prstClr val="black"/>
                </a:solidFill>
                <a:latin typeface="ＭＳ Ｐゴシック" panose="020B0600070205080204" pitchFamily="50" charset="-128"/>
                <a:ea typeface="ＭＳ Ｐゴシック" panose="020B0600070205080204" pitchFamily="50" charset="-128"/>
              </a:rPr>
              <a:t>　今般、令和５年</a:t>
            </a:r>
            <a:r>
              <a:rPr kumimoji="0" lang="en-US" altLang="ja-JP" sz="1333" dirty="0">
                <a:solidFill>
                  <a:prstClr val="black"/>
                </a:solidFill>
                <a:latin typeface="ＭＳ Ｐゴシック" panose="020B0600070205080204" pitchFamily="50" charset="-128"/>
                <a:ea typeface="ＭＳ Ｐゴシック" panose="020B0600070205080204" pitchFamily="50" charset="-128"/>
              </a:rPr>
              <a:t>11</a:t>
            </a:r>
            <a:r>
              <a:rPr kumimoji="0" lang="ja-JP" altLang="en-US" sz="1333" dirty="0">
                <a:solidFill>
                  <a:prstClr val="black"/>
                </a:solidFill>
                <a:latin typeface="ＭＳ Ｐゴシック" panose="020B0600070205080204" pitchFamily="50" charset="-128"/>
                <a:ea typeface="ＭＳ Ｐゴシック" panose="020B0600070205080204" pitchFamily="50" charset="-128"/>
              </a:rPr>
              <a:t>月</a:t>
            </a:r>
            <a:r>
              <a:rPr kumimoji="0" lang="en-US" altLang="ja-JP" sz="1333" dirty="0">
                <a:solidFill>
                  <a:prstClr val="black"/>
                </a:solidFill>
                <a:latin typeface="ＭＳ Ｐゴシック" panose="020B0600070205080204" pitchFamily="50" charset="-128"/>
                <a:ea typeface="ＭＳ Ｐゴシック" panose="020B0600070205080204" pitchFamily="50" charset="-128"/>
              </a:rPr>
              <a:t>22</a:t>
            </a:r>
            <a:r>
              <a:rPr kumimoji="0" lang="ja-JP" altLang="en-US" sz="1333" dirty="0">
                <a:solidFill>
                  <a:prstClr val="black"/>
                </a:solidFill>
                <a:latin typeface="ＭＳ Ｐゴシック" panose="020B0600070205080204" pitchFamily="50" charset="-128"/>
                <a:ea typeface="ＭＳ Ｐゴシック" panose="020B0600070205080204" pitchFamily="50" charset="-128"/>
              </a:rPr>
              <a:t>日付けで照会した「地方行政サービス改革の取組に係る補足調査」等の結果を踏まえ、</a:t>
            </a:r>
            <a:r>
              <a:rPr kumimoji="0" lang="ja-JP" altLang="en-US" sz="1333" u="sng" dirty="0">
                <a:solidFill>
                  <a:prstClr val="black"/>
                </a:solidFill>
                <a:latin typeface="ＭＳ Ｐゴシック" panose="020B0600070205080204" pitchFamily="50" charset="-128"/>
                <a:ea typeface="ＭＳ Ｐゴシック" panose="020B0600070205080204" pitchFamily="50" charset="-128"/>
              </a:rPr>
              <a:t>指定管理者制度及び民間委託に係る課題への対応の事例を別添１のとおりとりまとめました</a:t>
            </a:r>
            <a:r>
              <a:rPr kumimoji="0" lang="ja-JP" altLang="en-US" sz="1333" dirty="0">
                <a:solidFill>
                  <a:prstClr val="black"/>
                </a:solidFill>
                <a:latin typeface="ＭＳ Ｐゴシック" panose="020B0600070205080204" pitchFamily="50" charset="-128"/>
                <a:ea typeface="ＭＳ Ｐゴシック" panose="020B0600070205080204" pitchFamily="50" charset="-128"/>
              </a:rPr>
              <a:t>ので、各地方公共団体におかれましては、これらも参考に適切に対応いただきますようお願いします。</a:t>
            </a:r>
          </a:p>
        </p:txBody>
      </p:sp>
      <p:sp>
        <p:nvSpPr>
          <p:cNvPr id="11" name="正方形/長方形 10">
            <a:extLst>
              <a:ext uri="{FF2B5EF4-FFF2-40B4-BE49-F238E27FC236}">
                <a16:creationId xmlns:a16="http://schemas.microsoft.com/office/drawing/2014/main" id="{71703C2E-2A82-464B-BC23-DA67B2755B6F}"/>
              </a:ext>
            </a:extLst>
          </p:cNvPr>
          <p:cNvSpPr/>
          <p:nvPr/>
        </p:nvSpPr>
        <p:spPr>
          <a:xfrm>
            <a:off x="197992" y="663103"/>
            <a:ext cx="9350704" cy="297454"/>
          </a:xfrm>
          <a:prstGeom prst="rect">
            <a:avLst/>
          </a:prstGeom>
        </p:spPr>
        <p:txBody>
          <a:bodyPr wrap="square">
            <a:spAutoFit/>
          </a:bodyPr>
          <a:lstStyle/>
          <a:p>
            <a:pPr marL="0" marR="0" lvl="0" indent="0" algn="l" defTabSz="870875" rtl="0" eaLnBrk="1" fontAlgn="base" latinLnBrk="0" hangingPunct="1">
              <a:lnSpc>
                <a:spcPct val="100000"/>
              </a:lnSpc>
              <a:spcBef>
                <a:spcPct val="0"/>
              </a:spcBef>
              <a:spcAft>
                <a:spcPct val="0"/>
              </a:spcAft>
              <a:buClrTx/>
              <a:buSzTx/>
              <a:buFontTx/>
              <a:buNone/>
              <a:tabLst/>
              <a:defRPr/>
            </a:pPr>
            <a:r>
              <a:rPr kumimoji="1" lang="en-US" altLang="ja-JP"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資材価格の高騰、賃金上昇等に係る民間委託等の運用の留意点について　　　　　　（令和６年４月１日総行経第９号）（抜粋）</a:t>
            </a:r>
            <a:r>
              <a:rPr kumimoji="1" lang="en-US" altLang="ja-JP" sz="133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4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14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8151784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AC5D02-D4D6-41FF-AC40-EA3932F083EB}"/>
              </a:ext>
            </a:extLst>
          </p:cNvPr>
          <p:cNvSpPr>
            <a:spLocks noGrp="1"/>
          </p:cNvSpPr>
          <p:nvPr>
            <p:ph type="title"/>
          </p:nvPr>
        </p:nvSpPr>
        <p:spPr>
          <a:xfrm>
            <a:off x="0" y="81356"/>
            <a:ext cx="9906000" cy="376512"/>
          </a:xfrm>
        </p:spPr>
        <p:txBody>
          <a:bodyPr/>
          <a:lstStyle/>
          <a:p>
            <a:r>
              <a:rPr lang="ja-JP" altLang="en-US" sz="1800" dirty="0">
                <a:latin typeface="メイリオ" panose="020B0604030504040204" pitchFamily="50" charset="-128"/>
                <a:ea typeface="メイリオ" panose="020B0604030504040204" pitchFamily="50" charset="-128"/>
              </a:rPr>
              <a:t>地方自治体における指定管理者制度に係る課題への対応</a:t>
            </a:r>
          </a:p>
        </p:txBody>
      </p:sp>
      <p:sp>
        <p:nvSpPr>
          <p:cNvPr id="10" name="スライド番号プレースホルダー 9">
            <a:extLst>
              <a:ext uri="{FF2B5EF4-FFF2-40B4-BE49-F238E27FC236}">
                <a16:creationId xmlns:a16="http://schemas.microsoft.com/office/drawing/2014/main" id="{7973D3D9-F39B-40BB-ACFD-127D770ABB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7F55-20BD-4BF1-B22D-08A065E327C7}" type="slidenum">
              <a:rPr kumimoji="1" lang="ja-JP" altLang="en-US" sz="1400" b="0" i="0" u="none" strike="noStrike" kern="1200" cap="none" spc="0" normalizeH="0" baseline="0" noProof="0" smtClean="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400" b="0" i="0" u="none" strike="noStrike" kern="1200" cap="none" spc="0" normalizeH="0" baseline="0" noProof="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25" name="表 24">
            <a:extLst>
              <a:ext uri="{FF2B5EF4-FFF2-40B4-BE49-F238E27FC236}">
                <a16:creationId xmlns:a16="http://schemas.microsoft.com/office/drawing/2014/main" id="{624DEC9B-114A-4507-BF3D-7C6BBE1CE329}"/>
              </a:ext>
            </a:extLst>
          </p:cNvPr>
          <p:cNvGraphicFramePr>
            <a:graphicFrameLocks noGrp="1"/>
          </p:cNvGraphicFramePr>
          <p:nvPr>
            <p:extLst/>
          </p:nvPr>
        </p:nvGraphicFramePr>
        <p:xfrm>
          <a:off x="298823" y="502920"/>
          <a:ext cx="9308353" cy="2377440"/>
        </p:xfrm>
        <a:graphic>
          <a:graphicData uri="http://schemas.openxmlformats.org/drawingml/2006/table">
            <a:tbl>
              <a:tblPr firstRow="1" bandRow="1">
                <a:tableStyleId>{5C22544A-7EE6-4342-B048-85BDC9FD1C3A}</a:tableStyleId>
              </a:tblPr>
              <a:tblGrid>
                <a:gridCol w="9308353">
                  <a:extLst>
                    <a:ext uri="{9D8B030D-6E8A-4147-A177-3AD203B41FA5}">
                      <a16:colId xmlns:a16="http://schemas.microsoft.com/office/drawing/2014/main" val="2685274432"/>
                    </a:ext>
                  </a:extLst>
                </a:gridCol>
              </a:tblGrid>
              <a:tr h="293844">
                <a:tc>
                  <a:txBody>
                    <a:bodyPr/>
                    <a:lstStyle/>
                    <a:p>
                      <a:r>
                        <a:rPr kumimoji="1" lang="ja-JP" altLang="en-US" sz="1600" dirty="0"/>
                        <a:t>指定管理者の指定（応募団体の少なさ・</a:t>
                      </a:r>
                      <a:r>
                        <a:rPr kumimoji="1" lang="ja-JP" altLang="en-US" sz="1600"/>
                        <a:t>一者のみの応募</a:t>
                      </a:r>
                      <a:r>
                        <a:rPr kumimoji="1" lang="ja-JP" altLang="en-US" sz="1600" dirty="0"/>
                        <a:t>）</a:t>
                      </a:r>
                    </a:p>
                  </a:txBody>
                  <a:tcPr>
                    <a:solidFill>
                      <a:srgbClr val="002060"/>
                    </a:solidFill>
                  </a:tcPr>
                </a:tc>
                <a:extLst>
                  <a:ext uri="{0D108BD9-81ED-4DB2-BD59-A6C34878D82A}">
                    <a16:rowId xmlns:a16="http://schemas.microsoft.com/office/drawing/2014/main" val="2204029100"/>
                  </a:ext>
                </a:extLst>
              </a:tr>
              <a:tr h="293844">
                <a:tc>
                  <a:txBody>
                    <a:bodyPr/>
                    <a:lstStyle/>
                    <a:p>
                      <a:pPr marL="182563" indent="-182563"/>
                      <a:r>
                        <a:rPr kumimoji="1" lang="ja-JP" altLang="en-US" sz="1600" dirty="0"/>
                        <a:t>・多くの事業者に検討を促すため説明会を開催している。</a:t>
                      </a:r>
                      <a:endParaRPr kumimoji="1" lang="en-US" altLang="ja-JP" sz="1600" dirty="0"/>
                    </a:p>
                    <a:p>
                      <a:pPr marL="182563" indent="-182563"/>
                      <a:r>
                        <a:rPr kumimoji="1" lang="ja-JP" altLang="en-US" sz="1600" dirty="0"/>
                        <a:t>・応募できる事業者の資格要件を見直した。</a:t>
                      </a:r>
                      <a:endParaRPr kumimoji="1" lang="en-US" altLang="ja-JP" sz="1600" dirty="0"/>
                    </a:p>
                    <a:p>
                      <a:pPr marL="182563" indent="-182563"/>
                      <a:r>
                        <a:rPr kumimoji="1" lang="ja-JP" altLang="en-US" sz="1600" dirty="0"/>
                        <a:t>・周知期間を長く設定したり、</a:t>
                      </a:r>
                      <a:r>
                        <a:rPr kumimoji="1" lang="en-US" altLang="ja-JP" sz="1600" dirty="0"/>
                        <a:t>HP</a:t>
                      </a:r>
                      <a:r>
                        <a:rPr kumimoji="1" lang="ja-JP" altLang="en-US" sz="1600" dirty="0"/>
                        <a:t>や広報誌への掲載を行う他、全国的な指定管理に関するサイト等を通じて情報発信に努めている。</a:t>
                      </a:r>
                      <a:endParaRPr kumimoji="1" lang="en-US" altLang="ja-JP" sz="1600" dirty="0"/>
                    </a:p>
                    <a:p>
                      <a:pPr marL="182563" indent="-182563"/>
                      <a:r>
                        <a:rPr kumimoji="1" lang="ja-JP" altLang="en-US" sz="1600" dirty="0"/>
                        <a:t>・民間ノウハウをより活かせる性能発注方式の導入や、物価高騰の影響を指定管理料へ適切に反映すること等により、事業者が新規参入しやすい環境の整備を整えている。</a:t>
                      </a:r>
                      <a:endParaRPr kumimoji="1" lang="en-US" altLang="ja-JP" sz="1600" dirty="0"/>
                    </a:p>
                    <a:p>
                      <a:pPr marL="182563" indent="-182563"/>
                      <a:r>
                        <a:rPr kumimoji="1" lang="ja-JP" altLang="en-US" sz="1600" dirty="0"/>
                        <a:t>・指定管理料の引き上げを実施した。</a:t>
                      </a:r>
                      <a:endParaRPr kumimoji="1" lang="en-US" altLang="ja-JP" sz="1600" dirty="0"/>
                    </a:p>
                    <a:p>
                      <a:pPr marL="182563" indent="-182563"/>
                      <a:r>
                        <a:rPr kumimoji="1" lang="ja-JP" altLang="en-US" sz="1600" dirty="0"/>
                        <a:t>・施設の特性に応じて指定期間を柔軟に設定できるよう、指定期間の取扱いを変更した。</a:t>
                      </a:r>
                      <a:endParaRPr kumimoji="1" lang="en-US" altLang="ja-JP" sz="1600" dirty="0"/>
                    </a:p>
                  </a:txBody>
                  <a:tcPr>
                    <a:solidFill>
                      <a:schemeClr val="accent5">
                        <a:lumMod val="20000"/>
                        <a:lumOff val="80000"/>
                      </a:schemeClr>
                    </a:solidFill>
                  </a:tcPr>
                </a:tc>
                <a:extLst>
                  <a:ext uri="{0D108BD9-81ED-4DB2-BD59-A6C34878D82A}">
                    <a16:rowId xmlns:a16="http://schemas.microsoft.com/office/drawing/2014/main" val="137057770"/>
                  </a:ext>
                </a:extLst>
              </a:tr>
            </a:tbl>
          </a:graphicData>
        </a:graphic>
      </p:graphicFrame>
      <p:graphicFrame>
        <p:nvGraphicFramePr>
          <p:cNvPr id="26" name="表 25">
            <a:extLst>
              <a:ext uri="{FF2B5EF4-FFF2-40B4-BE49-F238E27FC236}">
                <a16:creationId xmlns:a16="http://schemas.microsoft.com/office/drawing/2014/main" id="{B304D834-484E-4A92-BC9C-907F59099675}"/>
              </a:ext>
            </a:extLst>
          </p:cNvPr>
          <p:cNvGraphicFramePr>
            <a:graphicFrameLocks noGrp="1"/>
          </p:cNvGraphicFramePr>
          <p:nvPr>
            <p:extLst>
              <p:ext uri="{D42A27DB-BD31-4B8C-83A1-F6EECF244321}">
                <p14:modId xmlns:p14="http://schemas.microsoft.com/office/powerpoint/2010/main" val="2343645957"/>
              </p:ext>
            </p:extLst>
          </p:nvPr>
        </p:nvGraphicFramePr>
        <p:xfrm>
          <a:off x="298822" y="2973762"/>
          <a:ext cx="9308353" cy="1158240"/>
        </p:xfrm>
        <a:graphic>
          <a:graphicData uri="http://schemas.openxmlformats.org/drawingml/2006/table">
            <a:tbl>
              <a:tblPr firstRow="1" bandRow="1">
                <a:tableStyleId>{5C22544A-7EE6-4342-B048-85BDC9FD1C3A}</a:tableStyleId>
              </a:tblPr>
              <a:tblGrid>
                <a:gridCol w="9308353">
                  <a:extLst>
                    <a:ext uri="{9D8B030D-6E8A-4147-A177-3AD203B41FA5}">
                      <a16:colId xmlns:a16="http://schemas.microsoft.com/office/drawing/2014/main" val="2685274432"/>
                    </a:ext>
                  </a:extLst>
                </a:gridCol>
              </a:tblGrid>
              <a:tr h="293844">
                <a:tc>
                  <a:txBody>
                    <a:bodyPr/>
                    <a:lstStyle/>
                    <a:p>
                      <a:r>
                        <a:rPr kumimoji="1" lang="ja-JP" altLang="en-US" sz="1600" dirty="0"/>
                        <a:t>指定管理料（適正な指定管理料の設定・コスト等の上昇への対応）</a:t>
                      </a:r>
                    </a:p>
                  </a:txBody>
                  <a:tcPr>
                    <a:solidFill>
                      <a:srgbClr val="002060"/>
                    </a:solidFill>
                  </a:tcPr>
                </a:tc>
                <a:extLst>
                  <a:ext uri="{0D108BD9-81ED-4DB2-BD59-A6C34878D82A}">
                    <a16:rowId xmlns:a16="http://schemas.microsoft.com/office/drawing/2014/main" val="2204029100"/>
                  </a:ext>
                </a:extLst>
              </a:tr>
              <a:tr h="293844">
                <a:tc>
                  <a:txBody>
                    <a:bodyPr/>
                    <a:lstStyle/>
                    <a:p>
                      <a:pPr marL="174625" indent="-174625"/>
                      <a:r>
                        <a:rPr kumimoji="1" lang="ja-JP" altLang="en-US" sz="1600" dirty="0"/>
                        <a:t>・施設の状況に</a:t>
                      </a:r>
                      <a:r>
                        <a:rPr kumimoji="1" lang="ja-JP" altLang="en-US" sz="1600" dirty="0">
                          <a:solidFill>
                            <a:schemeClr val="tx1"/>
                          </a:solidFill>
                        </a:rPr>
                        <a:t>応じ協定改定や、人件費のスライド制度の導入を行い、指定管理料を変更している。</a:t>
                      </a:r>
                      <a:endParaRPr kumimoji="1" lang="en-US" altLang="ja-JP" sz="1600" dirty="0">
                        <a:solidFill>
                          <a:schemeClr val="tx1"/>
                        </a:solidFill>
                      </a:endParaRPr>
                    </a:p>
                    <a:p>
                      <a:pPr marL="176213" indent="-176213"/>
                      <a:r>
                        <a:rPr kumimoji="1" lang="ja-JP" altLang="en-US" sz="1600" dirty="0"/>
                        <a:t>・国の統計資料等を参考に、業種毎に人件費の伸び率の考え方を導入し、指定管理料を積算している。</a:t>
                      </a:r>
                      <a:endParaRPr kumimoji="1" lang="en-US" altLang="ja-JP" sz="1600" dirty="0"/>
                    </a:p>
                  </a:txBody>
                  <a:tcPr>
                    <a:solidFill>
                      <a:schemeClr val="accent5">
                        <a:lumMod val="20000"/>
                        <a:lumOff val="80000"/>
                      </a:schemeClr>
                    </a:solidFill>
                  </a:tcPr>
                </a:tc>
                <a:extLst>
                  <a:ext uri="{0D108BD9-81ED-4DB2-BD59-A6C34878D82A}">
                    <a16:rowId xmlns:a16="http://schemas.microsoft.com/office/drawing/2014/main" val="137057770"/>
                  </a:ext>
                </a:extLst>
              </a:tr>
            </a:tbl>
          </a:graphicData>
        </a:graphic>
      </p:graphicFrame>
      <p:graphicFrame>
        <p:nvGraphicFramePr>
          <p:cNvPr id="27" name="表 26">
            <a:extLst>
              <a:ext uri="{FF2B5EF4-FFF2-40B4-BE49-F238E27FC236}">
                <a16:creationId xmlns:a16="http://schemas.microsoft.com/office/drawing/2014/main" id="{A9605EFA-4F9C-4CDA-A90E-5417641C077B}"/>
              </a:ext>
            </a:extLst>
          </p:cNvPr>
          <p:cNvGraphicFramePr>
            <a:graphicFrameLocks noGrp="1"/>
          </p:cNvGraphicFramePr>
          <p:nvPr>
            <p:extLst>
              <p:ext uri="{D42A27DB-BD31-4B8C-83A1-F6EECF244321}">
                <p14:modId xmlns:p14="http://schemas.microsoft.com/office/powerpoint/2010/main" val="4112799258"/>
              </p:ext>
            </p:extLst>
          </p:nvPr>
        </p:nvGraphicFramePr>
        <p:xfrm>
          <a:off x="298822" y="4221088"/>
          <a:ext cx="9308353" cy="2377440"/>
        </p:xfrm>
        <a:graphic>
          <a:graphicData uri="http://schemas.openxmlformats.org/drawingml/2006/table">
            <a:tbl>
              <a:tblPr firstRow="1" bandRow="1">
                <a:tableStyleId>{5C22544A-7EE6-4342-B048-85BDC9FD1C3A}</a:tableStyleId>
              </a:tblPr>
              <a:tblGrid>
                <a:gridCol w="9308353">
                  <a:extLst>
                    <a:ext uri="{9D8B030D-6E8A-4147-A177-3AD203B41FA5}">
                      <a16:colId xmlns:a16="http://schemas.microsoft.com/office/drawing/2014/main" val="2685274432"/>
                    </a:ext>
                  </a:extLst>
                </a:gridCol>
              </a:tblGrid>
              <a:tr h="293844">
                <a:tc>
                  <a:txBody>
                    <a:bodyPr/>
                    <a:lstStyle/>
                    <a:p>
                      <a:r>
                        <a:rPr kumimoji="1" lang="ja-JP" altLang="en-US" sz="1600" dirty="0"/>
                        <a:t>指定管理者に対する労働法令遵守のあり方</a:t>
                      </a:r>
                    </a:p>
                  </a:txBody>
                  <a:tcPr>
                    <a:solidFill>
                      <a:srgbClr val="002060"/>
                    </a:solidFill>
                  </a:tcPr>
                </a:tc>
                <a:extLst>
                  <a:ext uri="{0D108BD9-81ED-4DB2-BD59-A6C34878D82A}">
                    <a16:rowId xmlns:a16="http://schemas.microsoft.com/office/drawing/2014/main" val="2204029100"/>
                  </a:ext>
                </a:extLst>
              </a:tr>
              <a:tr h="293844">
                <a:tc>
                  <a:txBody>
                    <a:bodyPr/>
                    <a:lstStyle/>
                    <a:p>
                      <a:pPr marL="176213" indent="-176213"/>
                      <a:r>
                        <a:rPr kumimoji="1" lang="ja-JP" altLang="en-US" sz="1600" dirty="0"/>
                        <a:t>・募集要項に労働法令遵守を要件として明記している。</a:t>
                      </a:r>
                      <a:endParaRPr kumimoji="1" lang="en-US" altLang="ja-JP" sz="1600" dirty="0"/>
                    </a:p>
                    <a:p>
                      <a:pPr marL="176213" indent="-176213"/>
                      <a:r>
                        <a:rPr kumimoji="1" lang="ja-JP" altLang="en-US" sz="1600" dirty="0"/>
                        <a:t>・協定書に労働法令遵守について記載している。</a:t>
                      </a:r>
                      <a:endParaRPr kumimoji="1" lang="en-US" altLang="ja-JP" sz="1600" dirty="0"/>
                    </a:p>
                    <a:p>
                      <a:pPr marL="176213" indent="-176213"/>
                      <a:r>
                        <a:rPr kumimoji="1" lang="ja-JP" altLang="en-US" sz="1600" dirty="0"/>
                        <a:t>・指定管理者を選定する会議の委員に労働法令の専門家を加えている。</a:t>
                      </a:r>
                      <a:endParaRPr kumimoji="1" lang="en-US" altLang="ja-JP" sz="1600" dirty="0"/>
                    </a:p>
                    <a:p>
                      <a:pPr marL="176213" indent="-176213"/>
                      <a:r>
                        <a:rPr kumimoji="1" lang="ja-JP" altLang="en-US" sz="1600" dirty="0"/>
                        <a:t>・社会保険労務士による労働条件審査を導入しており、関係法令が遵守されていることを確認している。</a:t>
                      </a:r>
                      <a:endParaRPr kumimoji="1" lang="en-US" altLang="ja-JP" sz="1600" dirty="0"/>
                    </a:p>
                    <a:p>
                      <a:pPr marL="176213" indent="-176213"/>
                      <a:r>
                        <a:rPr kumimoji="1" lang="ja-JP" altLang="en-US" sz="1600" dirty="0"/>
                        <a:t>・毎年度実施する施設モニタリングに使用する労働条件チェックリストのひな形について、社会保険労務士を活用し、最新法令を反映するよう取り組んでいる。</a:t>
                      </a:r>
                      <a:endParaRPr kumimoji="1" lang="en-US" altLang="ja-JP" sz="1600" dirty="0"/>
                    </a:p>
                    <a:p>
                      <a:pPr marL="176213" indent="-176213"/>
                      <a:r>
                        <a:rPr kumimoji="1" lang="ja-JP" altLang="en-US" sz="1600" dirty="0"/>
                        <a:t>・労働条件に関する施設所管職員向けの研修を実施している。</a:t>
                      </a:r>
                      <a:endParaRPr kumimoji="1" lang="en-US" altLang="ja-JP" sz="1600" dirty="0"/>
                    </a:p>
                  </a:txBody>
                  <a:tcPr>
                    <a:solidFill>
                      <a:schemeClr val="accent5">
                        <a:lumMod val="20000"/>
                        <a:lumOff val="80000"/>
                      </a:schemeClr>
                    </a:solidFill>
                  </a:tcPr>
                </a:tc>
                <a:extLst>
                  <a:ext uri="{0D108BD9-81ED-4DB2-BD59-A6C34878D82A}">
                    <a16:rowId xmlns:a16="http://schemas.microsoft.com/office/drawing/2014/main" val="137057770"/>
                  </a:ext>
                </a:extLst>
              </a:tr>
            </a:tbl>
          </a:graphicData>
        </a:graphic>
      </p:graphicFrame>
    </p:spTree>
    <p:extLst>
      <p:ext uri="{BB962C8B-B14F-4D97-AF65-F5344CB8AC3E}">
        <p14:creationId xmlns:p14="http://schemas.microsoft.com/office/powerpoint/2010/main" val="4187364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5F0E21AD-7559-4D53-8A6F-29F3EA0E7A61}"/>
              </a:ext>
            </a:extLst>
          </p:cNvPr>
          <p:cNvSpPr txBox="1"/>
          <p:nvPr/>
        </p:nvSpPr>
        <p:spPr>
          <a:xfrm>
            <a:off x="4183232" y="5917890"/>
            <a:ext cx="482945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引用元：　指定管理者の指定の手続に関するガイドラインＶｅｒ</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（福岡市</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hlinkClick r:id="rId3"/>
              </a:rPr>
              <a:t>https://www.city.fukuoka.lg.jp/data/open/cnt/3/48171/1/shiteikannri.pdf?20230926135509</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スライド番号プレースホルダー 9">
            <a:extLst>
              <a:ext uri="{FF2B5EF4-FFF2-40B4-BE49-F238E27FC236}">
                <a16:creationId xmlns:a16="http://schemas.microsoft.com/office/drawing/2014/main" id="{F73F8BC3-4812-415B-B6AD-A044C2FA201B}"/>
              </a:ext>
            </a:extLst>
          </p:cNvPr>
          <p:cNvSpPr>
            <a:spLocks noGrp="1"/>
          </p:cNvSpPr>
          <p:nvPr>
            <p:ph type="sldNum" sz="quarter" idx="12"/>
          </p:nvPr>
        </p:nvSpPr>
        <p:spPr>
          <a:xfrm>
            <a:off x="7677150" y="6492873"/>
            <a:ext cx="22288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7F55-20BD-4BF1-B22D-08A065E327C7}" type="slidenum">
              <a:rPr kumimoji="1" lang="ja-JP" altLang="en-US" sz="12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D7B4B7D3-2E69-420B-95BB-D4C9A2752362}"/>
              </a:ext>
            </a:extLst>
          </p:cNvPr>
          <p:cNvSpPr txBox="1"/>
          <p:nvPr/>
        </p:nvSpPr>
        <p:spPr>
          <a:xfrm>
            <a:off x="893315" y="1085798"/>
            <a:ext cx="8119369"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指定管理料の積算に係る留意事項</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b="0" i="0" u="heavy" strike="noStrike" kern="1200" cap="none" spc="0" normalizeH="0" baseline="0" noProof="0" dirty="0">
                <a:ln>
                  <a:noFill/>
                </a:ln>
                <a:solidFill>
                  <a:prstClr val="black"/>
                </a:solidFill>
                <a:effectLst/>
                <a:uLnTx/>
                <a:uFill>
                  <a:solidFill>
                    <a:srgbClr val="FF0000"/>
                  </a:solidFill>
                </a:uFill>
                <a:latin typeface="Meiryo UI" panose="020B0604030504040204" pitchFamily="50" charset="-128"/>
                <a:ea typeface="Meiryo UI" panose="020B0604030504040204" pitchFamily="50" charset="-128"/>
                <a:cs typeface="Microsoft Himalaya" panose="01010100010101010101" pitchFamily="2" charset="0"/>
              </a:rPr>
              <a:t>指定管理料については、事業者の提案した金額を基に、毎年度、施設所管課と指定管理者が協議を行う</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こと</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としているが、施設運営に関する社会情勢の変化を十分に踏まえ、施設の安全性やサービス水準の維持のため</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に、適切に予算を確保することが重要である。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積算にあたっては、施設の設置目的、特殊性、専門性を考慮するとともに、指定管理者に求める能力、提供</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されるサービス等を前提にして適切に行う必要がある。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特に、</a:t>
            </a:r>
            <a:r>
              <a:rPr kumimoji="1" lang="ja-JP" altLang="en-US" sz="1400" b="0" i="0" u="heavy" strike="noStrike" kern="1200" cap="none" spc="0" normalizeH="0" baseline="0" noProof="0" dirty="0">
                <a:ln>
                  <a:noFill/>
                </a:ln>
                <a:solidFill>
                  <a:prstClr val="black"/>
                </a:solidFill>
                <a:effectLst/>
                <a:uLnTx/>
                <a:uFill>
                  <a:solidFill>
                    <a:srgbClr val="FF0000"/>
                  </a:solidFill>
                </a:uFill>
                <a:latin typeface="Meiryo UI" panose="020B0604030504040204" pitchFamily="50" charset="-128"/>
                <a:ea typeface="Meiryo UI" panose="020B0604030504040204" pitchFamily="50" charset="-128"/>
                <a:cs typeface="Microsoft Himalaya" panose="01010100010101010101" pitchFamily="2" charset="0"/>
              </a:rPr>
              <a:t>人件費については、指定管理者の継続的な人材確保などを通じて施設運営の安定を図るため、賃金水</a:t>
            </a:r>
            <a:endParaRPr kumimoji="1" lang="en-US" altLang="ja-JP" sz="1400" b="0" i="0" u="heavy" strike="noStrike" kern="1200" cap="none" spc="0" normalizeH="0" baseline="0" noProof="0" dirty="0">
              <a:ln>
                <a:noFill/>
              </a:ln>
              <a:solidFill>
                <a:prstClr val="black"/>
              </a:solidFill>
              <a:effectLst/>
              <a:uLnTx/>
              <a:uFill>
                <a:solidFill>
                  <a:srgbClr val="FF0000"/>
                </a:solidFill>
              </a:uFill>
              <a:latin typeface="Meiryo UI" panose="020B0604030504040204" pitchFamily="50" charset="-128"/>
              <a:ea typeface="Meiryo UI" panose="020B0604030504040204" pitchFamily="50" charset="-128"/>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b="0" i="0" u="heavy" strike="noStrike" kern="1200" cap="none" spc="0" normalizeH="0" baseline="0" noProof="0" dirty="0">
                <a:ln>
                  <a:noFill/>
                </a:ln>
                <a:solidFill>
                  <a:prstClr val="black"/>
                </a:solidFill>
                <a:effectLst/>
                <a:uLnTx/>
                <a:uFill>
                  <a:solidFill>
                    <a:srgbClr val="FF0000"/>
                  </a:solidFill>
                </a:uFill>
                <a:latin typeface="Meiryo UI" panose="020B0604030504040204" pitchFamily="50" charset="-128"/>
                <a:ea typeface="Meiryo UI" panose="020B0604030504040204" pitchFamily="50" charset="-128"/>
                <a:cs typeface="Microsoft Himalaya" panose="01010100010101010101" pitchFamily="2" charset="0"/>
              </a:rPr>
              <a:t>準の変動等を踏まえ適正に積算し、指定管理料に反映</a:t>
            </a:r>
            <a:r>
              <a:rPr kumimoji="1" lang="ja-JP" altLang="en-US" sz="1400" b="0" i="0" u="none" strike="noStrike" kern="1200" cap="none" spc="0" normalizeH="0" baseline="0" noProof="0" dirty="0">
                <a:ln>
                  <a:noFill/>
                </a:ln>
                <a:solidFill>
                  <a:prstClr val="black"/>
                </a:solidFill>
                <a:effectLst/>
                <a:uLnTx/>
                <a:uFill>
                  <a:solidFill>
                    <a:srgbClr val="FF0000"/>
                  </a:solidFill>
                </a:uFill>
                <a:latin typeface="Meiryo UI" panose="020B0604030504040204" pitchFamily="50" charset="-128"/>
                <a:ea typeface="Meiryo UI" panose="020B0604030504040204" pitchFamily="50" charset="-128"/>
                <a:cs typeface="Microsoft Himalaya" panose="01010100010101010101" pitchFamily="2" charset="0"/>
              </a:rPr>
              <a:t>する必要がある</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そのため、施設所管課は、次の点に留意し、適切な指定管理料の積算及び確保等に取組むこと。なお、予算の</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確保ついては、必要に応じて財政局（財政調整課）と事前に協議しておくこと。</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人件費の積算</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b="0" i="0" u="heavy" strike="noStrike" kern="1200" cap="none" spc="0" normalizeH="0" baseline="0" noProof="0" dirty="0">
                <a:ln>
                  <a:noFill/>
                </a:ln>
                <a:solidFill>
                  <a:prstClr val="black"/>
                </a:solidFill>
                <a:effectLst/>
                <a:uLnTx/>
                <a:uFill>
                  <a:solidFill>
                    <a:srgbClr val="FF0000"/>
                  </a:solidFill>
                </a:uFill>
                <a:latin typeface="Meiryo UI" panose="020B0604030504040204" pitchFamily="50" charset="-128"/>
                <a:ea typeface="Meiryo UI" panose="020B0604030504040204" pitchFamily="50" charset="-128"/>
                <a:cs typeface="Microsoft Himalaya" panose="01010100010101010101" pitchFamily="2" charset="0"/>
              </a:rPr>
              <a:t>人件費算定に用いる労務単価は最新ものを使用し、賃金水準の変動等を踏まえ適正に積算し、指定管</a:t>
            </a:r>
            <a:endParaRPr kumimoji="1" lang="en-US" altLang="ja-JP" sz="1400" b="0" i="0" u="heavy" strike="noStrike" kern="1200" cap="none" spc="0" normalizeH="0" baseline="0" noProof="0" dirty="0">
              <a:ln>
                <a:noFill/>
              </a:ln>
              <a:solidFill>
                <a:prstClr val="black"/>
              </a:solidFill>
              <a:effectLst/>
              <a:uLnTx/>
              <a:uFill>
                <a:solidFill>
                  <a:srgbClr val="FF0000"/>
                </a:solidFill>
              </a:uFill>
              <a:latin typeface="Meiryo UI" panose="020B0604030504040204" pitchFamily="50" charset="-128"/>
              <a:ea typeface="Meiryo UI" panose="020B0604030504040204" pitchFamily="50" charset="-128"/>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b="0" i="0" u="heavy" strike="noStrike" kern="1200" cap="none" spc="0" normalizeH="0" baseline="0" noProof="0" dirty="0">
                <a:ln>
                  <a:noFill/>
                </a:ln>
                <a:solidFill>
                  <a:prstClr val="black"/>
                </a:solidFill>
                <a:effectLst/>
                <a:uLnTx/>
                <a:uFill>
                  <a:solidFill>
                    <a:srgbClr val="FF0000"/>
                  </a:solidFill>
                </a:uFill>
                <a:latin typeface="Meiryo UI" panose="020B0604030504040204" pitchFamily="50" charset="-128"/>
                <a:ea typeface="Meiryo UI" panose="020B0604030504040204" pitchFamily="50" charset="-128"/>
                <a:cs typeface="Microsoft Himalaya" panose="01010100010101010101" pitchFamily="2" charset="0"/>
              </a:rPr>
              <a:t>理料に反映</a:t>
            </a:r>
            <a:r>
              <a:rPr kumimoji="1" lang="ja-JP" altLang="en-US" sz="1400" b="0" i="0" u="none" strike="noStrike" kern="1200" cap="none" spc="0" normalizeH="0" baseline="0" noProof="0" dirty="0">
                <a:ln>
                  <a:noFill/>
                </a:ln>
                <a:solidFill>
                  <a:prstClr val="black"/>
                </a:solidFill>
                <a:effectLst/>
                <a:uLnTx/>
                <a:uFill>
                  <a:solidFill>
                    <a:srgbClr val="FF0000"/>
                  </a:solidFill>
                </a:uFill>
                <a:latin typeface="Meiryo UI" panose="020B0604030504040204" pitchFamily="50" charset="-128"/>
                <a:ea typeface="Meiryo UI" panose="020B0604030504040204" pitchFamily="50" charset="-128"/>
                <a:cs typeface="Microsoft Himalaya" panose="01010100010101010101" pitchFamily="2" charset="0"/>
              </a:rPr>
              <a:t>すること</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指定管理者に対しては、事前協議の中で、人件費の変動の趣旨やその充当方法を十分に説明したうえ</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で、モニタリング等を通して適切に充当がなされているか確認を行うこと。</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その他留意事項</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物件費については、備品購入費や施設等の修繕費などリスク軽減に係る費用など、施設の安全確保や　</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サービス水準の維持に必要な経費を適切に積算し、指定管理料に反映すること。また、過去の実績や関</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係事業者からの見積等を参考に積算すること。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事故の発生や施設の機能不全といったリスクを未然に防ぐという観点を踏まえ、業務の優先順位について</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icrosoft Himalaya" panose="01010100010101010101" pitchFamily="2" charset="0"/>
              </a:rPr>
              <a:t>　　　　指定管理者と十分に協議すること。</a:t>
            </a:r>
          </a:p>
        </p:txBody>
      </p:sp>
      <p:sp>
        <p:nvSpPr>
          <p:cNvPr id="12" name="タイトル 1">
            <a:extLst>
              <a:ext uri="{FF2B5EF4-FFF2-40B4-BE49-F238E27FC236}">
                <a16:creationId xmlns:a16="http://schemas.microsoft.com/office/drawing/2014/main" id="{A3BF0F7E-3826-4691-8CED-C1E4457C6A04}"/>
              </a:ext>
            </a:extLst>
          </p:cNvPr>
          <p:cNvSpPr txBox="1">
            <a:spLocks/>
          </p:cNvSpPr>
          <p:nvPr/>
        </p:nvSpPr>
        <p:spPr>
          <a:xfrm>
            <a:off x="0" y="99666"/>
            <a:ext cx="9906000" cy="376512"/>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1664116" rtl="0" eaLnBrk="0" fontAlgn="auto" latinLnBrk="0" hangingPunct="0">
              <a:lnSpc>
                <a:spcPct val="90000"/>
              </a:lnSpc>
              <a:spcBef>
                <a:spcPct val="50000"/>
              </a:spcBef>
              <a:spcAft>
                <a:spcPts val="0"/>
              </a:spcAft>
              <a:buClrTx/>
              <a:buSzTx/>
              <a:buFontTx/>
              <a:buNone/>
              <a:tabLst/>
              <a:defRPr/>
            </a:pPr>
            <a:r>
              <a:rPr kumimoji="1" lang="ja-JP" altLang="en-US" sz="18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（事例１）実施協定書を毎年度締結し、指定管理料を変更している事例</a:t>
            </a:r>
            <a:endParaRPr kumimoji="1" lang="en-US" altLang="ja-JP" sz="18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endParaRPr>
          </a:p>
        </p:txBody>
      </p:sp>
      <p:sp>
        <p:nvSpPr>
          <p:cNvPr id="7" name="四角形: 角を丸くする 6">
            <a:extLst>
              <a:ext uri="{FF2B5EF4-FFF2-40B4-BE49-F238E27FC236}">
                <a16:creationId xmlns:a16="http://schemas.microsoft.com/office/drawing/2014/main" id="{11FC9FA1-1DE7-4D84-8ECC-B505A0794955}"/>
              </a:ext>
            </a:extLst>
          </p:cNvPr>
          <p:cNvSpPr/>
          <p:nvPr/>
        </p:nvSpPr>
        <p:spPr>
          <a:xfrm>
            <a:off x="412071" y="476178"/>
            <a:ext cx="9081856" cy="612934"/>
          </a:xfrm>
          <a:prstGeom prst="roundRect">
            <a:avLst/>
          </a:prstGeom>
          <a:solidFill>
            <a:srgbClr val="FFC000">
              <a:alpha val="30196"/>
            </a:srgbClr>
          </a:solidFill>
        </p:spPr>
        <p:txBody>
          <a:bodyPr wrap="square">
            <a:spAutoFit/>
          </a:bodyPr>
          <a:lstStyle/>
          <a:p>
            <a:pPr marL="93663" marR="0" lvl="0" indent="-93663"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○指定の議決後に締結する基本協定書とは別に、実施協定書を毎年度締結。ガイドラインにおいて、最新の労務単価を使用することを明記。</a:t>
            </a:r>
          </a:p>
        </p:txBody>
      </p:sp>
    </p:spTree>
    <p:extLst>
      <p:ext uri="{BB962C8B-B14F-4D97-AF65-F5344CB8AC3E}">
        <p14:creationId xmlns:p14="http://schemas.microsoft.com/office/powerpoint/2010/main" val="1009469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8DC5814-A99E-414A-B898-14C1C12320F1}"/>
              </a:ext>
            </a:extLst>
          </p:cNvPr>
          <p:cNvSpPr/>
          <p:nvPr/>
        </p:nvSpPr>
        <p:spPr>
          <a:xfrm>
            <a:off x="0" y="0"/>
            <a:ext cx="9906000" cy="369332"/>
          </a:xfrm>
          <a:prstGeom prst="rect">
            <a:avLst/>
          </a:prstGeom>
        </p:spPr>
        <p:txBody>
          <a:bodyPr wrap="square">
            <a:spAutoFit/>
          </a:bodyPr>
          <a:lstStyle/>
          <a:p>
            <a:pPr marL="0" marR="0" lvl="0" indent="0" algn="ctr" defTabSz="1664116" rtl="0" eaLnBrk="0" fontAlgn="auto" latinLnBrk="0" hangingPunct="0">
              <a:lnSpc>
                <a:spcPct val="100000"/>
              </a:lnSpc>
              <a:spcBef>
                <a:spcPct val="50000"/>
              </a:spcBef>
              <a:spcAft>
                <a:spcPts val="0"/>
              </a:spcAft>
              <a:buClrTx/>
              <a:buSzTx/>
              <a:buFontTx/>
              <a:buNone/>
              <a:tabLst/>
              <a:defRPr/>
            </a:pPr>
            <a:r>
              <a:rPr kumimoji="1" lang="ja-JP" altLang="en-US" sz="18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（事例２－１）「指定管理者制度における賃金スライド制度」</a:t>
            </a:r>
          </a:p>
        </p:txBody>
      </p:sp>
      <p:sp>
        <p:nvSpPr>
          <p:cNvPr id="6" name="テキスト ボックス 5">
            <a:extLst>
              <a:ext uri="{FF2B5EF4-FFF2-40B4-BE49-F238E27FC236}">
                <a16:creationId xmlns:a16="http://schemas.microsoft.com/office/drawing/2014/main" id="{5F0E21AD-7559-4D53-8A6F-29F3EA0E7A61}"/>
              </a:ext>
            </a:extLst>
          </p:cNvPr>
          <p:cNvSpPr txBox="1"/>
          <p:nvPr/>
        </p:nvSpPr>
        <p:spPr>
          <a:xfrm>
            <a:off x="3429000" y="5855065"/>
            <a:ext cx="61715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引用元：指定管理者制度における賃金水準スライドの手引き（横浜市</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hlinkClick r:id="rId3"/>
              </a:rPr>
              <a:t>https://www.city.yokohama.lg.jp/business/kyoso/public-facility/shiteikanri/shiteikanrishaseido.files/0065_20240401.pdf</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四角形: 角を丸くする 8">
            <a:extLst>
              <a:ext uri="{FF2B5EF4-FFF2-40B4-BE49-F238E27FC236}">
                <a16:creationId xmlns:a16="http://schemas.microsoft.com/office/drawing/2014/main" id="{04E5193B-20FA-4EDC-8022-6B7044257D93}"/>
              </a:ext>
            </a:extLst>
          </p:cNvPr>
          <p:cNvSpPr/>
          <p:nvPr/>
        </p:nvSpPr>
        <p:spPr>
          <a:xfrm>
            <a:off x="268941" y="447606"/>
            <a:ext cx="9368118" cy="612934"/>
          </a:xfrm>
          <a:prstGeom prst="roundRect">
            <a:avLst/>
          </a:prstGeom>
          <a:solidFill>
            <a:srgbClr val="FFC000">
              <a:alpha val="30196"/>
            </a:srgbClr>
          </a:solidFill>
        </p:spPr>
        <p:txBody>
          <a:bodyPr wrap="square">
            <a:spAutoFit/>
          </a:bodyPr>
          <a:lstStyle/>
          <a:p>
            <a:pPr marL="93663" marR="0" lvl="0" indent="-93663"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○指定期間２年目以降の指定管理料について、雇用形態別の賃金水準をはかる指標を基に算出した変動率を用いて年度ごとの見直し額を算出し、翌年度の指定管理料に反映</a:t>
            </a:r>
          </a:p>
        </p:txBody>
      </p:sp>
      <p:sp>
        <p:nvSpPr>
          <p:cNvPr id="3" name="正方形/長方形 2">
            <a:extLst>
              <a:ext uri="{FF2B5EF4-FFF2-40B4-BE49-F238E27FC236}">
                <a16:creationId xmlns:a16="http://schemas.microsoft.com/office/drawing/2014/main" id="{EA006E9D-7400-423B-AB35-67393F0CEFFB}"/>
              </a:ext>
            </a:extLst>
          </p:cNvPr>
          <p:cNvSpPr/>
          <p:nvPr/>
        </p:nvSpPr>
        <p:spPr>
          <a:xfrm>
            <a:off x="532002" y="6271893"/>
            <a:ext cx="9068499" cy="461665"/>
          </a:xfrm>
          <a:prstGeom prst="rect">
            <a:avLst/>
          </a:prstGeom>
        </p:spPr>
        <p:txBody>
          <a:bodyPr wrap="square">
            <a:spAutoFit/>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「公共工事の円滑な施行確保について」（令和５年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11</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30</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日総行行第</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512</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号・国不入企第</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24</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号通知）において助言</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を</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している「いわゆるスライド条項（公共工事標準請負契約約款第２６条）」</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と同様に</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、指定管理者制度</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においても</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運用している事例</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スライド番号プレースホルダー 9">
            <a:extLst>
              <a:ext uri="{FF2B5EF4-FFF2-40B4-BE49-F238E27FC236}">
                <a16:creationId xmlns:a16="http://schemas.microsoft.com/office/drawing/2014/main" id="{F73F8BC3-4812-415B-B6AD-A044C2FA201B}"/>
              </a:ext>
            </a:extLst>
          </p:cNvPr>
          <p:cNvSpPr>
            <a:spLocks noGrp="1"/>
          </p:cNvSpPr>
          <p:nvPr>
            <p:ph type="sldNum" sz="quarter" idx="12"/>
          </p:nvPr>
        </p:nvSpPr>
        <p:spPr>
          <a:xfrm>
            <a:off x="7677150" y="6492873"/>
            <a:ext cx="22288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7F55-20BD-4BF1-B22D-08A065E327C7}" type="slidenum">
              <a:rPr kumimoji="1" lang="ja-JP" altLang="en-US" sz="12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pic>
        <p:nvPicPr>
          <p:cNvPr id="5" name="図 4">
            <a:extLst>
              <a:ext uri="{FF2B5EF4-FFF2-40B4-BE49-F238E27FC236}">
                <a16:creationId xmlns:a16="http://schemas.microsoft.com/office/drawing/2014/main" id="{06BE9838-97A8-4BF2-BE19-9B14EDCAF2F7}"/>
              </a:ext>
            </a:extLst>
          </p:cNvPr>
          <p:cNvPicPr>
            <a:picLocks noChangeAspect="1"/>
          </p:cNvPicPr>
          <p:nvPr/>
        </p:nvPicPr>
        <p:blipFill>
          <a:blip r:embed="rId4"/>
          <a:stretch>
            <a:fillRect/>
          </a:stretch>
        </p:blipFill>
        <p:spPr>
          <a:xfrm>
            <a:off x="1210236" y="1075990"/>
            <a:ext cx="7342094" cy="4774974"/>
          </a:xfrm>
          <a:prstGeom prst="rect">
            <a:avLst/>
          </a:prstGeom>
        </p:spPr>
      </p:pic>
    </p:spTree>
    <p:extLst>
      <p:ext uri="{BB962C8B-B14F-4D97-AF65-F5344CB8AC3E}">
        <p14:creationId xmlns:p14="http://schemas.microsoft.com/office/powerpoint/2010/main" val="2830523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9CF5F4-1292-4B9E-8359-1385AFADBD7C}"/>
              </a:ext>
            </a:extLst>
          </p:cNvPr>
          <p:cNvSpPr>
            <a:spLocks noGrp="1"/>
          </p:cNvSpPr>
          <p:nvPr>
            <p:ph type="title"/>
          </p:nvPr>
        </p:nvSpPr>
        <p:spPr/>
        <p:txBody>
          <a:bodyPr>
            <a:normAutofit fontScale="90000"/>
          </a:bodyPr>
          <a:lstStyle/>
          <a:p>
            <a:r>
              <a:rPr lang="ja-JP" altLang="en-US" sz="2286" dirty="0"/>
              <a:t>地方自治体における経営資源の制約</a:t>
            </a:r>
          </a:p>
        </p:txBody>
      </p:sp>
      <p:sp>
        <p:nvSpPr>
          <p:cNvPr id="6" name="Rectangle 3" descr="市松模様 (大)">
            <a:extLst>
              <a:ext uri="{FF2B5EF4-FFF2-40B4-BE49-F238E27FC236}">
                <a16:creationId xmlns:a16="http://schemas.microsoft.com/office/drawing/2014/main" id="{A5C744FF-B134-4764-950B-D28B58473FE4}"/>
              </a:ext>
            </a:extLst>
          </p:cNvPr>
          <p:cNvSpPr>
            <a:spLocks noChangeArrowheads="1"/>
          </p:cNvSpPr>
          <p:nvPr/>
        </p:nvSpPr>
        <p:spPr bwMode="auto">
          <a:xfrm>
            <a:off x="215900" y="583866"/>
            <a:ext cx="9545640" cy="1548990"/>
          </a:xfrm>
          <a:prstGeom prst="rect">
            <a:avLst/>
          </a:prstGeom>
          <a:pattFill prst="pct50">
            <a:fgClr>
              <a:srgbClr val="E7E6E6">
                <a:lumMod val="20000"/>
                <a:lumOff val="80000"/>
              </a:srgbClr>
            </a:fgClr>
            <a:bgClr>
              <a:sysClr val="window" lastClr="FFFFFF"/>
            </a:bgClr>
          </a:pattFill>
          <a:ln w="38100" cmpd="dbl">
            <a:solidFill>
              <a:sysClr val="windowText" lastClr="000000"/>
            </a:solidFill>
            <a:miter lim="800000"/>
            <a:headEnd/>
            <a:tailEnd/>
          </a:ln>
          <a:effectLst/>
        </p:spPr>
        <p:txBody>
          <a:bodyPr anchor="ctr"/>
          <a:lstStyle/>
          <a:p>
            <a:pPr marL="180979" marR="0" lvl="0" indent="-180979" algn="just"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年齢別地方公務員数は団塊ジュニア世代が相対的に多く、山となっているが、</a:t>
            </a:r>
            <a:r>
              <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2040</a:t>
            </a: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年頃には団塊ジュニア世代が</a:t>
            </a:r>
            <a:r>
              <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65</a:t>
            </a: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歳以上となる一方、その頃に</a:t>
            </a:r>
            <a:r>
              <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a:t>
            </a: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代前半となる者の数は団塊ジュニア世代の半分程度にとどまる。</a:t>
            </a: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80979" marR="0" lvl="0" indent="-180979" algn="just" defTabSz="914400" rtl="0" eaLnBrk="1" fontAlgn="auto" latinLnBrk="0" hangingPunct="1">
              <a:lnSpc>
                <a:spcPct val="100000"/>
              </a:lnSpc>
              <a:spcBef>
                <a:spcPts val="60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今後は、地方自治体が行政サービスを提供するための経営資源が大きく制約されることを前提として、多様な行政ニーズに対応できるよう、職員が自ら担うべき業務の範囲を見直すとともに、業務の徹底した自動化・省力化を図るなど、新たな行政サービスの提供体制を検討する必要がある。</a:t>
            </a: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スライド番号プレースホルダー 1">
            <a:extLst>
              <a:ext uri="{FF2B5EF4-FFF2-40B4-BE49-F238E27FC236}">
                <a16:creationId xmlns:a16="http://schemas.microsoft.com/office/drawing/2014/main" id="{C1CD2F5E-8AA1-43F2-B991-1DE8EC666E1E}"/>
              </a:ext>
            </a:extLst>
          </p:cNvPr>
          <p:cNvSpPr txBox="1">
            <a:spLocks/>
          </p:cNvSpPr>
          <p:nvPr/>
        </p:nvSpPr>
        <p:spPr>
          <a:xfrm>
            <a:off x="9273479" y="6520517"/>
            <a:ext cx="632521" cy="357455"/>
          </a:xfrm>
          <a:prstGeom prst="rect">
            <a:avLst/>
          </a:prstGeom>
        </p:spPr>
        <p:txBody>
          <a:bodyPr vert="horz" lIns="91440" tIns="45720" rIns="91440" bIns="45720" rtlCol="0" anchor="ctr"/>
          <a:lstStyle>
            <a:defPPr>
              <a:defRPr lang="ja-JP"/>
            </a:defPPr>
            <a:lvl1pPr marL="0" algn="r" defTabSz="911148" rtl="0" eaLnBrk="1" latinLnBrk="0" hangingPunct="1">
              <a:defRPr kumimoji="1" sz="1400" b="1" kern="1200">
                <a:solidFill>
                  <a:schemeClr val="tx1">
                    <a:lumMod val="50000"/>
                    <a:lumOff val="50000"/>
                  </a:schemeClr>
                </a:solidFill>
                <a:latin typeface="Meiryo UI" panose="020B0604030504040204" pitchFamily="50" charset="-128"/>
                <a:ea typeface="Meiryo UI" panose="020B0604030504040204" pitchFamily="50" charset="-128"/>
                <a:cs typeface="+mn-cs"/>
              </a:defRPr>
            </a:lvl1pPr>
            <a:lvl2pPr marL="455573" algn="l" defTabSz="911148" rtl="0" eaLnBrk="1" latinLnBrk="0" hangingPunct="1">
              <a:defRPr kumimoji="1" sz="1800" kern="1200">
                <a:solidFill>
                  <a:schemeClr val="tx1"/>
                </a:solidFill>
                <a:latin typeface="+mn-lt"/>
                <a:ea typeface="+mn-ea"/>
                <a:cs typeface="+mn-cs"/>
              </a:defRPr>
            </a:lvl2pPr>
            <a:lvl3pPr marL="911148" algn="l" defTabSz="911148" rtl="0" eaLnBrk="1" latinLnBrk="0" hangingPunct="1">
              <a:defRPr kumimoji="1" sz="1800" kern="1200">
                <a:solidFill>
                  <a:schemeClr val="tx1"/>
                </a:solidFill>
                <a:latin typeface="+mn-lt"/>
                <a:ea typeface="+mn-ea"/>
                <a:cs typeface="+mn-cs"/>
              </a:defRPr>
            </a:lvl3pPr>
            <a:lvl4pPr marL="1366716" algn="l" defTabSz="911148" rtl="0" eaLnBrk="1" latinLnBrk="0" hangingPunct="1">
              <a:defRPr kumimoji="1" sz="1800" kern="1200">
                <a:solidFill>
                  <a:schemeClr val="tx1"/>
                </a:solidFill>
                <a:latin typeface="+mn-lt"/>
                <a:ea typeface="+mn-ea"/>
                <a:cs typeface="+mn-cs"/>
              </a:defRPr>
            </a:lvl4pPr>
            <a:lvl5pPr marL="1822289" algn="l" defTabSz="911148" rtl="0" eaLnBrk="1" latinLnBrk="0" hangingPunct="1">
              <a:defRPr kumimoji="1" sz="1800" kern="1200">
                <a:solidFill>
                  <a:schemeClr val="tx1"/>
                </a:solidFill>
                <a:latin typeface="+mn-lt"/>
                <a:ea typeface="+mn-ea"/>
                <a:cs typeface="+mn-cs"/>
              </a:defRPr>
            </a:lvl5pPr>
            <a:lvl6pPr marL="2277862" algn="l" defTabSz="911148" rtl="0" eaLnBrk="1" latinLnBrk="0" hangingPunct="1">
              <a:defRPr kumimoji="1" sz="1800" kern="1200">
                <a:solidFill>
                  <a:schemeClr val="tx1"/>
                </a:solidFill>
                <a:latin typeface="+mn-lt"/>
                <a:ea typeface="+mn-ea"/>
                <a:cs typeface="+mn-cs"/>
              </a:defRPr>
            </a:lvl6pPr>
            <a:lvl7pPr marL="2733440" algn="l" defTabSz="911148" rtl="0" eaLnBrk="1" latinLnBrk="0" hangingPunct="1">
              <a:defRPr kumimoji="1" sz="1800" kern="1200">
                <a:solidFill>
                  <a:schemeClr val="tx1"/>
                </a:solidFill>
                <a:latin typeface="+mn-lt"/>
                <a:ea typeface="+mn-ea"/>
                <a:cs typeface="+mn-cs"/>
              </a:defRPr>
            </a:lvl7pPr>
            <a:lvl8pPr marL="3189003" algn="l" defTabSz="911148" rtl="0" eaLnBrk="1" latinLnBrk="0" hangingPunct="1">
              <a:defRPr kumimoji="1" sz="1800" kern="1200">
                <a:solidFill>
                  <a:schemeClr val="tx1"/>
                </a:solidFill>
                <a:latin typeface="+mn-lt"/>
                <a:ea typeface="+mn-ea"/>
                <a:cs typeface="+mn-cs"/>
              </a:defRPr>
            </a:lvl8pPr>
            <a:lvl9pPr marL="3644578" algn="l" defTabSz="911148" rtl="0" eaLnBrk="1" latinLnBrk="0" hangingPunct="1">
              <a:defRPr kumimoji="1" sz="1800" kern="1200">
                <a:solidFill>
                  <a:schemeClr val="tx1"/>
                </a:solidFill>
                <a:latin typeface="+mn-lt"/>
                <a:ea typeface="+mn-ea"/>
                <a:cs typeface="+mn-cs"/>
              </a:defRPr>
            </a:lvl9pPr>
          </a:lstStyle>
          <a:p>
            <a:pPr marL="0" marR="0" lvl="0" indent="0" algn="r" defTabSz="894846"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371" b="1" i="0" u="none" strike="noStrike" kern="1200" cap="none" spc="0" normalizeH="0" baseline="0" noProof="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Arial" panose="020B0604020202020204" pitchFamily="34" charset="0"/>
              </a:rPr>
              <a:pPr marL="0" marR="0" lvl="0" indent="0" algn="r" defTabSz="894846" rtl="0" eaLnBrk="1" fontAlgn="auto" latinLnBrk="0" hangingPunct="1">
                <a:lnSpc>
                  <a:spcPct val="100000"/>
                </a:lnSpc>
                <a:spcBef>
                  <a:spcPts val="0"/>
                </a:spcBef>
                <a:spcAft>
                  <a:spcPts val="0"/>
                </a:spcAft>
                <a:buClrTx/>
                <a:buSzTx/>
                <a:buFontTx/>
                <a:buNone/>
                <a:tabLst/>
                <a:defRPr/>
              </a:pPr>
              <a:t>4</a:t>
            </a:fld>
            <a:endParaRPr kumimoji="1" lang="ja-JP" altLang="en-US" sz="1371"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Arial" panose="020B0604020202020204" pitchFamily="34" charset="0"/>
            </a:endParaRPr>
          </a:p>
        </p:txBody>
      </p:sp>
      <p:graphicFrame>
        <p:nvGraphicFramePr>
          <p:cNvPr id="9" name="グラフ 8">
            <a:extLst>
              <a:ext uri="{FF2B5EF4-FFF2-40B4-BE49-F238E27FC236}">
                <a16:creationId xmlns:a16="http://schemas.microsoft.com/office/drawing/2014/main" id="{FE8EE2A7-72E1-4894-B3C0-958405E6FB19}"/>
              </a:ext>
            </a:extLst>
          </p:cNvPr>
          <p:cNvGraphicFramePr>
            <a:graphicFrameLocks/>
          </p:cNvGraphicFramePr>
          <p:nvPr>
            <p:extLst/>
          </p:nvPr>
        </p:nvGraphicFramePr>
        <p:xfrm>
          <a:off x="128464" y="2528657"/>
          <a:ext cx="4782703" cy="31484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グラフ 9">
            <a:extLst>
              <a:ext uri="{FF2B5EF4-FFF2-40B4-BE49-F238E27FC236}">
                <a16:creationId xmlns:a16="http://schemas.microsoft.com/office/drawing/2014/main" id="{6837E92E-C809-47E3-8D2C-F2F26C334C03}"/>
              </a:ext>
            </a:extLst>
          </p:cNvPr>
          <p:cNvGraphicFramePr>
            <a:graphicFrameLocks/>
          </p:cNvGraphicFramePr>
          <p:nvPr>
            <p:extLst/>
          </p:nvPr>
        </p:nvGraphicFramePr>
        <p:xfrm>
          <a:off x="4922825" y="2528082"/>
          <a:ext cx="4782703" cy="3148980"/>
        </p:xfrm>
        <a:graphic>
          <a:graphicData uri="http://schemas.openxmlformats.org/drawingml/2006/chart">
            <c:chart xmlns:c="http://schemas.openxmlformats.org/drawingml/2006/chart" xmlns:r="http://schemas.openxmlformats.org/officeDocument/2006/relationships" r:id="rId3"/>
          </a:graphicData>
        </a:graphic>
      </p:graphicFrame>
      <p:sp>
        <p:nvSpPr>
          <p:cNvPr id="11" name="正方形/長方形 10">
            <a:extLst>
              <a:ext uri="{FF2B5EF4-FFF2-40B4-BE49-F238E27FC236}">
                <a16:creationId xmlns:a16="http://schemas.microsoft.com/office/drawing/2014/main" id="{5E39E56E-3907-46F6-B69B-923F17D37FF0}"/>
              </a:ext>
            </a:extLst>
          </p:cNvPr>
          <p:cNvSpPr/>
          <p:nvPr/>
        </p:nvSpPr>
        <p:spPr>
          <a:xfrm>
            <a:off x="128464" y="5995157"/>
            <a:ext cx="278201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出典（図１）：総務省「</a:t>
            </a:r>
            <a:r>
              <a:rPr kumimoji="1" lang="zh-TW"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令和４年地方公務員給与実態調査</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出典（図２）：</a:t>
            </a:r>
            <a:r>
              <a:rPr kumimoji="1" lang="en-US" altLang="ja-JP"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2019</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年までは厚生労働省「人口動態統計」、</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2040</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年の出生数は国立社会保障・人口問題研</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究所「日本の将来推計人口（平成</a:t>
            </a:r>
            <a:r>
              <a:rPr kumimoji="1" lang="en-US" altLang="ja-JP"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29</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年推計）」に</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おける出生中位・死亡中位仮定による推計値</a:t>
            </a:r>
          </a:p>
        </p:txBody>
      </p:sp>
      <p:sp>
        <p:nvSpPr>
          <p:cNvPr id="13" name="正方形/長方形 12">
            <a:extLst>
              <a:ext uri="{FF2B5EF4-FFF2-40B4-BE49-F238E27FC236}">
                <a16:creationId xmlns:a16="http://schemas.microsoft.com/office/drawing/2014/main" id="{8EC421BC-A254-4027-A1D8-BEBD21F0AB39}"/>
              </a:ext>
            </a:extLst>
          </p:cNvPr>
          <p:cNvSpPr/>
          <p:nvPr/>
        </p:nvSpPr>
        <p:spPr>
          <a:xfrm>
            <a:off x="3152800" y="2996952"/>
            <a:ext cx="288032" cy="23762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8C397CDB-AF11-4B4B-AD7A-7E83EB195BDC}"/>
              </a:ext>
            </a:extLst>
          </p:cNvPr>
          <p:cNvSpPr/>
          <p:nvPr/>
        </p:nvSpPr>
        <p:spPr>
          <a:xfrm>
            <a:off x="6552000" y="2996952"/>
            <a:ext cx="216024" cy="23762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75A9903E-F3B7-4132-BF8C-342433507DB9}"/>
              </a:ext>
            </a:extLst>
          </p:cNvPr>
          <p:cNvSpPr/>
          <p:nvPr/>
        </p:nvSpPr>
        <p:spPr>
          <a:xfrm>
            <a:off x="8964000" y="3861048"/>
            <a:ext cx="216024" cy="1512168"/>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四角形: 角を丸くする 3">
            <a:extLst>
              <a:ext uri="{FF2B5EF4-FFF2-40B4-BE49-F238E27FC236}">
                <a16:creationId xmlns:a16="http://schemas.microsoft.com/office/drawing/2014/main" id="{2CC53BE8-0B96-4318-8685-07CC94F640EE}"/>
              </a:ext>
            </a:extLst>
          </p:cNvPr>
          <p:cNvSpPr/>
          <p:nvPr/>
        </p:nvSpPr>
        <p:spPr>
          <a:xfrm>
            <a:off x="3512840" y="5770078"/>
            <a:ext cx="1872208" cy="504056"/>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団塊ジュニア世代</a:t>
            </a:r>
          </a:p>
        </p:txBody>
      </p:sp>
      <p:cxnSp>
        <p:nvCxnSpPr>
          <p:cNvPr id="16" name="直線矢印コネクタ 15">
            <a:extLst>
              <a:ext uri="{FF2B5EF4-FFF2-40B4-BE49-F238E27FC236}">
                <a16:creationId xmlns:a16="http://schemas.microsoft.com/office/drawing/2014/main" id="{2E90A690-379B-4FDE-A14C-A0D081C8560E}"/>
              </a:ext>
            </a:extLst>
          </p:cNvPr>
          <p:cNvCxnSpPr>
            <a:cxnSpLocks/>
          </p:cNvCxnSpPr>
          <p:nvPr/>
        </p:nvCxnSpPr>
        <p:spPr>
          <a:xfrm flipH="1" flipV="1">
            <a:off x="3452490" y="5362720"/>
            <a:ext cx="548446" cy="3968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28EE28BB-502A-4C27-8345-D7265E05FBF8}"/>
              </a:ext>
            </a:extLst>
          </p:cNvPr>
          <p:cNvCxnSpPr>
            <a:cxnSpLocks/>
          </p:cNvCxnSpPr>
          <p:nvPr/>
        </p:nvCxnSpPr>
        <p:spPr>
          <a:xfrm flipV="1">
            <a:off x="5097016" y="4869160"/>
            <a:ext cx="1443326" cy="8904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9E31E974-2C43-4EE0-8DEF-EA14925DD1CA}"/>
              </a:ext>
            </a:extLst>
          </p:cNvPr>
          <p:cNvSpPr txBox="1"/>
          <p:nvPr/>
        </p:nvSpPr>
        <p:spPr>
          <a:xfrm>
            <a:off x="215900" y="2257127"/>
            <a:ext cx="648072" cy="307777"/>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図１</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a:extLst>
              <a:ext uri="{FF2B5EF4-FFF2-40B4-BE49-F238E27FC236}">
                <a16:creationId xmlns:a16="http://schemas.microsoft.com/office/drawing/2014/main" id="{9864E2C3-0C79-42F2-8AAE-1593A0EBC20A}"/>
              </a:ext>
            </a:extLst>
          </p:cNvPr>
          <p:cNvSpPr txBox="1"/>
          <p:nvPr/>
        </p:nvSpPr>
        <p:spPr>
          <a:xfrm>
            <a:off x="5173010" y="2256720"/>
            <a:ext cx="648072" cy="307777"/>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図２</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四角形: 角を丸くする 23">
            <a:extLst>
              <a:ext uri="{FF2B5EF4-FFF2-40B4-BE49-F238E27FC236}">
                <a16:creationId xmlns:a16="http://schemas.microsoft.com/office/drawing/2014/main" id="{465F4E34-9C6B-4154-9A0A-D752DEFE41D1}"/>
              </a:ext>
            </a:extLst>
          </p:cNvPr>
          <p:cNvSpPr/>
          <p:nvPr/>
        </p:nvSpPr>
        <p:spPr>
          <a:xfrm>
            <a:off x="6897215" y="5770078"/>
            <a:ext cx="2289169" cy="504056"/>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団塊ジュニア世代が定年退職する頃に</a:t>
            </a:r>
            <a:r>
              <a:rPr kumimoji="1" lang="en-US"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20</a:t>
            </a: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代前半となる層</a:t>
            </a:r>
          </a:p>
        </p:txBody>
      </p:sp>
      <p:cxnSp>
        <p:nvCxnSpPr>
          <p:cNvPr id="27" name="直線矢印コネクタ 26">
            <a:extLst>
              <a:ext uri="{FF2B5EF4-FFF2-40B4-BE49-F238E27FC236}">
                <a16:creationId xmlns:a16="http://schemas.microsoft.com/office/drawing/2014/main" id="{B76C7FE3-6DAA-4E6F-9D8C-C3DE952E367B}"/>
              </a:ext>
            </a:extLst>
          </p:cNvPr>
          <p:cNvCxnSpPr>
            <a:cxnSpLocks/>
          </p:cNvCxnSpPr>
          <p:nvPr/>
        </p:nvCxnSpPr>
        <p:spPr>
          <a:xfrm flipV="1">
            <a:off x="8305455" y="5373216"/>
            <a:ext cx="658545" cy="396862"/>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 name="吹き出し: 折線 2">
            <a:extLst>
              <a:ext uri="{FF2B5EF4-FFF2-40B4-BE49-F238E27FC236}">
                <a16:creationId xmlns:a16="http://schemas.microsoft.com/office/drawing/2014/main" id="{BEB8858A-6BAA-41BE-A0E2-F315AA9AE677}"/>
              </a:ext>
            </a:extLst>
          </p:cNvPr>
          <p:cNvSpPr/>
          <p:nvPr/>
        </p:nvSpPr>
        <p:spPr>
          <a:xfrm>
            <a:off x="7185247" y="2996952"/>
            <a:ext cx="1120208" cy="432048"/>
          </a:xfrm>
          <a:prstGeom prst="borderCallout2">
            <a:avLst>
              <a:gd name="adj1" fmla="val 18750"/>
              <a:gd name="adj2" fmla="val -8333"/>
              <a:gd name="adj3" fmla="val 18750"/>
              <a:gd name="adj4" fmla="val -16667"/>
              <a:gd name="adj5" fmla="val 90328"/>
              <a:gd name="adj6" fmla="val -48222"/>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dirty="0">
                <a:ln>
                  <a:noFill/>
                </a:ln>
                <a:solidFill>
                  <a:prstClr val="black"/>
                </a:solidFill>
                <a:effectLst/>
                <a:uLnTx/>
                <a:uFillTx/>
                <a:latin typeface="Calibri" panose="020F0502020204030204"/>
                <a:cs typeface="+mn-cs"/>
              </a:rPr>
              <a:t>1973</a:t>
            </a: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年の出生数</a:t>
            </a:r>
            <a:endParaRPr kumimoji="1"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約</a:t>
            </a:r>
            <a:r>
              <a:rPr kumimoji="1"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210</a:t>
            </a: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万人</a:t>
            </a:r>
          </a:p>
        </p:txBody>
      </p:sp>
      <p:sp>
        <p:nvSpPr>
          <p:cNvPr id="20" name="吹き出し: 折線 19">
            <a:extLst>
              <a:ext uri="{FF2B5EF4-FFF2-40B4-BE49-F238E27FC236}">
                <a16:creationId xmlns:a16="http://schemas.microsoft.com/office/drawing/2014/main" id="{6F9BF310-85D6-4D64-85FA-8DEB21B31A81}"/>
              </a:ext>
            </a:extLst>
          </p:cNvPr>
          <p:cNvSpPr/>
          <p:nvPr/>
        </p:nvSpPr>
        <p:spPr>
          <a:xfrm>
            <a:off x="7745351" y="3471731"/>
            <a:ext cx="1120208" cy="432048"/>
          </a:xfrm>
          <a:prstGeom prst="borderCallout2">
            <a:avLst>
              <a:gd name="adj1" fmla="val 55032"/>
              <a:gd name="adj2" fmla="val 102836"/>
              <a:gd name="adj3" fmla="val 55032"/>
              <a:gd name="adj4" fmla="val 110828"/>
              <a:gd name="adj5" fmla="val 170954"/>
              <a:gd name="adj6" fmla="val 12203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dirty="0">
                <a:ln>
                  <a:noFill/>
                </a:ln>
                <a:solidFill>
                  <a:prstClr val="black"/>
                </a:solidFill>
                <a:effectLst/>
                <a:uLnTx/>
                <a:uFillTx/>
                <a:latin typeface="Calibri" panose="020F0502020204030204"/>
                <a:cs typeface="+mn-cs"/>
              </a:rPr>
              <a:t>2018</a:t>
            </a: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年の出生数</a:t>
            </a:r>
            <a:endParaRPr kumimoji="1"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約</a:t>
            </a:r>
            <a:r>
              <a:rPr kumimoji="1"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92</a:t>
            </a: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万人</a:t>
            </a:r>
          </a:p>
        </p:txBody>
      </p:sp>
      <p:sp>
        <p:nvSpPr>
          <p:cNvPr id="21" name="正方形/長方形 20">
            <a:extLst>
              <a:ext uri="{FF2B5EF4-FFF2-40B4-BE49-F238E27FC236}">
                <a16:creationId xmlns:a16="http://schemas.microsoft.com/office/drawing/2014/main" id="{CEEA2F8C-31BF-42B6-9325-2ED64C9D15A1}"/>
              </a:ext>
            </a:extLst>
          </p:cNvPr>
          <p:cNvSpPr/>
          <p:nvPr/>
        </p:nvSpPr>
        <p:spPr>
          <a:xfrm>
            <a:off x="4821491" y="2788162"/>
            <a:ext cx="632521"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（千人）</a:t>
            </a:r>
          </a:p>
        </p:txBody>
      </p:sp>
      <p:sp>
        <p:nvSpPr>
          <p:cNvPr id="25" name="正方形/長方形 24">
            <a:extLst>
              <a:ext uri="{FF2B5EF4-FFF2-40B4-BE49-F238E27FC236}">
                <a16:creationId xmlns:a16="http://schemas.microsoft.com/office/drawing/2014/main" id="{AEF24E4C-A642-49FE-AED5-E86BBEDD3EA5}"/>
              </a:ext>
            </a:extLst>
          </p:cNvPr>
          <p:cNvSpPr/>
          <p:nvPr/>
        </p:nvSpPr>
        <p:spPr>
          <a:xfrm>
            <a:off x="1" y="2792571"/>
            <a:ext cx="704528"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（千人）</a:t>
            </a:r>
          </a:p>
        </p:txBody>
      </p:sp>
    </p:spTree>
    <p:extLst>
      <p:ext uri="{BB962C8B-B14F-4D97-AF65-F5344CB8AC3E}">
        <p14:creationId xmlns:p14="http://schemas.microsoft.com/office/powerpoint/2010/main" val="4090021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8DC5814-A99E-414A-B898-14C1C12320F1}"/>
              </a:ext>
            </a:extLst>
          </p:cNvPr>
          <p:cNvSpPr/>
          <p:nvPr/>
        </p:nvSpPr>
        <p:spPr>
          <a:xfrm>
            <a:off x="0" y="0"/>
            <a:ext cx="9906000" cy="369332"/>
          </a:xfrm>
          <a:prstGeom prst="rect">
            <a:avLst/>
          </a:prstGeom>
        </p:spPr>
        <p:txBody>
          <a:bodyPr wrap="square">
            <a:spAutoFit/>
          </a:bodyPr>
          <a:lstStyle/>
          <a:p>
            <a:pPr marL="0" marR="0" lvl="0" indent="0" algn="ctr" defTabSz="1664116" rtl="0" eaLnBrk="0" fontAlgn="auto" latinLnBrk="0" hangingPunct="0">
              <a:lnSpc>
                <a:spcPct val="100000"/>
              </a:lnSpc>
              <a:spcBef>
                <a:spcPct val="50000"/>
              </a:spcBef>
              <a:spcAft>
                <a:spcPts val="0"/>
              </a:spcAft>
              <a:buClrTx/>
              <a:buSzTx/>
              <a:buFontTx/>
              <a:buNone/>
              <a:tabLst/>
              <a:defRPr/>
            </a:pPr>
            <a:r>
              <a:rPr kumimoji="1" lang="ja-JP" altLang="en-US" sz="18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（事例２－２）「指定管理者制度における賃金スライド制度」</a:t>
            </a:r>
          </a:p>
        </p:txBody>
      </p:sp>
      <p:sp>
        <p:nvSpPr>
          <p:cNvPr id="6" name="テキスト ボックス 5">
            <a:extLst>
              <a:ext uri="{FF2B5EF4-FFF2-40B4-BE49-F238E27FC236}">
                <a16:creationId xmlns:a16="http://schemas.microsoft.com/office/drawing/2014/main" id="{5F0E21AD-7559-4D53-8A6F-29F3EA0E7A61}"/>
              </a:ext>
            </a:extLst>
          </p:cNvPr>
          <p:cNvSpPr txBox="1"/>
          <p:nvPr/>
        </p:nvSpPr>
        <p:spPr>
          <a:xfrm>
            <a:off x="5697619" y="5857093"/>
            <a:ext cx="39590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引用元：第１回 札幌市働きやすいまち推進協議会 資料１（札幌市</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hlinkClick r:id="rId3"/>
              </a:rPr>
              <a:t>https://www.city.sapporo.jp/keizai/koyo/koyo/documents/02_siryo.pdf</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四角形: 角を丸くする 8">
            <a:extLst>
              <a:ext uri="{FF2B5EF4-FFF2-40B4-BE49-F238E27FC236}">
                <a16:creationId xmlns:a16="http://schemas.microsoft.com/office/drawing/2014/main" id="{04E5193B-20FA-4EDC-8022-6B7044257D93}"/>
              </a:ext>
            </a:extLst>
          </p:cNvPr>
          <p:cNvSpPr/>
          <p:nvPr/>
        </p:nvSpPr>
        <p:spPr>
          <a:xfrm>
            <a:off x="293046" y="459066"/>
            <a:ext cx="9363635" cy="1534478"/>
          </a:xfrm>
          <a:prstGeom prst="roundRect">
            <a:avLst>
              <a:gd name="adj" fmla="val 6825"/>
            </a:avLst>
          </a:prstGeom>
          <a:solidFill>
            <a:srgbClr val="FFC000">
              <a:alpha val="30196"/>
            </a:srgbClr>
          </a:solidFill>
        </p:spPr>
        <p:txBody>
          <a:bodyPr wrap="square">
            <a:spAutoFit/>
          </a:bodyPr>
          <a:lstStyle/>
          <a:p>
            <a:pPr marL="93663" marR="0" lvl="0" indent="-93663"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○社会一般の雇用労働環境の目安である賃金水準の変動に応じて、２年目以降の指定管理費用を変更する仕組み</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賃金水準の変動をはかる指標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・正規職員分</a:t>
            </a:r>
            <a:r>
              <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札幌市人事委員会が毎年度実施する 「 民間給与実態調査における月例給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・非正規職員分</a:t>
            </a:r>
            <a:r>
              <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最低賃金（北海道）</a:t>
            </a: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物価変動については基本的に指定管理者のリスクとして整理しているため、人件費計画額の</a:t>
            </a:r>
            <a:r>
              <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％相当額までは指定管理者が負担</a:t>
            </a:r>
          </a:p>
        </p:txBody>
      </p:sp>
      <p:sp>
        <p:nvSpPr>
          <p:cNvPr id="8" name="スライド番号プレースホルダー 9">
            <a:extLst>
              <a:ext uri="{FF2B5EF4-FFF2-40B4-BE49-F238E27FC236}">
                <a16:creationId xmlns:a16="http://schemas.microsoft.com/office/drawing/2014/main" id="{F73F8BC3-4812-415B-B6AD-A044C2FA201B}"/>
              </a:ext>
            </a:extLst>
          </p:cNvPr>
          <p:cNvSpPr>
            <a:spLocks noGrp="1"/>
          </p:cNvSpPr>
          <p:nvPr>
            <p:ph type="sldNum" sz="quarter" idx="12"/>
          </p:nvPr>
        </p:nvSpPr>
        <p:spPr>
          <a:xfrm>
            <a:off x="7677150" y="6492873"/>
            <a:ext cx="22288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7F55-20BD-4BF1-B22D-08A065E327C7}" type="slidenum">
              <a:rPr kumimoji="1" lang="ja-JP" altLang="en-US" sz="12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pic>
        <p:nvPicPr>
          <p:cNvPr id="2" name="図 1">
            <a:extLst>
              <a:ext uri="{FF2B5EF4-FFF2-40B4-BE49-F238E27FC236}">
                <a16:creationId xmlns:a16="http://schemas.microsoft.com/office/drawing/2014/main" id="{06416CF7-E9EB-45C4-BD27-87A617417032}"/>
              </a:ext>
            </a:extLst>
          </p:cNvPr>
          <p:cNvPicPr>
            <a:picLocks noChangeAspect="1"/>
          </p:cNvPicPr>
          <p:nvPr/>
        </p:nvPicPr>
        <p:blipFill>
          <a:blip r:embed="rId4"/>
          <a:stretch>
            <a:fillRect/>
          </a:stretch>
        </p:blipFill>
        <p:spPr>
          <a:xfrm>
            <a:off x="1778445" y="2069790"/>
            <a:ext cx="6575612" cy="3711057"/>
          </a:xfrm>
          <a:prstGeom prst="rect">
            <a:avLst/>
          </a:prstGeom>
        </p:spPr>
      </p:pic>
      <p:sp>
        <p:nvSpPr>
          <p:cNvPr id="10" name="正方形/長方形 9">
            <a:extLst>
              <a:ext uri="{FF2B5EF4-FFF2-40B4-BE49-F238E27FC236}">
                <a16:creationId xmlns:a16="http://schemas.microsoft.com/office/drawing/2014/main" id="{68C360FB-9830-4A0F-868A-577DE224DE77}"/>
              </a:ext>
            </a:extLst>
          </p:cNvPr>
          <p:cNvSpPr/>
          <p:nvPr/>
        </p:nvSpPr>
        <p:spPr>
          <a:xfrm>
            <a:off x="532002" y="6271893"/>
            <a:ext cx="9068499" cy="461665"/>
          </a:xfrm>
          <a:prstGeom prst="rect">
            <a:avLst/>
          </a:prstGeom>
        </p:spPr>
        <p:txBody>
          <a:bodyPr wrap="square">
            <a:spAutoFit/>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「公共工事の円滑な施行確保について」（令和５年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11</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30</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日総行行第</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512</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号・国不入企第</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24</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号通知）において助言</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を</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している「いわゆるスライド条項（公共工事標準請負契約約款第２６条）」</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と同様に</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、指定管理者制度</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においても</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運用している事例</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126410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A7B2C9-9AAB-4F95-AA1E-6728E6A4D9C6}"/>
              </a:ext>
            </a:extLst>
          </p:cNvPr>
          <p:cNvSpPr>
            <a:spLocks noGrp="1"/>
          </p:cNvSpPr>
          <p:nvPr>
            <p:ph type="title"/>
          </p:nvPr>
        </p:nvSpPr>
        <p:spPr>
          <a:xfrm>
            <a:off x="681037" y="19829"/>
            <a:ext cx="8543925" cy="421257"/>
          </a:xfrm>
        </p:spPr>
        <p:txBody>
          <a:bodyPr>
            <a:normAutofit/>
          </a:bodyPr>
          <a:lstStyle/>
          <a:p>
            <a:pPr defTabSz="893195"/>
            <a:r>
              <a:rPr lang="ja-JP" altLang="en-US" dirty="0">
                <a:solidFill>
                  <a:prstClr val="black"/>
                </a:solidFill>
              </a:rPr>
              <a:t>地方公共団体の職員数の推移</a:t>
            </a:r>
          </a:p>
        </p:txBody>
      </p:sp>
      <p:sp>
        <p:nvSpPr>
          <p:cNvPr id="41" name="Text Box 6">
            <a:extLst>
              <a:ext uri="{FF2B5EF4-FFF2-40B4-BE49-F238E27FC236}">
                <a16:creationId xmlns:a16="http://schemas.microsoft.com/office/drawing/2014/main" id="{ACA7BA22-9970-4455-BDB7-3FB27DAF9FC0}"/>
              </a:ext>
            </a:extLst>
          </p:cNvPr>
          <p:cNvSpPr txBox="1">
            <a:spLocks noChangeArrowheads="1"/>
          </p:cNvSpPr>
          <p:nvPr/>
        </p:nvSpPr>
        <p:spPr bwMode="auto">
          <a:xfrm>
            <a:off x="0" y="1631228"/>
            <a:ext cx="1774479" cy="348813"/>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１．総職員数</a:t>
            </a:r>
            <a:endParaRPr kumimoji="0"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Text Box 6">
            <a:extLst>
              <a:ext uri="{FF2B5EF4-FFF2-40B4-BE49-F238E27FC236}">
                <a16:creationId xmlns:a16="http://schemas.microsoft.com/office/drawing/2014/main" id="{47DF79A0-49C5-4B73-B3BB-1CB5B254B898}"/>
              </a:ext>
            </a:extLst>
          </p:cNvPr>
          <p:cNvSpPr txBox="1">
            <a:spLocks noChangeArrowheads="1"/>
          </p:cNvSpPr>
          <p:nvPr/>
        </p:nvSpPr>
        <p:spPr bwMode="auto">
          <a:xfrm>
            <a:off x="0" y="4185932"/>
            <a:ext cx="8596176" cy="348813"/>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２．部門別職員数</a:t>
            </a:r>
            <a:endParaRPr kumimoji="0"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5" name="正方形/長方形 74">
            <a:extLst>
              <a:ext uri="{FF2B5EF4-FFF2-40B4-BE49-F238E27FC236}">
                <a16:creationId xmlns:a16="http://schemas.microsoft.com/office/drawing/2014/main" id="{97A03C1C-2EA2-4119-A929-07FA60FCE2C4}"/>
              </a:ext>
            </a:extLst>
          </p:cNvPr>
          <p:cNvSpPr/>
          <p:nvPr/>
        </p:nvSpPr>
        <p:spPr>
          <a:xfrm>
            <a:off x="6527567" y="4532216"/>
            <a:ext cx="3233653" cy="866458"/>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88900" marR="0" lvl="0" indent="-88900" algn="l" defTabSz="457200" rtl="0" eaLnBrk="0" fontAlgn="base" latinLnBrk="0" hangingPunct="0">
              <a:lnSpc>
                <a:spcPts val="1100"/>
              </a:lnSpc>
              <a:spcBef>
                <a:spcPct val="0"/>
              </a:spcBef>
              <a:spcAft>
                <a:spcPct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0" lang="ja-JP"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一般行政</a:t>
            </a:r>
            <a:r>
              <a:rPr kumimoji="0" lang="en-US" altLang="ja-JP"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p>
          <a:p>
            <a:pPr marL="88900" marR="0" lvl="0" indent="-88900" algn="l" defTabSz="457200" rtl="0" eaLnBrk="0" fontAlgn="base" latinLnBrk="0" hangingPunct="0">
              <a:lnSpc>
                <a:spcPts val="1100"/>
              </a:lnSpc>
              <a:spcBef>
                <a:spcPct val="0"/>
              </a:spcBef>
              <a:spcAft>
                <a:spcPct val="0"/>
              </a:spcAft>
              <a:buClrTx/>
              <a:buSzTx/>
              <a:buFontTx/>
              <a:buNone/>
              <a:tabLst/>
              <a:defRPr/>
            </a:pPr>
            <a:r>
              <a:rPr kumimoji="0" lang="zh-TW"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防　　災　  （３４７</a:t>
            </a:r>
            <a:r>
              <a:rPr kumimoji="0" lang="en-US" altLang="zh-TW"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0" lang="zh-TW"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１）</a:t>
            </a:r>
            <a:r>
              <a:rPr kumimoji="0" lang="ja-JP"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0" lang="zh-TW"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企画開発</a:t>
            </a:r>
            <a:r>
              <a:rPr kumimoji="0" lang="ja-JP"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0" lang="zh-TW"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（９０</a:t>
            </a:r>
            <a:r>
              <a:rPr kumimoji="0" lang="en-US" altLang="zh-TW"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0" lang="zh-TW"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６）</a:t>
            </a:r>
          </a:p>
          <a:p>
            <a:pPr marL="88900" marR="0" lvl="0" indent="-88900" algn="l" defTabSz="457200" rtl="0" eaLnBrk="0" fontAlgn="base" latinLnBrk="0" hangingPunct="0">
              <a:lnSpc>
                <a:spcPts val="1100"/>
              </a:lnSpc>
              <a:spcBef>
                <a:spcPct val="0"/>
              </a:spcBef>
              <a:spcAft>
                <a:spcPct val="0"/>
              </a:spcAft>
              <a:buClrTx/>
              <a:buSzTx/>
              <a:buFontTx/>
              <a:buNone/>
              <a:tabLst/>
              <a:defRPr/>
            </a:pPr>
            <a:r>
              <a:rPr kumimoji="0" lang="zh-TW"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児童相談所等（２７４</a:t>
            </a:r>
            <a:r>
              <a:rPr kumimoji="0" lang="en-US" altLang="zh-TW"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0" lang="zh-TW"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５）</a:t>
            </a:r>
            <a:r>
              <a:rPr kumimoji="0" lang="ja-JP"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0" lang="zh-TW"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総務一般</a:t>
            </a:r>
            <a:r>
              <a:rPr kumimoji="0" lang="ja-JP"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0" lang="zh-TW"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（８５</a:t>
            </a:r>
            <a:r>
              <a:rPr kumimoji="0" lang="en-US" altLang="zh-TW"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0" lang="zh-TW"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０）</a:t>
            </a:r>
          </a:p>
          <a:p>
            <a:pPr marL="88900" marR="0" lvl="0" indent="-88900" algn="l" defTabSz="457200" rtl="0" eaLnBrk="0" fontAlgn="base" latinLnBrk="0" hangingPunct="0">
              <a:lnSpc>
                <a:spcPts val="1100"/>
              </a:lnSpc>
              <a:spcBef>
                <a:spcPct val="0"/>
              </a:spcBef>
              <a:spcAft>
                <a:spcPct val="0"/>
              </a:spcAft>
              <a:buClrTx/>
              <a:buSzTx/>
              <a:buFontTx/>
              <a:buNone/>
              <a:tabLst/>
              <a:defRPr/>
            </a:pPr>
            <a:r>
              <a:rPr kumimoji="0" lang="zh-TW"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福祉事務所　（１６９</a:t>
            </a:r>
            <a:r>
              <a:rPr kumimoji="0" lang="en-US" altLang="zh-TW"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0" lang="zh-TW"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６）</a:t>
            </a:r>
            <a:r>
              <a:rPr kumimoji="0" lang="ja-JP"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0" lang="zh-TW"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清　　掃</a:t>
            </a:r>
            <a:r>
              <a:rPr kumimoji="0" lang="ja-JP"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0" lang="zh-TW"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（４６</a:t>
            </a:r>
            <a:r>
              <a:rPr kumimoji="0" lang="en-US" altLang="zh-TW"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0" lang="zh-TW"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０）</a:t>
            </a:r>
          </a:p>
          <a:p>
            <a:pPr marL="88900" marR="0" lvl="0" indent="-88900" algn="l" defTabSz="457200" rtl="0" eaLnBrk="0" fontAlgn="base" latinLnBrk="0" hangingPunct="0">
              <a:lnSpc>
                <a:spcPts val="1100"/>
              </a:lnSpc>
              <a:spcBef>
                <a:spcPct val="0"/>
              </a:spcBef>
              <a:spcAft>
                <a:spcPct val="0"/>
              </a:spcAft>
              <a:buClrTx/>
              <a:buSzTx/>
              <a:buFontTx/>
              <a:buNone/>
              <a:tabLst/>
              <a:defRPr/>
            </a:pPr>
            <a:r>
              <a:rPr kumimoji="0" lang="zh-TW"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観　　光　　（１６５</a:t>
            </a:r>
            <a:r>
              <a:rPr kumimoji="0" lang="en-US" altLang="zh-TW"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0" lang="zh-TW"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７）</a:t>
            </a:r>
          </a:p>
        </p:txBody>
      </p:sp>
      <p:sp>
        <p:nvSpPr>
          <p:cNvPr id="76" name="正方形/長方形 75">
            <a:extLst>
              <a:ext uri="{FF2B5EF4-FFF2-40B4-BE49-F238E27FC236}">
                <a16:creationId xmlns:a16="http://schemas.microsoft.com/office/drawing/2014/main" id="{2239B70A-CEDD-4334-865C-8D3B2B12436A}"/>
              </a:ext>
            </a:extLst>
          </p:cNvPr>
          <p:cNvSpPr/>
          <p:nvPr/>
        </p:nvSpPr>
        <p:spPr>
          <a:xfrm>
            <a:off x="6527567" y="5483485"/>
            <a:ext cx="1843365" cy="75065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88900" marR="0" lvl="0" indent="-88900" algn="l" defTabSz="457200" rtl="0" eaLnBrk="0" fontAlgn="base" latinLnBrk="0" hangingPunct="0">
              <a:lnSpc>
                <a:spcPts val="1100"/>
              </a:lnSpc>
              <a:spcBef>
                <a:spcPct val="0"/>
              </a:spcBef>
              <a:spcAft>
                <a:spcPct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0" lang="ja-JP"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教育</a:t>
            </a:r>
            <a:r>
              <a:rPr kumimoji="0" lang="en-US" altLang="ja-JP"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p>
          <a:p>
            <a:pPr marL="88900" marR="0" lvl="0" indent="-8890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特別支援学校（１５２</a:t>
            </a:r>
            <a:r>
              <a:rPr kumimoji="0" lang="en-US" altLang="ja-JP"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0" lang="ja-JP"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２）</a:t>
            </a:r>
          </a:p>
          <a:p>
            <a:pPr marL="88900" marR="0" lvl="0" indent="-8890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義 務 教 育 （　８５</a:t>
            </a:r>
            <a:r>
              <a:rPr kumimoji="0" lang="en-US" altLang="ja-JP"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0" lang="ja-JP"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８）</a:t>
            </a:r>
          </a:p>
          <a:p>
            <a:pPr marL="88900" marR="0" lvl="0" indent="-8890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給食センター（　２３</a:t>
            </a:r>
            <a:r>
              <a:rPr kumimoji="0" lang="en-US" altLang="ja-JP"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0" lang="ja-JP"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４）</a:t>
            </a:r>
          </a:p>
        </p:txBody>
      </p:sp>
      <p:sp>
        <p:nvSpPr>
          <p:cNvPr id="81" name="正方形/長方形 80">
            <a:extLst>
              <a:ext uri="{FF2B5EF4-FFF2-40B4-BE49-F238E27FC236}">
                <a16:creationId xmlns:a16="http://schemas.microsoft.com/office/drawing/2014/main" id="{F94D9C19-B1A7-48A8-9C1E-B36D83142911}"/>
              </a:ext>
            </a:extLst>
          </p:cNvPr>
          <p:cNvSpPr/>
          <p:nvPr/>
        </p:nvSpPr>
        <p:spPr>
          <a:xfrm>
            <a:off x="6424089" y="2047840"/>
            <a:ext cx="3474319" cy="1600438"/>
          </a:xfrm>
          <a:prstGeom prst="rect">
            <a:avLst/>
          </a:prstGeom>
        </p:spPr>
        <p:txBody>
          <a:bodyPr wrap="square" lIns="36000" rIns="36000">
            <a:spAutoFit/>
          </a:bodyPr>
          <a:lstStyle/>
          <a:p>
            <a:pPr marL="92075" marR="0" lvl="0" indent="-9207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総職員数（令和４年４月１日現在）</a:t>
            </a:r>
            <a:endPar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280</a:t>
            </a: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a:t>
            </a:r>
            <a:r>
              <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3,664</a:t>
            </a: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人（対前年：</a:t>
            </a:r>
            <a:r>
              <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+3,003</a:t>
            </a: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人）</a:t>
            </a:r>
            <a:endPar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総職員数は、平成６年をピークとして、平成</a:t>
            </a:r>
            <a:r>
              <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28</a:t>
            </a: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年まで一貫して減少。その後、横ばいから　微増傾向。累積で約</a:t>
            </a:r>
            <a:r>
              <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48</a:t>
            </a: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万人の減少。</a:t>
            </a:r>
          </a:p>
        </p:txBody>
      </p:sp>
      <p:graphicFrame>
        <p:nvGraphicFramePr>
          <p:cNvPr id="39" name="グラフ 38">
            <a:extLst>
              <a:ext uri="{FF2B5EF4-FFF2-40B4-BE49-F238E27FC236}">
                <a16:creationId xmlns:a16="http://schemas.microsoft.com/office/drawing/2014/main" id="{91744CE7-6A34-4374-9277-93DA7204BBF1}"/>
              </a:ext>
            </a:extLst>
          </p:cNvPr>
          <p:cNvGraphicFramePr>
            <a:graphicFrameLocks/>
          </p:cNvGraphicFramePr>
          <p:nvPr>
            <p:extLst/>
          </p:nvPr>
        </p:nvGraphicFramePr>
        <p:xfrm>
          <a:off x="455585" y="1957003"/>
          <a:ext cx="5856751" cy="2228927"/>
        </p:xfrm>
        <a:graphic>
          <a:graphicData uri="http://schemas.openxmlformats.org/drawingml/2006/chart">
            <c:chart xmlns:c="http://schemas.openxmlformats.org/drawingml/2006/chart" xmlns:r="http://schemas.openxmlformats.org/officeDocument/2006/relationships" r:id="rId3"/>
          </a:graphicData>
        </a:graphic>
      </p:graphicFrame>
      <p:sp>
        <p:nvSpPr>
          <p:cNvPr id="40" name="テキスト ボックス 39">
            <a:extLst>
              <a:ext uri="{FF2B5EF4-FFF2-40B4-BE49-F238E27FC236}">
                <a16:creationId xmlns:a16="http://schemas.microsoft.com/office/drawing/2014/main" id="{8E458D37-E991-4F71-9650-ACEDB9FD3DC8}"/>
              </a:ext>
            </a:extLst>
          </p:cNvPr>
          <p:cNvSpPr txBox="1"/>
          <p:nvPr/>
        </p:nvSpPr>
        <p:spPr>
          <a:xfrm>
            <a:off x="894859" y="2425160"/>
            <a:ext cx="1066800" cy="360000"/>
          </a:xfrm>
          <a:prstGeom prst="rect">
            <a:avLst/>
          </a:prstGeom>
          <a:solidFill>
            <a:schemeClr val="lt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H6</a:t>
            </a: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）総職員数最大</a:t>
            </a:r>
            <a:endPar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3" name="テキスト ボックス 42">
            <a:extLst>
              <a:ext uri="{FF2B5EF4-FFF2-40B4-BE49-F238E27FC236}">
                <a16:creationId xmlns:a16="http://schemas.microsoft.com/office/drawing/2014/main" id="{AE24E616-15DE-407B-BA4D-509B592B1C9E}"/>
              </a:ext>
            </a:extLst>
          </p:cNvPr>
          <p:cNvSpPr txBox="1"/>
          <p:nvPr/>
        </p:nvSpPr>
        <p:spPr>
          <a:xfrm>
            <a:off x="914212" y="3499367"/>
            <a:ext cx="2808000" cy="246221"/>
          </a:xfrm>
          <a:prstGeom prst="rect">
            <a:avLst/>
          </a:prstGeom>
          <a:solidFill>
            <a:schemeClr val="lt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H17</a:t>
            </a: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H22</a:t>
            </a: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集中改革プランにより約</a:t>
            </a:r>
            <a:r>
              <a:rPr kumimoji="1" lang="en-US" altLang="ja-JP"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23</a:t>
            </a: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万人の減</a:t>
            </a:r>
          </a:p>
        </p:txBody>
      </p:sp>
      <p:cxnSp>
        <p:nvCxnSpPr>
          <p:cNvPr id="56" name="直線コネクタ 55">
            <a:extLst>
              <a:ext uri="{FF2B5EF4-FFF2-40B4-BE49-F238E27FC236}">
                <a16:creationId xmlns:a16="http://schemas.microsoft.com/office/drawing/2014/main" id="{2167A3AC-8B30-4E0A-82CD-C90AC2920E20}"/>
              </a:ext>
            </a:extLst>
          </p:cNvPr>
          <p:cNvCxnSpPr>
            <a:cxnSpLocks/>
          </p:cNvCxnSpPr>
          <p:nvPr/>
        </p:nvCxnSpPr>
        <p:spPr bwMode="auto">
          <a:xfrm>
            <a:off x="2989891" y="2812802"/>
            <a:ext cx="0" cy="576000"/>
          </a:xfrm>
          <a:prstGeom prst="line">
            <a:avLst/>
          </a:prstGeom>
          <a:noFill/>
          <a:ln w="19050" cap="flat" cmpd="sng" algn="ctr">
            <a:solidFill>
              <a:schemeClr val="tx1"/>
            </a:solidFill>
            <a:prstDash val="solid"/>
            <a:round/>
            <a:headEnd type="none" w="med" len="med"/>
            <a:tailEnd type="triangle" w="med" len="med"/>
          </a:ln>
          <a:effectLst/>
        </p:spPr>
      </p:cxnSp>
      <p:cxnSp>
        <p:nvCxnSpPr>
          <p:cNvPr id="57" name="直線矢印コネクタ 56">
            <a:extLst>
              <a:ext uri="{FF2B5EF4-FFF2-40B4-BE49-F238E27FC236}">
                <a16:creationId xmlns:a16="http://schemas.microsoft.com/office/drawing/2014/main" id="{2A548C9C-8EE7-49E2-8D1B-FCB166838943}"/>
              </a:ext>
            </a:extLst>
          </p:cNvPr>
          <p:cNvCxnSpPr>
            <a:cxnSpLocks/>
          </p:cNvCxnSpPr>
          <p:nvPr/>
        </p:nvCxnSpPr>
        <p:spPr bwMode="auto">
          <a:xfrm>
            <a:off x="2977162" y="3415346"/>
            <a:ext cx="936000" cy="0"/>
          </a:xfrm>
          <a:prstGeom prst="straightConnector1">
            <a:avLst/>
          </a:prstGeom>
          <a:noFill/>
          <a:ln w="19050" cap="flat" cmpd="sng" algn="ctr">
            <a:solidFill>
              <a:schemeClr val="tx1"/>
            </a:solidFill>
            <a:prstDash val="dash"/>
            <a:round/>
            <a:headEnd type="none" w="med" len="med"/>
            <a:tailEnd type="none"/>
          </a:ln>
          <a:effectLst/>
        </p:spPr>
      </p:cxnSp>
      <p:sp>
        <p:nvSpPr>
          <p:cNvPr id="58" name="Rectangle 98">
            <a:extLst>
              <a:ext uri="{FF2B5EF4-FFF2-40B4-BE49-F238E27FC236}">
                <a16:creationId xmlns:a16="http://schemas.microsoft.com/office/drawing/2014/main" id="{A88A3881-FD02-4B1C-A5B2-62BDA0C6555C}"/>
              </a:ext>
            </a:extLst>
          </p:cNvPr>
          <p:cNvSpPr>
            <a:spLocks noChangeArrowheads="1"/>
          </p:cNvSpPr>
          <p:nvPr/>
        </p:nvSpPr>
        <p:spPr bwMode="auto">
          <a:xfrm>
            <a:off x="6596858" y="6577688"/>
            <a:ext cx="3223021" cy="23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905" tIns="40454" rIns="80905" bIns="40454">
            <a:spAutoFit/>
          </a:bodyPr>
          <a:lstStyle/>
          <a:p>
            <a:pPr marL="75848" marR="0" lvl="0" indent="-75848" algn="l" defTabSz="882884" rtl="0" eaLnBrk="1" fontAlgn="auto" latinLnBrk="0" hangingPunct="1">
              <a:lnSpc>
                <a:spcPct val="100000"/>
              </a:lnSpc>
              <a:spcBef>
                <a:spcPts val="0"/>
              </a:spcBef>
              <a:spcAft>
                <a:spcPts val="0"/>
              </a:spcAft>
              <a:buClrTx/>
              <a:buSzTx/>
              <a:buFontTx/>
              <a:buNone/>
              <a:tabLst/>
              <a:defRPr/>
            </a:pPr>
            <a:r>
              <a:rPr kumimoji="1" lang="ja-JP" altLang="en-US" sz="976"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出典：総務省「令和４年地方公共団体定員管理調査」</a:t>
            </a:r>
            <a:endParaRPr kumimoji="1" lang="en-US" altLang="ja-JP" sz="976"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p:txBody>
      </p:sp>
      <p:graphicFrame>
        <p:nvGraphicFramePr>
          <p:cNvPr id="78" name="グラフ 77">
            <a:extLst>
              <a:ext uri="{FF2B5EF4-FFF2-40B4-BE49-F238E27FC236}">
                <a16:creationId xmlns:a16="http://schemas.microsoft.com/office/drawing/2014/main" id="{815729E8-FF07-4EEC-A3B0-8B0E58AC6E13}"/>
              </a:ext>
            </a:extLst>
          </p:cNvPr>
          <p:cNvGraphicFramePr>
            <a:graphicFrameLocks/>
          </p:cNvGraphicFramePr>
          <p:nvPr>
            <p:extLst/>
          </p:nvPr>
        </p:nvGraphicFramePr>
        <p:xfrm>
          <a:off x="455585" y="4530562"/>
          <a:ext cx="5985860" cy="2278993"/>
        </p:xfrm>
        <a:graphic>
          <a:graphicData uri="http://schemas.openxmlformats.org/drawingml/2006/chart">
            <c:chart xmlns:c="http://schemas.openxmlformats.org/drawingml/2006/chart" xmlns:r="http://schemas.openxmlformats.org/officeDocument/2006/relationships" r:id="rId4"/>
          </a:graphicData>
        </a:graphic>
      </p:graphicFrame>
      <p:sp>
        <p:nvSpPr>
          <p:cNvPr id="82" name="Text Box 16">
            <a:extLst>
              <a:ext uri="{FF2B5EF4-FFF2-40B4-BE49-F238E27FC236}">
                <a16:creationId xmlns:a16="http://schemas.microsoft.com/office/drawing/2014/main" id="{D62783B9-950F-4C82-B8B0-1C3F579603A5}"/>
              </a:ext>
            </a:extLst>
          </p:cNvPr>
          <p:cNvSpPr txBox="1">
            <a:spLocks noChangeArrowheads="1"/>
          </p:cNvSpPr>
          <p:nvPr/>
        </p:nvSpPr>
        <p:spPr bwMode="auto">
          <a:xfrm>
            <a:off x="793707" y="4634259"/>
            <a:ext cx="3288340" cy="199135"/>
          </a:xfrm>
          <a:prstGeom prst="rect">
            <a:avLst/>
          </a:prstGeom>
          <a:solidFill>
            <a:sysClr val="window" lastClr="FFFFFF"/>
          </a:solidFill>
          <a:ln w="9525">
            <a:solidFill>
              <a:sysClr val="windowText" lastClr="000000"/>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平成６年からの部門別職員数の推移（平成６年を１００とした場合の指数）</a:t>
            </a:r>
          </a:p>
        </p:txBody>
      </p:sp>
      <p:sp>
        <p:nvSpPr>
          <p:cNvPr id="83" name="テキスト ボックス 82">
            <a:extLst>
              <a:ext uri="{FF2B5EF4-FFF2-40B4-BE49-F238E27FC236}">
                <a16:creationId xmlns:a16="http://schemas.microsoft.com/office/drawing/2014/main" id="{CCD73959-1FCB-4FEB-A85E-36CC7271D012}"/>
              </a:ext>
            </a:extLst>
          </p:cNvPr>
          <p:cNvSpPr txBox="1"/>
          <p:nvPr/>
        </p:nvSpPr>
        <p:spPr>
          <a:xfrm>
            <a:off x="6089459" y="3992908"/>
            <a:ext cx="43620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a:t>
            </a:r>
          </a:p>
        </p:txBody>
      </p:sp>
      <p:sp>
        <p:nvSpPr>
          <p:cNvPr id="84" name="テキスト ボックス 83">
            <a:extLst>
              <a:ext uri="{FF2B5EF4-FFF2-40B4-BE49-F238E27FC236}">
                <a16:creationId xmlns:a16="http://schemas.microsoft.com/office/drawing/2014/main" id="{8A51DFD6-5CB6-4BD8-861E-624817B0FF01}"/>
              </a:ext>
            </a:extLst>
          </p:cNvPr>
          <p:cNvSpPr txBox="1"/>
          <p:nvPr/>
        </p:nvSpPr>
        <p:spPr>
          <a:xfrm>
            <a:off x="6223343" y="6616971"/>
            <a:ext cx="43620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a:t>
            </a:r>
          </a:p>
        </p:txBody>
      </p:sp>
      <p:sp>
        <p:nvSpPr>
          <p:cNvPr id="85" name="テキスト ボックス 84">
            <a:extLst>
              <a:ext uri="{FF2B5EF4-FFF2-40B4-BE49-F238E27FC236}">
                <a16:creationId xmlns:a16="http://schemas.microsoft.com/office/drawing/2014/main" id="{A5A07929-BB3E-4147-BD3E-944ACDC11806}"/>
              </a:ext>
            </a:extLst>
          </p:cNvPr>
          <p:cNvSpPr txBox="1"/>
          <p:nvPr/>
        </p:nvSpPr>
        <p:spPr>
          <a:xfrm>
            <a:off x="4118297" y="2405650"/>
            <a:ext cx="1669406" cy="430887"/>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▲４８万人（▲１５％）</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R4</a:t>
            </a: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対</a:t>
            </a:r>
            <a:r>
              <a:rPr kumimoji="1" lang="en-US" altLang="ja-JP"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H6</a:t>
            </a: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年比）</a:t>
            </a:r>
            <a:endPar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86" name="直線コネクタ 85">
            <a:extLst>
              <a:ext uri="{FF2B5EF4-FFF2-40B4-BE49-F238E27FC236}">
                <a16:creationId xmlns:a16="http://schemas.microsoft.com/office/drawing/2014/main" id="{4E1A51FD-3BBF-480F-96B1-BF461936DF8C}"/>
              </a:ext>
            </a:extLst>
          </p:cNvPr>
          <p:cNvCxnSpPr/>
          <p:nvPr/>
        </p:nvCxnSpPr>
        <p:spPr bwMode="auto">
          <a:xfrm>
            <a:off x="996693" y="2132647"/>
            <a:ext cx="5112000" cy="0"/>
          </a:xfrm>
          <a:prstGeom prst="line">
            <a:avLst/>
          </a:prstGeom>
          <a:noFill/>
          <a:ln w="19050" cap="flat" cmpd="sng" algn="ctr">
            <a:solidFill>
              <a:schemeClr val="tx1"/>
            </a:solidFill>
            <a:prstDash val="dash"/>
            <a:round/>
            <a:headEnd type="none" w="med" len="med"/>
            <a:tailEnd type="none" w="med" len="med"/>
          </a:ln>
          <a:effectLst/>
        </p:spPr>
      </p:cxnSp>
      <p:sp>
        <p:nvSpPr>
          <p:cNvPr id="87" name="下矢印 3">
            <a:extLst>
              <a:ext uri="{FF2B5EF4-FFF2-40B4-BE49-F238E27FC236}">
                <a16:creationId xmlns:a16="http://schemas.microsoft.com/office/drawing/2014/main" id="{4B307F0D-4686-4DA0-8CE1-BDAC7A4A31BC}"/>
              </a:ext>
            </a:extLst>
          </p:cNvPr>
          <p:cNvSpPr/>
          <p:nvPr/>
        </p:nvSpPr>
        <p:spPr bwMode="auto">
          <a:xfrm>
            <a:off x="6032504" y="2132647"/>
            <a:ext cx="152378" cy="1224000"/>
          </a:xfrm>
          <a:prstGeom prst="downArrow">
            <a:avLst>
              <a:gd name="adj1" fmla="val 50000"/>
              <a:gd name="adj2" fmla="val 43620"/>
            </a:avLst>
          </a:prstGeom>
          <a:solidFill>
            <a:schemeClr val="tx1"/>
          </a:solidFill>
          <a:ln>
            <a:solidFill>
              <a:schemeClr val="tx1"/>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29" tIns="45714" rIns="91429" bIns="45714" numCol="1" rtlCol="0" anchor="t" anchorCtr="0" compatLnSpc="1">
            <a:prstTxWarp prst="textNoShape">
              <a:avLst/>
            </a:prstTxWarp>
            <a:noAutofit/>
          </a:bodyPr>
          <a:lstStyle/>
          <a:p>
            <a:pPr marL="88900" marR="0" lvl="0" indent="-8890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23" name="コンテンツ プレースホルダー 2">
            <a:extLst>
              <a:ext uri="{FF2B5EF4-FFF2-40B4-BE49-F238E27FC236}">
                <a16:creationId xmlns:a16="http://schemas.microsoft.com/office/drawing/2014/main" id="{9033EC7C-6EB0-4D36-8FD1-3DAC5055BC43}"/>
              </a:ext>
            </a:extLst>
          </p:cNvPr>
          <p:cNvSpPr txBox="1">
            <a:spLocks/>
          </p:cNvSpPr>
          <p:nvPr/>
        </p:nvSpPr>
        <p:spPr>
          <a:xfrm>
            <a:off x="154206" y="593137"/>
            <a:ext cx="9599394" cy="926778"/>
          </a:xfrm>
          <a:prstGeom prst="rect">
            <a:avLst/>
          </a:prstGeom>
          <a:ln w="19050">
            <a:solidFill>
              <a:srgbClr val="000000"/>
            </a:solidFill>
          </a:ln>
        </p:spPr>
        <p:txBody>
          <a:bodyPr anchor="ctr"/>
          <a:lstStyle>
            <a:lvl1pPr marL="226424" indent="-226424" algn="l" defTabSz="905694" rtl="0" eaLnBrk="1" latinLnBrk="0" hangingPunct="1">
              <a:lnSpc>
                <a:spcPct val="90000"/>
              </a:lnSpc>
              <a:spcBef>
                <a:spcPts val="991"/>
              </a:spcBef>
              <a:buFont typeface="Arial" panose="020B0604020202020204" pitchFamily="34" charset="0"/>
              <a:buChar char="•"/>
              <a:defRPr kumimoji="1" sz="2773" kern="1200">
                <a:solidFill>
                  <a:schemeClr val="tx1"/>
                </a:solidFill>
                <a:latin typeface="+mn-lt"/>
                <a:ea typeface="+mn-ea"/>
                <a:cs typeface="+mn-cs"/>
              </a:defRPr>
            </a:lvl1pPr>
            <a:lvl2pPr marL="679271" indent="-226424" algn="l" defTabSz="905694" rtl="0" eaLnBrk="1" latinLnBrk="0" hangingPunct="1">
              <a:lnSpc>
                <a:spcPct val="90000"/>
              </a:lnSpc>
              <a:spcBef>
                <a:spcPts val="495"/>
              </a:spcBef>
              <a:buFont typeface="Arial" panose="020B0604020202020204" pitchFamily="34" charset="0"/>
              <a:buChar char="•"/>
              <a:defRPr kumimoji="1" sz="2377" kern="1200">
                <a:solidFill>
                  <a:schemeClr val="tx1"/>
                </a:solidFill>
                <a:latin typeface="+mn-lt"/>
                <a:ea typeface="+mn-ea"/>
                <a:cs typeface="+mn-cs"/>
              </a:defRPr>
            </a:lvl2pPr>
            <a:lvl3pPr marL="1132118" indent="-226424" algn="l" defTabSz="905694" rtl="0" eaLnBrk="1" latinLnBrk="0" hangingPunct="1">
              <a:lnSpc>
                <a:spcPct val="90000"/>
              </a:lnSpc>
              <a:spcBef>
                <a:spcPts val="495"/>
              </a:spcBef>
              <a:buFont typeface="Arial" panose="020B0604020202020204" pitchFamily="34" charset="0"/>
              <a:buChar char="•"/>
              <a:defRPr kumimoji="1" sz="1981" kern="1200">
                <a:solidFill>
                  <a:schemeClr val="tx1"/>
                </a:solidFill>
                <a:latin typeface="+mn-lt"/>
                <a:ea typeface="+mn-ea"/>
                <a:cs typeface="+mn-cs"/>
              </a:defRPr>
            </a:lvl3pPr>
            <a:lvl4pPr marL="1584965"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4pPr>
            <a:lvl5pPr marL="2037811"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5pPr>
            <a:lvl6pPr marL="2490658"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6pPr>
            <a:lvl7pPr marL="2943505"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7pPr>
            <a:lvl8pPr marL="3396352"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8pPr>
            <a:lvl9pPr marL="3849199" indent="-226424" algn="l" defTabSz="905694" rtl="0" eaLnBrk="1" latinLnBrk="0" hangingPunct="1">
              <a:lnSpc>
                <a:spcPct val="90000"/>
              </a:lnSpc>
              <a:spcBef>
                <a:spcPts val="495"/>
              </a:spcBef>
              <a:buFont typeface="Arial" panose="020B0604020202020204" pitchFamily="34" charset="0"/>
              <a:buChar char="•"/>
              <a:defRPr kumimoji="1" sz="1783" kern="1200">
                <a:solidFill>
                  <a:schemeClr val="tx1"/>
                </a:solidFill>
                <a:latin typeface="+mn-lt"/>
                <a:ea typeface="+mn-ea"/>
                <a:cs typeface="+mn-cs"/>
              </a:defRPr>
            </a:lvl9pPr>
          </a:lstStyle>
          <a:p>
            <a:pPr marL="260134" marR="0" lvl="0" indent="-260134" algn="just" defTabSz="832429" rtl="0" eaLnBrk="1" fontAlgn="auto" latinLnBrk="0" hangingPunct="1">
              <a:lnSpc>
                <a:spcPct val="100000"/>
              </a:lnSpc>
              <a:spcBef>
                <a:spcPts val="0"/>
              </a:spcBef>
              <a:spcAft>
                <a:spcPts val="518"/>
              </a:spcAft>
              <a:buClrTx/>
              <a:buSzTx/>
              <a:buFont typeface="ＭＳ Ｐゴシック" panose="020B0600070205080204" pitchFamily="50" charset="-128"/>
              <a:buChar char="〇"/>
              <a:tabLst/>
              <a:defRPr/>
            </a:pPr>
            <a:r>
              <a:rPr kumimoji="1" lang="ja-JP" altLang="en-US" sz="15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総職員数は、平成６年をピークとして、平成</a:t>
            </a:r>
            <a:r>
              <a:rPr kumimoji="1" lang="en-US" altLang="ja-JP" sz="15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28</a:t>
            </a:r>
            <a:r>
              <a:rPr kumimoji="1" lang="ja-JP" altLang="en-US" sz="15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年まで一貫して減少。その後、横ばいから微増傾向。</a:t>
            </a:r>
          </a:p>
          <a:p>
            <a:pPr marL="260134" marR="0" lvl="0" indent="-260134" algn="just" defTabSz="832429" rtl="0" eaLnBrk="1" fontAlgn="auto" latinLnBrk="0" hangingPunct="1">
              <a:lnSpc>
                <a:spcPct val="100000"/>
              </a:lnSpc>
              <a:spcBef>
                <a:spcPts val="0"/>
              </a:spcBef>
              <a:spcAft>
                <a:spcPts val="518"/>
              </a:spcAft>
              <a:buClrTx/>
              <a:buSzTx/>
              <a:buFont typeface="ＭＳ Ｐゴシック" panose="020B0600070205080204" pitchFamily="50" charset="-128"/>
              <a:buChar char="〇"/>
              <a:tabLst/>
              <a:defRPr/>
            </a:pPr>
            <a:r>
              <a:rPr kumimoji="1" lang="ja-JP" altLang="en-US" sz="15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一般行政部門は、全体で▲</a:t>
            </a:r>
            <a:r>
              <a:rPr kumimoji="1" lang="en-US" altLang="ja-JP" sz="15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a:t>
            </a:r>
            <a:r>
              <a:rPr kumimoji="1" lang="ja-JP" altLang="en-US" sz="15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％減少する一方、警察部門及び消防部門は、組織基盤の充実・強化のため、平成６年以降も増加傾向。</a:t>
            </a:r>
          </a:p>
        </p:txBody>
      </p:sp>
      <p:sp>
        <p:nvSpPr>
          <p:cNvPr id="24" name="スライド番号プレースホルダー 1">
            <a:extLst>
              <a:ext uri="{FF2B5EF4-FFF2-40B4-BE49-F238E27FC236}">
                <a16:creationId xmlns:a16="http://schemas.microsoft.com/office/drawing/2014/main" id="{377D6606-C708-48A4-BF2C-593BEC21D5FC}"/>
              </a:ext>
            </a:extLst>
          </p:cNvPr>
          <p:cNvSpPr txBox="1">
            <a:spLocks/>
          </p:cNvSpPr>
          <p:nvPr/>
        </p:nvSpPr>
        <p:spPr>
          <a:xfrm>
            <a:off x="9273479" y="6520517"/>
            <a:ext cx="632521" cy="357455"/>
          </a:xfrm>
          <a:prstGeom prst="rect">
            <a:avLst/>
          </a:prstGeom>
        </p:spPr>
        <p:txBody>
          <a:bodyPr vert="horz" lIns="91440" tIns="45720" rIns="91440" bIns="45720" rtlCol="0" anchor="ctr"/>
          <a:lstStyle>
            <a:defPPr>
              <a:defRPr lang="ja-JP"/>
            </a:defPPr>
            <a:lvl1pPr marL="0" algn="r" defTabSz="911148" rtl="0" eaLnBrk="1" latinLnBrk="0" hangingPunct="1">
              <a:defRPr kumimoji="1" sz="1400" b="1" kern="1200">
                <a:solidFill>
                  <a:schemeClr val="tx1">
                    <a:lumMod val="50000"/>
                    <a:lumOff val="50000"/>
                  </a:schemeClr>
                </a:solidFill>
                <a:latin typeface="Meiryo UI" panose="020B0604030504040204" pitchFamily="50" charset="-128"/>
                <a:ea typeface="Meiryo UI" panose="020B0604030504040204" pitchFamily="50" charset="-128"/>
                <a:cs typeface="+mn-cs"/>
              </a:defRPr>
            </a:lvl1pPr>
            <a:lvl2pPr marL="455573" algn="l" defTabSz="911148" rtl="0" eaLnBrk="1" latinLnBrk="0" hangingPunct="1">
              <a:defRPr kumimoji="1" sz="1800" kern="1200">
                <a:solidFill>
                  <a:schemeClr val="tx1"/>
                </a:solidFill>
                <a:latin typeface="+mn-lt"/>
                <a:ea typeface="+mn-ea"/>
                <a:cs typeface="+mn-cs"/>
              </a:defRPr>
            </a:lvl2pPr>
            <a:lvl3pPr marL="911148" algn="l" defTabSz="911148" rtl="0" eaLnBrk="1" latinLnBrk="0" hangingPunct="1">
              <a:defRPr kumimoji="1" sz="1800" kern="1200">
                <a:solidFill>
                  <a:schemeClr val="tx1"/>
                </a:solidFill>
                <a:latin typeface="+mn-lt"/>
                <a:ea typeface="+mn-ea"/>
                <a:cs typeface="+mn-cs"/>
              </a:defRPr>
            </a:lvl3pPr>
            <a:lvl4pPr marL="1366716" algn="l" defTabSz="911148" rtl="0" eaLnBrk="1" latinLnBrk="0" hangingPunct="1">
              <a:defRPr kumimoji="1" sz="1800" kern="1200">
                <a:solidFill>
                  <a:schemeClr val="tx1"/>
                </a:solidFill>
                <a:latin typeface="+mn-lt"/>
                <a:ea typeface="+mn-ea"/>
                <a:cs typeface="+mn-cs"/>
              </a:defRPr>
            </a:lvl4pPr>
            <a:lvl5pPr marL="1822289" algn="l" defTabSz="911148" rtl="0" eaLnBrk="1" latinLnBrk="0" hangingPunct="1">
              <a:defRPr kumimoji="1" sz="1800" kern="1200">
                <a:solidFill>
                  <a:schemeClr val="tx1"/>
                </a:solidFill>
                <a:latin typeface="+mn-lt"/>
                <a:ea typeface="+mn-ea"/>
                <a:cs typeface="+mn-cs"/>
              </a:defRPr>
            </a:lvl5pPr>
            <a:lvl6pPr marL="2277862" algn="l" defTabSz="911148" rtl="0" eaLnBrk="1" latinLnBrk="0" hangingPunct="1">
              <a:defRPr kumimoji="1" sz="1800" kern="1200">
                <a:solidFill>
                  <a:schemeClr val="tx1"/>
                </a:solidFill>
                <a:latin typeface="+mn-lt"/>
                <a:ea typeface="+mn-ea"/>
                <a:cs typeface="+mn-cs"/>
              </a:defRPr>
            </a:lvl6pPr>
            <a:lvl7pPr marL="2733440" algn="l" defTabSz="911148" rtl="0" eaLnBrk="1" latinLnBrk="0" hangingPunct="1">
              <a:defRPr kumimoji="1" sz="1800" kern="1200">
                <a:solidFill>
                  <a:schemeClr val="tx1"/>
                </a:solidFill>
                <a:latin typeface="+mn-lt"/>
                <a:ea typeface="+mn-ea"/>
                <a:cs typeface="+mn-cs"/>
              </a:defRPr>
            </a:lvl7pPr>
            <a:lvl8pPr marL="3189003" algn="l" defTabSz="911148" rtl="0" eaLnBrk="1" latinLnBrk="0" hangingPunct="1">
              <a:defRPr kumimoji="1" sz="1800" kern="1200">
                <a:solidFill>
                  <a:schemeClr val="tx1"/>
                </a:solidFill>
                <a:latin typeface="+mn-lt"/>
                <a:ea typeface="+mn-ea"/>
                <a:cs typeface="+mn-cs"/>
              </a:defRPr>
            </a:lvl8pPr>
            <a:lvl9pPr marL="3644578" algn="l" defTabSz="911148" rtl="0" eaLnBrk="1" latinLnBrk="0" hangingPunct="1">
              <a:defRPr kumimoji="1" sz="1800" kern="1200">
                <a:solidFill>
                  <a:schemeClr val="tx1"/>
                </a:solidFill>
                <a:latin typeface="+mn-lt"/>
                <a:ea typeface="+mn-ea"/>
                <a:cs typeface="+mn-cs"/>
              </a:defRPr>
            </a:lvl9pPr>
          </a:lstStyle>
          <a:p>
            <a:pPr marL="0" marR="0" lvl="0" indent="0" algn="r" defTabSz="894846"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371" b="1" i="0" u="none" strike="noStrike" kern="1200" cap="none" spc="0" normalizeH="0" baseline="0" noProof="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Arial" panose="020B0604020202020204" pitchFamily="34" charset="0"/>
              </a:rPr>
              <a:pPr marL="0" marR="0" lvl="0" indent="0" algn="r" defTabSz="894846" rtl="0" eaLnBrk="1" fontAlgn="auto" latinLnBrk="0" hangingPunct="1">
                <a:lnSpc>
                  <a:spcPct val="100000"/>
                </a:lnSpc>
                <a:spcBef>
                  <a:spcPts val="0"/>
                </a:spcBef>
                <a:spcAft>
                  <a:spcPts val="0"/>
                </a:spcAft>
                <a:buClrTx/>
                <a:buSzTx/>
                <a:buFontTx/>
                <a:buNone/>
                <a:tabLst/>
                <a:defRPr/>
              </a:pPr>
              <a:t>5</a:t>
            </a:fld>
            <a:endParaRPr kumimoji="1" lang="ja-JP" altLang="en-US" sz="1371"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Arial" panose="020B0604020202020204" pitchFamily="34" charset="0"/>
            </a:endParaRPr>
          </a:p>
        </p:txBody>
      </p:sp>
    </p:spTree>
    <p:extLst>
      <p:ext uri="{BB962C8B-B14F-4D97-AF65-F5344CB8AC3E}">
        <p14:creationId xmlns:p14="http://schemas.microsoft.com/office/powerpoint/2010/main" val="450972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4239A81-B3B2-4B0A-B651-4D551AEA0185}"/>
              </a:ext>
            </a:extLst>
          </p:cNvPr>
          <p:cNvPicPr>
            <a:picLocks noChangeAspect="1"/>
          </p:cNvPicPr>
          <p:nvPr/>
        </p:nvPicPr>
        <p:blipFill>
          <a:blip r:embed="rId2"/>
          <a:stretch>
            <a:fillRect/>
          </a:stretch>
        </p:blipFill>
        <p:spPr>
          <a:xfrm>
            <a:off x="344488" y="591722"/>
            <a:ext cx="4477589" cy="6028515"/>
          </a:xfrm>
          <a:prstGeom prst="rect">
            <a:avLst/>
          </a:prstGeom>
        </p:spPr>
      </p:pic>
      <p:pic>
        <p:nvPicPr>
          <p:cNvPr id="10" name="図 9">
            <a:extLst>
              <a:ext uri="{FF2B5EF4-FFF2-40B4-BE49-F238E27FC236}">
                <a16:creationId xmlns:a16="http://schemas.microsoft.com/office/drawing/2014/main" id="{5CF13A2E-3D6E-41C3-9F88-7A063E60CFCA}"/>
              </a:ext>
            </a:extLst>
          </p:cNvPr>
          <p:cNvPicPr>
            <a:picLocks noChangeAspect="1"/>
          </p:cNvPicPr>
          <p:nvPr/>
        </p:nvPicPr>
        <p:blipFill>
          <a:blip r:embed="rId3"/>
          <a:stretch>
            <a:fillRect/>
          </a:stretch>
        </p:blipFill>
        <p:spPr>
          <a:xfrm>
            <a:off x="5238729" y="592748"/>
            <a:ext cx="4394791" cy="6027489"/>
          </a:xfrm>
          <a:prstGeom prst="rect">
            <a:avLst/>
          </a:prstGeom>
        </p:spPr>
      </p:pic>
      <p:sp>
        <p:nvSpPr>
          <p:cNvPr id="5" name="テキスト ボックス 13"/>
          <p:cNvSpPr txBox="1">
            <a:spLocks noChangeArrowheads="1"/>
          </p:cNvSpPr>
          <p:nvPr/>
        </p:nvSpPr>
        <p:spPr bwMode="auto">
          <a:xfrm>
            <a:off x="123717" y="45296"/>
            <a:ext cx="9658566" cy="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767" tIns="41884" rIns="83767" bIns="41884">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ctr" defTabSz="875575"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部門別の職員数の増減状況</a:t>
            </a:r>
          </a:p>
        </p:txBody>
      </p:sp>
      <p:sp>
        <p:nvSpPr>
          <p:cNvPr id="47" name="正方形/長方形 46">
            <a:extLst>
              <a:ext uri="{FF2B5EF4-FFF2-40B4-BE49-F238E27FC236}">
                <a16:creationId xmlns:a16="http://schemas.microsoft.com/office/drawing/2014/main" id="{65DC7575-BED1-45FB-B481-6EC629921271}"/>
              </a:ext>
            </a:extLst>
          </p:cNvPr>
          <p:cNvSpPr/>
          <p:nvPr/>
        </p:nvSpPr>
        <p:spPr>
          <a:xfrm>
            <a:off x="632520" y="587035"/>
            <a:ext cx="1224136" cy="338554"/>
          </a:xfrm>
          <a:prstGeom prst="rect">
            <a:avLst/>
          </a:prstGeom>
        </p:spPr>
        <p:txBody>
          <a:bodyPr wrap="square">
            <a:spAutoFit/>
          </a:bodyPr>
          <a:lstStyle/>
          <a:p>
            <a:pPr marL="0" marR="0" lvl="0" indent="0" algn="ctr" defTabSz="942289"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都道府県</a:t>
            </a:r>
          </a:p>
        </p:txBody>
      </p:sp>
      <p:sp>
        <p:nvSpPr>
          <p:cNvPr id="48" name="正方形/長方形 47">
            <a:extLst>
              <a:ext uri="{FF2B5EF4-FFF2-40B4-BE49-F238E27FC236}">
                <a16:creationId xmlns:a16="http://schemas.microsoft.com/office/drawing/2014/main" id="{4E069ADC-6711-4873-9C5A-019DCBC8AF60}"/>
              </a:ext>
            </a:extLst>
          </p:cNvPr>
          <p:cNvSpPr/>
          <p:nvPr/>
        </p:nvSpPr>
        <p:spPr>
          <a:xfrm>
            <a:off x="5457056" y="568354"/>
            <a:ext cx="1224136" cy="338554"/>
          </a:xfrm>
          <a:prstGeom prst="rect">
            <a:avLst/>
          </a:prstGeom>
        </p:spPr>
        <p:txBody>
          <a:bodyPr wrap="square">
            <a:spAutoFit/>
          </a:bodyPr>
          <a:lstStyle/>
          <a:p>
            <a:pPr marL="0" marR="0" lvl="0" indent="0" algn="ctr" defTabSz="942289"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市町村</a:t>
            </a:r>
          </a:p>
        </p:txBody>
      </p:sp>
      <p:sp>
        <p:nvSpPr>
          <p:cNvPr id="59" name="テキスト ボックス 1">
            <a:extLst>
              <a:ext uri="{FF2B5EF4-FFF2-40B4-BE49-F238E27FC236}">
                <a16:creationId xmlns:a16="http://schemas.microsoft.com/office/drawing/2014/main" id="{6672DC99-26CD-4611-A127-C43FA6C43DCF}"/>
              </a:ext>
            </a:extLst>
          </p:cNvPr>
          <p:cNvSpPr txBox="1"/>
          <p:nvPr/>
        </p:nvSpPr>
        <p:spPr>
          <a:xfrm>
            <a:off x="-26939" y="6666905"/>
            <a:ext cx="3840480" cy="20224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82563" marR="0" lvl="0" indent="-182563"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（出典）総務省地方公共団体定員管理調査（</a:t>
            </a:r>
            <a:r>
              <a:rPr kumimoji="1" lang="en-US" altLang="ja-JP" sz="7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R4</a:t>
            </a:r>
            <a:r>
              <a:rPr kumimoji="1" lang="ja-JP" altLang="en-US" sz="7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7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H6</a:t>
            </a:r>
            <a:r>
              <a:rPr kumimoji="1" lang="ja-JP" altLang="en-US" sz="7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p>
        </p:txBody>
      </p:sp>
      <p:sp>
        <p:nvSpPr>
          <p:cNvPr id="60" name="テキスト ボックス 59">
            <a:extLst>
              <a:ext uri="{FF2B5EF4-FFF2-40B4-BE49-F238E27FC236}">
                <a16:creationId xmlns:a16="http://schemas.microsoft.com/office/drawing/2014/main" id="{28DD8B4F-AE6B-4366-9A3F-2C46C12A7F26}"/>
              </a:ext>
            </a:extLst>
          </p:cNvPr>
          <p:cNvSpPr txBox="1"/>
          <p:nvPr/>
        </p:nvSpPr>
        <p:spPr>
          <a:xfrm>
            <a:off x="5140517" y="6646300"/>
            <a:ext cx="246799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オレンジ色の網掛けは一般行政以外</a:t>
            </a:r>
          </a:p>
        </p:txBody>
      </p:sp>
      <p:sp>
        <p:nvSpPr>
          <p:cNvPr id="6" name="スライド番号プレースホルダー 5">
            <a:extLst>
              <a:ext uri="{FF2B5EF4-FFF2-40B4-BE49-F238E27FC236}">
                <a16:creationId xmlns:a16="http://schemas.microsoft.com/office/drawing/2014/main" id="{9D1A6260-C0F5-4C14-B407-303E29955A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AE222-A27C-4C1B-A638-6BCA7D71312E}" type="slidenum">
              <a:rPr kumimoji="1" lang="ja-JP" altLang="en-US" sz="1386" b="0" i="0" u="none" strike="noStrike" kern="1200" cap="none" spc="0" normalizeH="0" baseline="0" noProof="0" smtClean="0">
                <a:ln>
                  <a:noFill/>
                </a:ln>
                <a:solidFill>
                  <a:prstClr val="black"/>
                </a:solidFill>
                <a:effectLst/>
                <a:uLnTx/>
                <a:uFillTx/>
                <a:latin typeface="Arial" panose="020B0604020202020204" pitchFamily="34" charset="0"/>
                <a:ea typeface="ＤＨＰ特太ゴシック体" panose="020B0500000000000000"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386" b="0" i="0" u="none" strike="noStrike" kern="1200" cap="none" spc="0" normalizeH="0" baseline="0" noProof="0">
              <a:ln>
                <a:noFill/>
              </a:ln>
              <a:solidFill>
                <a:prstClr val="black"/>
              </a:solidFill>
              <a:effectLst/>
              <a:uLnTx/>
              <a:uFillTx/>
              <a:latin typeface="Arial" panose="020B0604020202020204" pitchFamily="34" charset="0"/>
              <a:ea typeface="ＤＨＰ特太ゴシック体" panose="020B0500000000000000" pitchFamily="50" charset="-128"/>
              <a:cs typeface="Arial" panose="020B0604020202020204" pitchFamily="34" charset="0"/>
            </a:endParaRPr>
          </a:p>
        </p:txBody>
      </p:sp>
    </p:spTree>
    <p:extLst>
      <p:ext uri="{BB962C8B-B14F-4D97-AF65-F5344CB8AC3E}">
        <p14:creationId xmlns:p14="http://schemas.microsoft.com/office/powerpoint/2010/main" val="3568819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グラフ 35"/>
          <p:cNvGraphicFramePr>
            <a:graphicFrameLocks/>
          </p:cNvGraphicFramePr>
          <p:nvPr>
            <p:extLst/>
          </p:nvPr>
        </p:nvGraphicFramePr>
        <p:xfrm>
          <a:off x="6287698" y="2184264"/>
          <a:ext cx="2388317" cy="47306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グラフ 33"/>
          <p:cNvGraphicFramePr>
            <a:graphicFrameLocks/>
          </p:cNvGraphicFramePr>
          <p:nvPr>
            <p:extLst/>
          </p:nvPr>
        </p:nvGraphicFramePr>
        <p:xfrm>
          <a:off x="5407717" y="2184264"/>
          <a:ext cx="2388317" cy="47306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5" name="グラフ 54"/>
          <p:cNvGraphicFramePr>
            <a:graphicFrameLocks/>
          </p:cNvGraphicFramePr>
          <p:nvPr>
            <p:extLst/>
          </p:nvPr>
        </p:nvGraphicFramePr>
        <p:xfrm>
          <a:off x="-515133" y="2184264"/>
          <a:ext cx="4479373" cy="4733541"/>
        </p:xfrm>
        <a:graphic>
          <a:graphicData uri="http://schemas.openxmlformats.org/drawingml/2006/chart">
            <c:chart xmlns:c="http://schemas.openxmlformats.org/drawingml/2006/chart" xmlns:r="http://schemas.openxmlformats.org/officeDocument/2006/relationships" r:id="rId5"/>
          </a:graphicData>
        </a:graphic>
      </p:graphicFrame>
      <p:sp>
        <p:nvSpPr>
          <p:cNvPr id="16" name="テキスト ボックス 15"/>
          <p:cNvSpPr txBox="1"/>
          <p:nvPr/>
        </p:nvSpPr>
        <p:spPr>
          <a:xfrm>
            <a:off x="1426425" y="1831290"/>
            <a:ext cx="586853" cy="392070"/>
          </a:xfrm>
          <a:prstGeom prst="rect">
            <a:avLst/>
          </a:prstGeom>
        </p:spPr>
        <p:style>
          <a:lnRef idx="2">
            <a:schemeClr val="dk1"/>
          </a:lnRef>
          <a:fillRef idx="1">
            <a:schemeClr val="lt1"/>
          </a:fillRef>
          <a:effectRef idx="0">
            <a:schemeClr val="dk1"/>
          </a:effectRef>
          <a:fontRef idx="minor">
            <a:schemeClr val="dk1"/>
          </a:fontRef>
        </p:style>
        <p:txBody>
          <a:bodyPr wrap="none" rtlCol="0" anchor="b">
            <a:no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ja-JP" altLang="en-US" sz="157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歳入</a:t>
            </a:r>
            <a:endParaRPr kumimoji="1" lang="ja-JP" altLang="en-US" sz="108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Rectangle 3" descr="市松模様 (大)"/>
          <p:cNvSpPr>
            <a:spLocks noChangeArrowheads="1"/>
          </p:cNvSpPr>
          <p:nvPr/>
        </p:nvSpPr>
        <p:spPr bwMode="auto">
          <a:xfrm>
            <a:off x="143933" y="590681"/>
            <a:ext cx="9596733" cy="943640"/>
          </a:xfrm>
          <a:prstGeom prst="rect">
            <a:avLst/>
          </a:prstGeom>
          <a:pattFill prst="pct50">
            <a:fgClr>
              <a:schemeClr val="bg2">
                <a:lumMod val="20000"/>
                <a:lumOff val="80000"/>
              </a:schemeClr>
            </a:fgClr>
            <a:bgClr>
              <a:schemeClr val="bg1"/>
            </a:bgClr>
          </a:pattFill>
          <a:ln w="38100" cmpd="dbl">
            <a:solidFill>
              <a:schemeClr val="tx1"/>
            </a:solidFill>
            <a:miter lim="800000"/>
            <a:headEnd/>
            <a:tailEnd/>
          </a:ln>
          <a:effectLst/>
        </p:spPr>
        <p:txBody>
          <a:bodyPr anchor="ctr" anchorCtr="0"/>
          <a:lstStyle/>
          <a:p>
            <a:pPr marL="178478" marR="0" lvl="0" indent="-178478" algn="just" defTabSz="901475" rtl="0" eaLnBrk="1" fontAlgn="auto" latinLnBrk="0" hangingPunct="1">
              <a:lnSpc>
                <a:spcPct val="100000"/>
              </a:lnSpc>
              <a:spcBef>
                <a:spcPts val="0"/>
              </a:spcBef>
              <a:spcAft>
                <a:spcPts val="0"/>
              </a:spcAft>
              <a:buClrTx/>
              <a:buSzTx/>
              <a:buFontTx/>
              <a:buNone/>
              <a:tabLst/>
              <a:defRPr/>
            </a:pPr>
            <a:r>
              <a:rPr kumimoji="1" lang="ja-JP" altLang="en-US" sz="157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578" b="0" i="0" u="none" strike="noStrike" kern="1200" cap="none" spc="-69"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所得や地価が減少・下落すれば地方税収が減少する可能性。社会保障に係る経費（民生費）は増大が想定される。</a:t>
            </a:r>
            <a:endParaRPr kumimoji="1" lang="en-US" altLang="ja-JP" sz="1578" b="0" i="0" u="none" strike="noStrike" kern="1200" cap="none" spc="-69"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78478" marR="0" lvl="0" indent="-178478" algn="just" defTabSz="901475" rtl="0" eaLnBrk="1" fontAlgn="auto" latinLnBrk="0" hangingPunct="1">
              <a:lnSpc>
                <a:spcPct val="100000"/>
              </a:lnSpc>
              <a:spcBef>
                <a:spcPts val="0"/>
              </a:spcBef>
              <a:spcAft>
                <a:spcPts val="0"/>
              </a:spcAft>
              <a:buClrTx/>
              <a:buSzTx/>
              <a:buFontTx/>
              <a:buNone/>
              <a:tabLst/>
              <a:defRPr/>
            </a:pPr>
            <a:r>
              <a:rPr kumimoji="1" lang="ja-JP" altLang="en-US" sz="157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老朽化した公共施設・インフラの更新に要する費用（土木費・農林水産費・教育費）の増大が想定される。</a:t>
            </a:r>
            <a:endParaRPr kumimoji="1" lang="en-US" altLang="ja-JP" sz="157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78478" marR="0" lvl="0" indent="-178478" algn="just" defTabSz="901475" rtl="0" eaLnBrk="1" fontAlgn="auto" latinLnBrk="0" hangingPunct="1">
              <a:lnSpc>
                <a:spcPct val="100000"/>
              </a:lnSpc>
              <a:spcBef>
                <a:spcPts val="0"/>
              </a:spcBef>
              <a:spcAft>
                <a:spcPts val="0"/>
              </a:spcAft>
              <a:buClrTx/>
              <a:buSzTx/>
              <a:buFontTx/>
              <a:buNone/>
              <a:tabLst/>
              <a:defRPr/>
            </a:pPr>
            <a:r>
              <a:rPr kumimoji="1" lang="ja-JP" altLang="en-US" sz="157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これまでの地方行革における定員削減によって人件費は減少。今後、人件費の大幅な圧縮は見込めない。</a:t>
            </a:r>
            <a:endParaRPr kumimoji="1" lang="en-US" altLang="ja-JP" sz="157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タイトル 8"/>
          <p:cNvSpPr>
            <a:spLocks noGrp="1"/>
          </p:cNvSpPr>
          <p:nvPr>
            <p:ph type="title"/>
          </p:nvPr>
        </p:nvSpPr>
        <p:spPr/>
        <p:txBody>
          <a:bodyPr>
            <a:normAutofit/>
          </a:bodyPr>
          <a:lstStyle/>
          <a:p>
            <a:r>
              <a:rPr lang="ja-JP" altLang="en-US" sz="1775" dirty="0"/>
              <a:t>今後の人口推移が財政に与える影響</a:t>
            </a:r>
          </a:p>
        </p:txBody>
      </p:sp>
      <p:cxnSp>
        <p:nvCxnSpPr>
          <p:cNvPr id="6" name="直線コネクタ 5"/>
          <p:cNvCxnSpPr/>
          <p:nvPr/>
        </p:nvCxnSpPr>
        <p:spPr>
          <a:xfrm>
            <a:off x="570727" y="6784971"/>
            <a:ext cx="9031222" cy="0"/>
          </a:xfrm>
          <a:prstGeom prst="line">
            <a:avLst/>
          </a:prstGeom>
        </p:spPr>
        <p:style>
          <a:lnRef idx="1">
            <a:schemeClr val="dk1"/>
          </a:lnRef>
          <a:fillRef idx="0">
            <a:schemeClr val="dk1"/>
          </a:fillRef>
          <a:effectRef idx="0">
            <a:schemeClr val="dk1"/>
          </a:effectRef>
          <a:fontRef idx="minor">
            <a:schemeClr val="tx1"/>
          </a:fontRef>
        </p:style>
      </p:cxnSp>
      <p:sp>
        <p:nvSpPr>
          <p:cNvPr id="61" name="テキスト ボックス 60"/>
          <p:cNvSpPr txBox="1"/>
          <p:nvPr/>
        </p:nvSpPr>
        <p:spPr>
          <a:xfrm>
            <a:off x="6771499" y="1831290"/>
            <a:ext cx="586853" cy="392070"/>
          </a:xfrm>
          <a:prstGeom prst="rect">
            <a:avLst/>
          </a:prstGeom>
        </p:spPr>
        <p:style>
          <a:lnRef idx="2">
            <a:schemeClr val="dk1"/>
          </a:lnRef>
          <a:fillRef idx="1">
            <a:schemeClr val="lt1"/>
          </a:fillRef>
          <a:effectRef idx="0">
            <a:schemeClr val="dk1"/>
          </a:effectRef>
          <a:fontRef idx="minor">
            <a:schemeClr val="dk1"/>
          </a:fontRef>
        </p:style>
        <p:txBody>
          <a:bodyPr wrap="none" rtlCol="0" anchor="b">
            <a:no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ja-JP" altLang="en-US" sz="157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歳出</a:t>
            </a:r>
            <a:endParaRPr kumimoji="1" lang="ja-JP" altLang="en-US" sz="108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p:cNvSpPr txBox="1"/>
          <p:nvPr/>
        </p:nvSpPr>
        <p:spPr>
          <a:xfrm>
            <a:off x="6165747" y="2332436"/>
            <a:ext cx="877749" cy="258013"/>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ja-JP" altLang="en-US" sz="108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（目的別）</a:t>
            </a:r>
          </a:p>
        </p:txBody>
      </p:sp>
      <p:sp>
        <p:nvSpPr>
          <p:cNvPr id="15" name="テキスト ボックス 14"/>
          <p:cNvSpPr txBox="1"/>
          <p:nvPr/>
        </p:nvSpPr>
        <p:spPr>
          <a:xfrm>
            <a:off x="7043008" y="2332436"/>
            <a:ext cx="877749" cy="258013"/>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ja-JP" altLang="en-US" sz="108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（性質別）</a:t>
            </a:r>
          </a:p>
        </p:txBody>
      </p:sp>
      <p:sp>
        <p:nvSpPr>
          <p:cNvPr id="3" name="角丸四角形吹き出し 2"/>
          <p:cNvSpPr/>
          <p:nvPr/>
        </p:nvSpPr>
        <p:spPr>
          <a:xfrm>
            <a:off x="2595261" y="5615959"/>
            <a:ext cx="1638371" cy="1089376"/>
          </a:xfrm>
          <a:prstGeom prst="wedgeRoundRectCallout">
            <a:avLst>
              <a:gd name="adj1" fmla="val -74106"/>
              <a:gd name="adj2" fmla="val -18027"/>
              <a:gd name="adj3" fmla="val 16667"/>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01475" rtl="0" eaLnBrk="1" fontAlgn="auto" latinLnBrk="0" hangingPunct="1">
              <a:lnSpc>
                <a:spcPct val="100000"/>
              </a:lnSpc>
              <a:spcBef>
                <a:spcPts val="0"/>
              </a:spcBef>
              <a:spcAft>
                <a:spcPts val="0"/>
              </a:spcAft>
              <a:buClrTx/>
              <a:buSzTx/>
              <a:buFontTx/>
              <a:buNone/>
              <a:tabLst/>
              <a:defRPr/>
            </a:pPr>
            <a:r>
              <a:rPr kumimoji="1" lang="ja-JP" altLang="en-US" sz="108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所得や地価が減少・下落すれば、地方税が減収となる可能性。</a:t>
            </a:r>
            <a:endParaRPr kumimoji="1" lang="ja-JP" altLang="en-US" sz="1775"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18" name="角丸四角形吹き出し 17"/>
          <p:cNvSpPr/>
          <p:nvPr/>
        </p:nvSpPr>
        <p:spPr>
          <a:xfrm>
            <a:off x="4374710" y="4142401"/>
            <a:ext cx="1638371" cy="1351102"/>
          </a:xfrm>
          <a:prstGeom prst="wedgeRoundRectCallout">
            <a:avLst>
              <a:gd name="adj1" fmla="val 62033"/>
              <a:gd name="adj2" fmla="val -26632"/>
              <a:gd name="adj3" fmla="val 16667"/>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01475" rtl="0" eaLnBrk="1" fontAlgn="auto" latinLnBrk="0" hangingPunct="1">
              <a:lnSpc>
                <a:spcPct val="100000"/>
              </a:lnSpc>
              <a:spcBef>
                <a:spcPts val="0"/>
              </a:spcBef>
              <a:spcAft>
                <a:spcPts val="0"/>
              </a:spcAft>
              <a:buClrTx/>
              <a:buSzTx/>
              <a:buFontTx/>
              <a:buNone/>
              <a:tabLst/>
              <a:defRPr/>
            </a:pPr>
            <a:r>
              <a:rPr kumimoji="1" lang="ja-JP" altLang="en-US" sz="1085" b="0" i="0" u="none" strike="noStrike" kern="1200" cap="none" spc="-49"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老朽化した公共施設・インフラの更新投資の増加が見込まれる。</a:t>
            </a:r>
            <a:endParaRPr kumimoji="1" lang="ja-JP" altLang="en-US" sz="1036" b="0" i="0" u="none" strike="noStrike" kern="1200" cap="none" spc="-89"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角丸四角形吹き出し 18"/>
          <p:cNvSpPr/>
          <p:nvPr/>
        </p:nvSpPr>
        <p:spPr>
          <a:xfrm>
            <a:off x="4374710" y="2671865"/>
            <a:ext cx="1638371" cy="1202518"/>
          </a:xfrm>
          <a:prstGeom prst="wedgeRoundRectCallout">
            <a:avLst>
              <a:gd name="adj1" fmla="val 66843"/>
              <a:gd name="adj2" fmla="val -894"/>
              <a:gd name="adj3" fmla="val 16667"/>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01475" rtl="0" eaLnBrk="1" fontAlgn="auto" latinLnBrk="0" hangingPunct="1">
              <a:lnSpc>
                <a:spcPct val="100000"/>
              </a:lnSpc>
              <a:spcBef>
                <a:spcPts val="0"/>
              </a:spcBef>
              <a:spcAft>
                <a:spcPts val="0"/>
              </a:spcAft>
              <a:buClrTx/>
              <a:buSzTx/>
              <a:buFontTx/>
              <a:buNone/>
              <a:tabLst/>
              <a:defRPr/>
            </a:pPr>
            <a:r>
              <a:rPr kumimoji="1" lang="ja-JP" altLang="en-US" sz="108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少子化が進行する一方で、子育て環境の改善や次世代の産業人材への投資が必要。</a:t>
            </a:r>
            <a:endParaRPr kumimoji="1" lang="ja-JP" altLang="en-US" sz="138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0" name="角丸四角形吹き出し 19"/>
          <p:cNvSpPr/>
          <p:nvPr/>
        </p:nvSpPr>
        <p:spPr>
          <a:xfrm>
            <a:off x="7963577" y="3834891"/>
            <a:ext cx="1847960" cy="1114286"/>
          </a:xfrm>
          <a:prstGeom prst="wedgeRoundRectCallout">
            <a:avLst>
              <a:gd name="adj1" fmla="val -61901"/>
              <a:gd name="adj2" fmla="val 55156"/>
              <a:gd name="adj3" fmla="val 16667"/>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01475" rtl="0" eaLnBrk="1" fontAlgn="auto" latinLnBrk="0" hangingPunct="1">
              <a:lnSpc>
                <a:spcPct val="100000"/>
              </a:lnSpc>
              <a:spcBef>
                <a:spcPts val="0"/>
              </a:spcBef>
              <a:spcAft>
                <a:spcPts val="0"/>
              </a:spcAft>
              <a:buClrTx/>
              <a:buSzTx/>
              <a:buFontTx/>
              <a:buNone/>
              <a:tabLst/>
              <a:defRPr/>
            </a:pPr>
            <a:r>
              <a:rPr kumimoji="1" lang="ja-JP" altLang="en-US" sz="108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これまでの徹底した定員削減等により、人件費の大幅な圧縮は見込めない。</a:t>
            </a:r>
            <a:endParaRPr kumimoji="1" lang="ja-JP" altLang="en-US" sz="1775"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21" name="角丸四角形吹き出し 20"/>
          <p:cNvSpPr/>
          <p:nvPr/>
        </p:nvSpPr>
        <p:spPr>
          <a:xfrm>
            <a:off x="7963577" y="5023418"/>
            <a:ext cx="1847960" cy="1687555"/>
          </a:xfrm>
          <a:prstGeom prst="wedgeRoundRectCallout">
            <a:avLst>
              <a:gd name="adj1" fmla="val -58956"/>
              <a:gd name="adj2" fmla="val -5303"/>
              <a:gd name="adj3" fmla="val 16667"/>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01475" rtl="0" eaLnBrk="1" fontAlgn="auto" latinLnBrk="0" hangingPunct="1">
              <a:lnSpc>
                <a:spcPct val="100000"/>
              </a:lnSpc>
              <a:spcBef>
                <a:spcPts val="0"/>
              </a:spcBef>
              <a:spcAft>
                <a:spcPts val="0"/>
              </a:spcAft>
              <a:buClrTx/>
              <a:buSzTx/>
              <a:buFontTx/>
              <a:buNone/>
              <a:tabLst/>
              <a:defRPr/>
            </a:pPr>
            <a:r>
              <a:rPr kumimoji="1" lang="ja-JP" altLang="en-US" sz="108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インフラ更新投資の増加に伴う地方債の発行増や民生費等の増大による財源不足の拡大に伴う臨時財政対策債の発行増を行う場合には、公債費が増加する可能性。</a:t>
            </a:r>
          </a:p>
        </p:txBody>
      </p:sp>
      <p:sp>
        <p:nvSpPr>
          <p:cNvPr id="2" name="二等辺三角形 1"/>
          <p:cNvSpPr/>
          <p:nvPr/>
        </p:nvSpPr>
        <p:spPr>
          <a:xfrm rot="5400000">
            <a:off x="6345468" y="5778106"/>
            <a:ext cx="288433" cy="1474578"/>
          </a:xfrm>
          <a:prstGeom prst="triangle">
            <a:avLst>
              <a:gd name="adj" fmla="val 30955"/>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01475" rtl="0" eaLnBrk="1" fontAlgn="auto" latinLnBrk="0" hangingPunct="1">
              <a:lnSpc>
                <a:spcPct val="100000"/>
              </a:lnSpc>
              <a:spcBef>
                <a:spcPts val="0"/>
              </a:spcBef>
              <a:spcAft>
                <a:spcPts val="0"/>
              </a:spcAft>
              <a:buClrTx/>
              <a:buSzTx/>
              <a:buFontTx/>
              <a:buNone/>
              <a:tabLst/>
              <a:defRPr/>
            </a:pPr>
            <a:endParaRPr kumimoji="1" lang="ja-JP" altLang="en-US" sz="1775"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7" name="角丸四角形吹き出し 16"/>
          <p:cNvSpPr/>
          <p:nvPr/>
        </p:nvSpPr>
        <p:spPr>
          <a:xfrm>
            <a:off x="4374710" y="5618863"/>
            <a:ext cx="1638371" cy="1095436"/>
          </a:xfrm>
          <a:prstGeom prst="wedgeRoundRectCallout">
            <a:avLst>
              <a:gd name="adj1" fmla="val 69076"/>
              <a:gd name="adj2" fmla="val -4030"/>
              <a:gd name="adj3" fmla="val 16667"/>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01475" rtl="0" eaLnBrk="1" fontAlgn="auto" latinLnBrk="0" hangingPunct="1">
              <a:lnSpc>
                <a:spcPct val="100000"/>
              </a:lnSpc>
              <a:spcBef>
                <a:spcPts val="0"/>
              </a:spcBef>
              <a:spcAft>
                <a:spcPts val="0"/>
              </a:spcAft>
              <a:buClrTx/>
              <a:buSzTx/>
              <a:buFontTx/>
              <a:buNone/>
              <a:tabLst/>
              <a:defRPr/>
            </a:pPr>
            <a:r>
              <a:rPr kumimoji="1" lang="ja-JP" altLang="en-US" sz="108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高齢者数の増加に伴う要介護者や生活保護受給者の増加等が見込まれる。</a:t>
            </a:r>
            <a:endParaRPr kumimoji="1" lang="ja-JP" altLang="en-US" sz="1775"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24" name="円/楕円 23"/>
          <p:cNvSpPr/>
          <p:nvPr/>
        </p:nvSpPr>
        <p:spPr>
          <a:xfrm rot="602814">
            <a:off x="5952988" y="6397713"/>
            <a:ext cx="85453" cy="2266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1475" rtl="0" eaLnBrk="1" fontAlgn="auto" latinLnBrk="0" hangingPunct="1">
              <a:lnSpc>
                <a:spcPct val="100000"/>
              </a:lnSpc>
              <a:spcBef>
                <a:spcPts val="0"/>
              </a:spcBef>
              <a:spcAft>
                <a:spcPts val="0"/>
              </a:spcAft>
              <a:buClrTx/>
              <a:buSzTx/>
              <a:buFontTx/>
              <a:buNone/>
              <a:tabLst/>
              <a:defRPr/>
            </a:pPr>
            <a:endParaRPr kumimoji="1" lang="ja-JP" altLang="en-US" sz="1775"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7" name="二等辺三角形 26"/>
          <p:cNvSpPr/>
          <p:nvPr/>
        </p:nvSpPr>
        <p:spPr>
          <a:xfrm rot="16200000" flipH="1">
            <a:off x="2403676" y="3078208"/>
            <a:ext cx="275732" cy="786181"/>
          </a:xfrm>
          <a:prstGeom prst="triangle">
            <a:avLst>
              <a:gd name="adj" fmla="val 59573"/>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01475" rtl="0" eaLnBrk="1" fontAlgn="auto" latinLnBrk="0" hangingPunct="1">
              <a:lnSpc>
                <a:spcPct val="100000"/>
              </a:lnSpc>
              <a:spcBef>
                <a:spcPts val="0"/>
              </a:spcBef>
              <a:spcAft>
                <a:spcPts val="0"/>
              </a:spcAft>
              <a:buClrTx/>
              <a:buSzTx/>
              <a:buFontTx/>
              <a:buNone/>
              <a:tabLst/>
              <a:defRPr/>
            </a:pPr>
            <a:endParaRPr kumimoji="1" lang="ja-JP" altLang="en-US" sz="1775"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6" name="角丸四角形吹き出し 25"/>
          <p:cNvSpPr/>
          <p:nvPr/>
        </p:nvSpPr>
        <p:spPr>
          <a:xfrm>
            <a:off x="2622969" y="3199336"/>
            <a:ext cx="1638371" cy="1009475"/>
          </a:xfrm>
          <a:prstGeom prst="wedgeRoundRectCallout">
            <a:avLst>
              <a:gd name="adj1" fmla="val -79886"/>
              <a:gd name="adj2" fmla="val 77310"/>
              <a:gd name="adj3" fmla="val 16667"/>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01475" rtl="0" eaLnBrk="1" fontAlgn="auto" latinLnBrk="0" hangingPunct="1">
              <a:lnSpc>
                <a:spcPct val="100000"/>
              </a:lnSpc>
              <a:spcBef>
                <a:spcPts val="0"/>
              </a:spcBef>
              <a:spcAft>
                <a:spcPts val="0"/>
              </a:spcAft>
              <a:buClrTx/>
              <a:buSzTx/>
              <a:buFontTx/>
              <a:buNone/>
              <a:tabLst/>
              <a:defRPr/>
            </a:pPr>
            <a:r>
              <a:rPr kumimoji="1" lang="ja-JP" altLang="en-US" sz="108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地方税が減収となる場合、自治体による行政サービスを維持するためにはその他の財源が必要。</a:t>
            </a:r>
            <a:endParaRPr kumimoji="1" lang="en-US" altLang="ja-JP" sz="108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円/楕円 27"/>
          <p:cNvSpPr/>
          <p:nvPr/>
        </p:nvSpPr>
        <p:spPr>
          <a:xfrm>
            <a:off x="2582741" y="3415714"/>
            <a:ext cx="107533" cy="1465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1475" rtl="0" eaLnBrk="1" fontAlgn="auto" latinLnBrk="0" hangingPunct="1">
              <a:lnSpc>
                <a:spcPct val="100000"/>
              </a:lnSpc>
              <a:spcBef>
                <a:spcPts val="0"/>
              </a:spcBef>
              <a:spcAft>
                <a:spcPts val="0"/>
              </a:spcAft>
              <a:buClrTx/>
              <a:buSzTx/>
              <a:buFontTx/>
              <a:buNone/>
              <a:tabLst/>
              <a:defRPr/>
            </a:pPr>
            <a:endParaRPr kumimoji="1" lang="ja-JP" altLang="en-US" sz="1775"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9" name="スライド番号プレースホルダー 28"/>
          <p:cNvSpPr>
            <a:spLocks noGrp="1"/>
          </p:cNvSpPr>
          <p:nvPr>
            <p:ph type="sldNum" sz="quarter" idx="12"/>
          </p:nvPr>
        </p:nvSpPr>
        <p:spPr/>
        <p:txBody>
          <a:bodyPr/>
          <a:lstStyle/>
          <a:p>
            <a:pPr marL="0" marR="0" lvl="0" indent="0" algn="r" defTabSz="901475" rtl="0" eaLnBrk="1" fontAlgn="auto" latinLnBrk="0" hangingPunct="1">
              <a:lnSpc>
                <a:spcPct val="100000"/>
              </a:lnSpc>
              <a:spcBef>
                <a:spcPts val="0"/>
              </a:spcBef>
              <a:spcAft>
                <a:spcPts val="0"/>
              </a:spcAft>
              <a:buClrTx/>
              <a:buSzTx/>
              <a:buFontTx/>
              <a:buNone/>
              <a:tabLst/>
              <a:defRPr/>
            </a:pPr>
            <a:fld id="{048AE222-A27C-4C1B-A638-6BCA7D71312E}" type="slidenum">
              <a:rPr kumimoji="1" lang="ja-JP" altLang="en-US" sz="1381" b="0" i="0" u="none" strike="noStrike" kern="1200" cap="none" spc="0" normalizeH="0" baseline="0" noProof="0">
                <a:ln>
                  <a:noFill/>
                </a:ln>
                <a:solidFill>
                  <a:prstClr val="black"/>
                </a:solidFill>
                <a:effectLst/>
                <a:uLnTx/>
                <a:uFillTx/>
                <a:latin typeface="Arial" panose="020B0604020202020204" pitchFamily="34" charset="0"/>
                <a:ea typeface="HGP創英角ｺﾞｼｯｸUB" panose="020B0900000000000000" pitchFamily="50" charset="-128"/>
                <a:cs typeface="Arial" panose="020B0604020202020204" pitchFamily="34" charset="0"/>
              </a:rPr>
              <a:pPr marL="0" marR="0" lvl="0" indent="0" algn="r" defTabSz="901475" rtl="0" eaLnBrk="1" fontAlgn="auto" latinLnBrk="0" hangingPunct="1">
                <a:lnSpc>
                  <a:spcPct val="100000"/>
                </a:lnSpc>
                <a:spcBef>
                  <a:spcPts val="0"/>
                </a:spcBef>
                <a:spcAft>
                  <a:spcPts val="0"/>
                </a:spcAft>
                <a:buClrTx/>
                <a:buSzTx/>
                <a:buFontTx/>
                <a:buNone/>
                <a:tabLst/>
                <a:defRPr/>
              </a:pPr>
              <a:t>7</a:t>
            </a:fld>
            <a:endParaRPr kumimoji="1" lang="ja-JP" altLang="en-US" sz="1381" b="0" i="0" u="none" strike="noStrike" kern="1200" cap="none" spc="0" normalizeH="0" baseline="0" noProof="0" dirty="0">
              <a:ln>
                <a:noFill/>
              </a:ln>
              <a:solidFill>
                <a:prstClr val="black"/>
              </a:solidFill>
              <a:effectLst/>
              <a:uLnTx/>
              <a:uFillTx/>
              <a:latin typeface="Arial" panose="020B0604020202020204" pitchFamily="34" charset="0"/>
              <a:ea typeface="HGP創英角ｺﾞｼｯｸUB" panose="020B0900000000000000" pitchFamily="50" charset="-128"/>
              <a:cs typeface="Arial" panose="020B0604020202020204" pitchFamily="34" charset="0"/>
            </a:endParaRPr>
          </a:p>
        </p:txBody>
      </p:sp>
      <p:sp>
        <p:nvSpPr>
          <p:cNvPr id="4" name="テキスト ボックス 3"/>
          <p:cNvSpPr txBox="1"/>
          <p:nvPr/>
        </p:nvSpPr>
        <p:spPr>
          <a:xfrm>
            <a:off x="1421722" y="2891925"/>
            <a:ext cx="594758" cy="242835"/>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986"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16.3%</a:t>
            </a:r>
            <a:endParaRPr kumimoji="1" lang="ja-JP" altLang="en-US" sz="986"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テキスト ボックス 36"/>
          <p:cNvSpPr txBox="1"/>
          <p:nvPr/>
        </p:nvSpPr>
        <p:spPr>
          <a:xfrm>
            <a:off x="1421722" y="3595688"/>
            <a:ext cx="594758" cy="242835"/>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986"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15.0%</a:t>
            </a:r>
            <a:endParaRPr kumimoji="1" lang="ja-JP" altLang="en-US" sz="986"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p:cNvSpPr txBox="1"/>
          <p:nvPr/>
        </p:nvSpPr>
        <p:spPr>
          <a:xfrm>
            <a:off x="1421722" y="4077527"/>
            <a:ext cx="594758" cy="242835"/>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986"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10.5%</a:t>
            </a:r>
            <a:endParaRPr kumimoji="1" lang="ja-JP" altLang="en-US" sz="986"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p:cNvSpPr txBox="1"/>
          <p:nvPr/>
        </p:nvSpPr>
        <p:spPr>
          <a:xfrm>
            <a:off x="1421722" y="4594780"/>
            <a:ext cx="594758" cy="242835"/>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986"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17.2%</a:t>
            </a:r>
            <a:endParaRPr kumimoji="1" lang="ja-JP" altLang="en-US" sz="986"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テキスト ボックス 39"/>
          <p:cNvSpPr txBox="1"/>
          <p:nvPr/>
        </p:nvSpPr>
        <p:spPr>
          <a:xfrm>
            <a:off x="1421722" y="5966460"/>
            <a:ext cx="594758" cy="242835"/>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986"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41.0%</a:t>
            </a:r>
            <a:endParaRPr kumimoji="1" lang="ja-JP" altLang="en-US" sz="986"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テキスト ボックス 40"/>
          <p:cNvSpPr txBox="1"/>
          <p:nvPr/>
        </p:nvSpPr>
        <p:spPr>
          <a:xfrm>
            <a:off x="6346392" y="2945730"/>
            <a:ext cx="510967" cy="212482"/>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14.0%</a:t>
            </a:r>
            <a:endPar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テキスト ボックス 41"/>
          <p:cNvSpPr txBox="1"/>
          <p:nvPr/>
        </p:nvSpPr>
        <p:spPr>
          <a:xfrm>
            <a:off x="6346392" y="3610863"/>
            <a:ext cx="510967" cy="212482"/>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17.1%</a:t>
            </a:r>
            <a:endPar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テキスト ボックス 42"/>
          <p:cNvSpPr txBox="1"/>
          <p:nvPr/>
        </p:nvSpPr>
        <p:spPr>
          <a:xfrm>
            <a:off x="6378011" y="3986461"/>
            <a:ext cx="447729" cy="212482"/>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5.4%</a:t>
            </a:r>
            <a:endPar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p:cNvSpPr txBox="1"/>
          <p:nvPr/>
        </p:nvSpPr>
        <p:spPr>
          <a:xfrm>
            <a:off x="6346392" y="4488538"/>
            <a:ext cx="510968" cy="212482"/>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15.2%</a:t>
            </a:r>
            <a:endPar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p:cNvSpPr txBox="1"/>
          <p:nvPr/>
        </p:nvSpPr>
        <p:spPr>
          <a:xfrm>
            <a:off x="6378012" y="4856364"/>
            <a:ext cx="447729" cy="212482"/>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6.0%</a:t>
            </a:r>
            <a:endPar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テキスト ボックス 45"/>
          <p:cNvSpPr txBox="1"/>
          <p:nvPr/>
        </p:nvSpPr>
        <p:spPr>
          <a:xfrm>
            <a:off x="6346393" y="5267324"/>
            <a:ext cx="510968" cy="212482"/>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10.3%</a:t>
            </a:r>
            <a:endPar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テキスト ボックス 46"/>
          <p:cNvSpPr txBox="1"/>
          <p:nvPr/>
        </p:nvSpPr>
        <p:spPr>
          <a:xfrm>
            <a:off x="6378013" y="5579402"/>
            <a:ext cx="447729" cy="212482"/>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6.4%</a:t>
            </a:r>
            <a:endPar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テキスト ボックス 47"/>
          <p:cNvSpPr txBox="1"/>
          <p:nvPr/>
        </p:nvSpPr>
        <p:spPr>
          <a:xfrm>
            <a:off x="6346394" y="6197323"/>
            <a:ext cx="510968" cy="212482"/>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25.7%</a:t>
            </a:r>
            <a:endPar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テキスト ボックス 48"/>
          <p:cNvSpPr txBox="1"/>
          <p:nvPr/>
        </p:nvSpPr>
        <p:spPr>
          <a:xfrm>
            <a:off x="7226373" y="2945730"/>
            <a:ext cx="510968" cy="212482"/>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14.4%</a:t>
            </a:r>
            <a:endPar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テキスト ボックス 49"/>
          <p:cNvSpPr txBox="1"/>
          <p:nvPr/>
        </p:nvSpPr>
        <p:spPr>
          <a:xfrm>
            <a:off x="7226374" y="3798015"/>
            <a:ext cx="510968" cy="212482"/>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26.5%</a:t>
            </a:r>
            <a:endPar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テキスト ボックス 50"/>
          <p:cNvSpPr txBox="1"/>
          <p:nvPr/>
        </p:nvSpPr>
        <p:spPr>
          <a:xfrm>
            <a:off x="7257994" y="4544059"/>
            <a:ext cx="447729" cy="212482"/>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9.5%</a:t>
            </a:r>
            <a:endPar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テキスト ボックス 51"/>
          <p:cNvSpPr txBox="1"/>
          <p:nvPr/>
        </p:nvSpPr>
        <p:spPr>
          <a:xfrm>
            <a:off x="7226375" y="5245418"/>
            <a:ext cx="510968" cy="212482"/>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22.9%</a:t>
            </a:r>
            <a:endPar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テキスト ボックス 52"/>
          <p:cNvSpPr txBox="1"/>
          <p:nvPr/>
        </p:nvSpPr>
        <p:spPr>
          <a:xfrm>
            <a:off x="7226376" y="5977372"/>
            <a:ext cx="510968" cy="212482"/>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13.1%</a:t>
            </a:r>
            <a:endPar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テキスト ボックス 53"/>
          <p:cNvSpPr txBox="1"/>
          <p:nvPr/>
        </p:nvSpPr>
        <p:spPr>
          <a:xfrm>
            <a:off x="7226377" y="6540061"/>
            <a:ext cx="510968" cy="212482"/>
          </a:xfrm>
          <a:prstGeom prst="rect">
            <a:avLst/>
          </a:prstGeom>
          <a:noFill/>
        </p:spPr>
        <p:txBody>
          <a:bodyPr wrap="none" rtlCol="0">
            <a:spAutoFit/>
          </a:bodyPr>
          <a:lstStyle/>
          <a:p>
            <a:pPr marL="0" marR="0" lvl="0" indent="0" algn="ctr" defTabSz="901475" rtl="0" eaLnBrk="1" fontAlgn="auto" latinLnBrk="0" hangingPunct="1">
              <a:lnSpc>
                <a:spcPct val="100000"/>
              </a:lnSpc>
              <a:spcBef>
                <a:spcPts val="0"/>
              </a:spcBef>
              <a:spcAft>
                <a:spcPts val="0"/>
              </a:spcAft>
              <a:buClrTx/>
              <a:buSzTx/>
              <a:buFontTx/>
              <a:buNone/>
              <a:tabLst/>
              <a:defRPr/>
            </a:pPr>
            <a:r>
              <a:rPr kumimoji="1" lang="en-US" altLang="ja-JP"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13.6%</a:t>
            </a:r>
            <a:endPar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824752" y="6572489"/>
            <a:ext cx="940987" cy="182127"/>
          </a:xfrm>
          <a:prstGeom prst="rect">
            <a:avLst/>
          </a:prstGeom>
          <a:noFill/>
        </p:spPr>
        <p:txBody>
          <a:bodyPr wrap="none" rtlCol="0">
            <a:spAutoFit/>
          </a:bodyPr>
          <a:lstStyle/>
          <a:p>
            <a:pPr marL="0" marR="0" lvl="0" indent="0" algn="l" defTabSz="901475" rtl="0" eaLnBrk="1" fontAlgn="auto" latinLnBrk="0" hangingPunct="1">
              <a:lnSpc>
                <a:spcPct val="100000"/>
              </a:lnSpc>
              <a:spcBef>
                <a:spcPts val="0"/>
              </a:spcBef>
              <a:spcAft>
                <a:spcPts val="0"/>
              </a:spcAft>
              <a:buClrTx/>
              <a:buSzTx/>
              <a:buFontTx/>
              <a:buNone/>
              <a:tabLst/>
              <a:defRPr/>
            </a:pPr>
            <a:r>
              <a:rPr kumimoji="1" lang="en-US" altLang="ja-JP" sz="592"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592"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地方税＋地方譲与税</a:t>
            </a:r>
          </a:p>
        </p:txBody>
      </p:sp>
      <p:sp>
        <p:nvSpPr>
          <p:cNvPr id="56" name="テキスト ボックス 55"/>
          <p:cNvSpPr txBox="1"/>
          <p:nvPr/>
        </p:nvSpPr>
        <p:spPr>
          <a:xfrm>
            <a:off x="824751" y="4831089"/>
            <a:ext cx="1244532" cy="182127"/>
          </a:xfrm>
          <a:prstGeom prst="rect">
            <a:avLst/>
          </a:prstGeom>
          <a:noFill/>
        </p:spPr>
        <p:txBody>
          <a:bodyPr wrap="none" rtlCol="0">
            <a:spAutoFit/>
          </a:bodyPr>
          <a:lstStyle/>
          <a:p>
            <a:pPr marL="0" marR="0" lvl="0" indent="0" algn="l" defTabSz="901475" rtl="0" eaLnBrk="1" fontAlgn="auto" latinLnBrk="0" hangingPunct="1">
              <a:lnSpc>
                <a:spcPct val="100000"/>
              </a:lnSpc>
              <a:spcBef>
                <a:spcPts val="0"/>
              </a:spcBef>
              <a:spcAft>
                <a:spcPts val="0"/>
              </a:spcAft>
              <a:buClrTx/>
              <a:buSzTx/>
              <a:buFontTx/>
              <a:buNone/>
              <a:tabLst/>
              <a:defRPr/>
            </a:pPr>
            <a:r>
              <a:rPr kumimoji="1" lang="en-US" altLang="ja-JP" sz="592"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592"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地方交付税＋地方特例交付金</a:t>
            </a:r>
          </a:p>
        </p:txBody>
      </p:sp>
      <p:sp>
        <p:nvSpPr>
          <p:cNvPr id="8" name="線吹き出し 1 (枠付き) 7"/>
          <p:cNvSpPr/>
          <p:nvPr/>
        </p:nvSpPr>
        <p:spPr>
          <a:xfrm>
            <a:off x="2691036" y="4293397"/>
            <a:ext cx="1535164" cy="1245829"/>
          </a:xfrm>
          <a:prstGeom prst="borderCallout1">
            <a:avLst>
              <a:gd name="adj1" fmla="val -1264"/>
              <a:gd name="adj2" fmla="val 49810"/>
              <a:gd name="adj3" fmla="val -5820"/>
              <a:gd name="adj4" fmla="val 28703"/>
            </a:avLst>
          </a:prstGeom>
          <a:solidFill>
            <a:schemeClr val="bg1"/>
          </a:solidFill>
          <a:ln w="19050">
            <a:solidFill>
              <a:srgbClr val="0099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01475" rtl="0" eaLnBrk="1" fontAlgn="auto" latinLnBrk="0" hangingPunct="1">
              <a:lnSpc>
                <a:spcPts val="986"/>
              </a:lnSpc>
              <a:spcBef>
                <a:spcPts val="0"/>
              </a:spcBef>
              <a:spcAft>
                <a:spcPts val="0"/>
              </a:spcAft>
              <a:buClrTx/>
              <a:buSzTx/>
              <a:buFontTx/>
              <a:buNone/>
              <a:tabLst/>
              <a:defRPr/>
            </a:pPr>
            <a:r>
              <a:rPr kumimoji="1" lang="ja-JP" altLang="en-US" sz="986"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行政サービスを維持するための財源確保のために、国・地方を通じた国民負担をどう考えるか。</a:t>
            </a:r>
            <a:endParaRPr kumimoji="1" lang="en-US" altLang="ja-JP" sz="986"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01475" rtl="0" eaLnBrk="1" fontAlgn="auto" latinLnBrk="0" hangingPunct="1">
              <a:lnSpc>
                <a:spcPts val="986"/>
              </a:lnSpc>
              <a:spcBef>
                <a:spcPts val="592"/>
              </a:spcBef>
              <a:spcAft>
                <a:spcPts val="0"/>
              </a:spcAft>
              <a:buClrTx/>
              <a:buSzTx/>
              <a:buFontTx/>
              <a:buNone/>
              <a:tabLst/>
              <a:defRPr/>
            </a:pPr>
            <a:r>
              <a:rPr kumimoji="1" lang="ja-JP" altLang="en-US" sz="986"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税源の偏在性や税収の安定性をどのように考えるか。</a:t>
            </a:r>
          </a:p>
        </p:txBody>
      </p:sp>
      <p:cxnSp>
        <p:nvCxnSpPr>
          <p:cNvPr id="11" name="直線コネクタ 10"/>
          <p:cNvCxnSpPr>
            <a:stCxn id="8" idx="1"/>
          </p:cNvCxnSpPr>
          <p:nvPr/>
        </p:nvCxnSpPr>
        <p:spPr>
          <a:xfrm flipH="1">
            <a:off x="3144724" y="5539226"/>
            <a:ext cx="313894" cy="79637"/>
          </a:xfrm>
          <a:prstGeom prst="line">
            <a:avLst/>
          </a:prstGeom>
          <a:ln w="19050">
            <a:solidFill>
              <a:srgbClr val="0099CC"/>
            </a:solidFill>
            <a:prstDash val="sysDot"/>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7036658" y="2807061"/>
            <a:ext cx="890397" cy="212482"/>
          </a:xfrm>
          <a:prstGeom prst="rect">
            <a:avLst/>
          </a:prstGeom>
          <a:noFill/>
        </p:spPr>
        <p:txBody>
          <a:bodyPr wrap="none" rtlCol="0">
            <a:spAutoFit/>
          </a:bodyPr>
          <a:lstStyle/>
          <a:p>
            <a:pPr marL="0" marR="0" lvl="0" indent="0" algn="l" defTabSz="901475" rtl="0" eaLnBrk="1" fontAlgn="auto" latinLnBrk="0" hangingPunct="1">
              <a:lnSpc>
                <a:spcPct val="100000"/>
              </a:lnSpc>
              <a:spcBef>
                <a:spcPts val="0"/>
              </a:spcBef>
              <a:spcAft>
                <a:spcPts val="0"/>
              </a:spcAft>
              <a:buClrTx/>
              <a:buSzTx/>
              <a:buFontTx/>
              <a:buNone/>
              <a:tabLst/>
              <a:defRPr/>
            </a:pPr>
            <a:r>
              <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普通建設事業費</a:t>
            </a:r>
          </a:p>
        </p:txBody>
      </p:sp>
      <p:sp>
        <p:nvSpPr>
          <p:cNvPr id="57" name="テキスト ボックス 56"/>
          <p:cNvSpPr txBox="1"/>
          <p:nvPr/>
        </p:nvSpPr>
        <p:spPr>
          <a:xfrm>
            <a:off x="6110765" y="4360736"/>
            <a:ext cx="991578" cy="212482"/>
          </a:xfrm>
          <a:prstGeom prst="rect">
            <a:avLst/>
          </a:prstGeom>
          <a:noFill/>
        </p:spPr>
        <p:txBody>
          <a:bodyPr wrap="none" rtlCol="0">
            <a:spAutoFit/>
          </a:bodyPr>
          <a:lstStyle/>
          <a:p>
            <a:pPr marL="0" marR="0" lvl="0" indent="0" algn="l" defTabSz="901475" rtl="0" eaLnBrk="1" fontAlgn="auto" latinLnBrk="0" hangingPunct="1">
              <a:lnSpc>
                <a:spcPct val="100000"/>
              </a:lnSpc>
              <a:spcBef>
                <a:spcPts val="0"/>
              </a:spcBef>
              <a:spcAft>
                <a:spcPts val="0"/>
              </a:spcAft>
              <a:buClrTx/>
              <a:buSzTx/>
              <a:buFontTx/>
              <a:buNone/>
              <a:tabLst/>
              <a:defRPr/>
            </a:pPr>
            <a:r>
              <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土木・農林水産費</a:t>
            </a:r>
          </a:p>
        </p:txBody>
      </p:sp>
      <p:sp>
        <p:nvSpPr>
          <p:cNvPr id="58" name="テキスト ボックス 57"/>
          <p:cNvSpPr txBox="1"/>
          <p:nvPr/>
        </p:nvSpPr>
        <p:spPr>
          <a:xfrm>
            <a:off x="6207267" y="5120845"/>
            <a:ext cx="789216" cy="212482"/>
          </a:xfrm>
          <a:prstGeom prst="rect">
            <a:avLst/>
          </a:prstGeom>
          <a:noFill/>
        </p:spPr>
        <p:txBody>
          <a:bodyPr wrap="none" rtlCol="0">
            <a:spAutoFit/>
          </a:bodyPr>
          <a:lstStyle/>
          <a:p>
            <a:pPr marL="0" marR="0" lvl="0" indent="0" algn="l" defTabSz="901475" rtl="0" eaLnBrk="1" fontAlgn="auto" latinLnBrk="0" hangingPunct="1">
              <a:lnSpc>
                <a:spcPct val="100000"/>
              </a:lnSpc>
              <a:spcBef>
                <a:spcPts val="0"/>
              </a:spcBef>
              <a:spcAft>
                <a:spcPts val="0"/>
              </a:spcAft>
              <a:buClrTx/>
              <a:buSzTx/>
              <a:buFontTx/>
              <a:buNone/>
              <a:tabLst/>
              <a:defRPr/>
            </a:pPr>
            <a:r>
              <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総務・議会費</a:t>
            </a:r>
          </a:p>
        </p:txBody>
      </p:sp>
      <p:sp>
        <p:nvSpPr>
          <p:cNvPr id="59" name="テキスト ボックス 58"/>
          <p:cNvSpPr txBox="1"/>
          <p:nvPr/>
        </p:nvSpPr>
        <p:spPr>
          <a:xfrm>
            <a:off x="6206243" y="4747287"/>
            <a:ext cx="789216" cy="212482"/>
          </a:xfrm>
          <a:prstGeom prst="rect">
            <a:avLst/>
          </a:prstGeom>
          <a:noFill/>
        </p:spPr>
        <p:txBody>
          <a:bodyPr wrap="none" rtlCol="0">
            <a:spAutoFit/>
          </a:bodyPr>
          <a:lstStyle/>
          <a:p>
            <a:pPr marL="0" marR="0" lvl="0" indent="0" algn="l" defTabSz="901475" rtl="0" eaLnBrk="1" fontAlgn="auto" latinLnBrk="0" hangingPunct="1">
              <a:lnSpc>
                <a:spcPct val="100000"/>
              </a:lnSpc>
              <a:spcBef>
                <a:spcPts val="0"/>
              </a:spcBef>
              <a:spcAft>
                <a:spcPts val="0"/>
              </a:spcAft>
              <a:buClrTx/>
              <a:buSzTx/>
              <a:buFontTx/>
              <a:buNone/>
              <a:tabLst/>
              <a:defRPr/>
            </a:pPr>
            <a:r>
              <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商工・労働費</a:t>
            </a:r>
          </a:p>
        </p:txBody>
      </p:sp>
      <p:sp>
        <p:nvSpPr>
          <p:cNvPr id="60" name="テキスト ボックス 59"/>
          <p:cNvSpPr txBox="1"/>
          <p:nvPr/>
        </p:nvSpPr>
        <p:spPr>
          <a:xfrm>
            <a:off x="6206243" y="3878281"/>
            <a:ext cx="789216" cy="212482"/>
          </a:xfrm>
          <a:prstGeom prst="rect">
            <a:avLst/>
          </a:prstGeom>
          <a:noFill/>
        </p:spPr>
        <p:txBody>
          <a:bodyPr wrap="none" rtlCol="0">
            <a:spAutoFit/>
          </a:bodyPr>
          <a:lstStyle/>
          <a:p>
            <a:pPr marL="0" marR="0" lvl="0" indent="0" algn="l" defTabSz="901475" rtl="0" eaLnBrk="1" fontAlgn="auto" latinLnBrk="0" hangingPunct="1">
              <a:lnSpc>
                <a:spcPct val="100000"/>
              </a:lnSpc>
              <a:spcBef>
                <a:spcPts val="0"/>
              </a:spcBef>
              <a:spcAft>
                <a:spcPts val="0"/>
              </a:spcAft>
              <a:buClrTx/>
              <a:buSzTx/>
              <a:buFontTx/>
              <a:buNone/>
              <a:tabLst/>
              <a:defRPr/>
            </a:pPr>
            <a:r>
              <a:rPr kumimoji="1" lang="ja-JP" altLang="en-US" sz="789"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警察・消防費</a:t>
            </a:r>
          </a:p>
        </p:txBody>
      </p:sp>
      <p:sp>
        <p:nvSpPr>
          <p:cNvPr id="62" name="テキスト ボックス 1"/>
          <p:cNvSpPr txBox="1"/>
          <p:nvPr/>
        </p:nvSpPr>
        <p:spPr>
          <a:xfrm>
            <a:off x="8019524" y="1564676"/>
            <a:ext cx="1792013" cy="23053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80044" marR="0" lvl="0" indent="-180044" algn="r" defTabSz="901475" rtl="0" eaLnBrk="1" fontAlgn="auto" latinLnBrk="0" hangingPunct="1">
              <a:lnSpc>
                <a:spcPct val="100000"/>
              </a:lnSpc>
              <a:spcBef>
                <a:spcPts val="0"/>
              </a:spcBef>
              <a:spcAft>
                <a:spcPts val="0"/>
              </a:spcAft>
              <a:buClrTx/>
              <a:buSzTx/>
              <a:buFontTx/>
              <a:buNone/>
              <a:tabLst/>
              <a:defRPr/>
            </a:pPr>
            <a:r>
              <a:rPr kumimoji="1" lang="ja-JP" altLang="en-US" sz="69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（グラフ出典）平成</a:t>
            </a:r>
            <a:r>
              <a:rPr kumimoji="1" lang="en-US" altLang="ja-JP" sz="69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27</a:t>
            </a:r>
            <a:r>
              <a:rPr kumimoji="1" lang="ja-JP" altLang="en-US" sz="69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年度決算を基に作成</a:t>
            </a:r>
          </a:p>
        </p:txBody>
      </p:sp>
    </p:spTree>
    <p:extLst>
      <p:ext uri="{BB962C8B-B14F-4D97-AF65-F5344CB8AC3E}">
        <p14:creationId xmlns:p14="http://schemas.microsoft.com/office/powerpoint/2010/main" val="1613451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a:spLocks noGrp="1"/>
          </p:cNvSpPr>
          <p:nvPr>
            <p:ph type="title"/>
          </p:nvPr>
        </p:nvSpPr>
        <p:spPr>
          <a:xfrm>
            <a:off x="0" y="29538"/>
            <a:ext cx="9899955" cy="457081"/>
          </a:xfrm>
        </p:spPr>
        <p:txBody>
          <a:bodyPr>
            <a:normAutofit/>
          </a:bodyPr>
          <a:lstStyle/>
          <a:p>
            <a:pPr marL="199390"/>
            <a:r>
              <a:rPr lang="ja-JP" altLang="en-US" sz="2000" dirty="0"/>
              <a:t>複雑化する地域課題</a:t>
            </a:r>
          </a:p>
        </p:txBody>
      </p:sp>
      <p:sp>
        <p:nvSpPr>
          <p:cNvPr id="8" name="テキスト ボックス 7"/>
          <p:cNvSpPr txBox="1"/>
          <p:nvPr/>
        </p:nvSpPr>
        <p:spPr>
          <a:xfrm>
            <a:off x="228334" y="647388"/>
            <a:ext cx="8898076" cy="326251"/>
          </a:xfrm>
          <a:prstGeom prst="rect">
            <a:avLst/>
          </a:prstGeom>
          <a:noFill/>
          <a:ln cmpd="sng">
            <a:noFill/>
          </a:ln>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地域社会においては、地域福祉や防災など、複雑化する課題への対応の必要性</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高まっている</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26EF4FD0-AF48-46E7-B151-F712D4A94EF0}"/>
              </a:ext>
            </a:extLst>
          </p:cNvPr>
          <p:cNvSpPr txBox="1"/>
          <p:nvPr/>
        </p:nvSpPr>
        <p:spPr>
          <a:xfrm>
            <a:off x="3400478" y="5878761"/>
            <a:ext cx="3377052" cy="307777"/>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出典：内閣府「令和３年版高齢社会白書」</a:t>
            </a:r>
            <a:endParaRPr kumimoji="1" lang="ja-JP"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5" name="テキスト ボックス 24">
            <a:extLst>
              <a:ext uri="{FF2B5EF4-FFF2-40B4-BE49-F238E27FC236}">
                <a16:creationId xmlns:a16="http://schemas.microsoft.com/office/drawing/2014/main" id="{A25F45E5-A8B1-4C34-85A5-1765E75D2307}"/>
              </a:ext>
            </a:extLst>
          </p:cNvPr>
          <p:cNvSpPr txBox="1"/>
          <p:nvPr/>
        </p:nvSpPr>
        <p:spPr>
          <a:xfrm>
            <a:off x="6591672" y="5898155"/>
            <a:ext cx="3377052" cy="538609"/>
          </a:xfrm>
          <a:prstGeom prst="rect">
            <a:avLst/>
          </a:prstGeom>
          <a:noFill/>
        </p:spPr>
        <p:txBody>
          <a:bodyPr wrap="square" rtlCol="0">
            <a:spAutoFit/>
          </a:bodyPr>
          <a:lstStyle/>
          <a:p>
            <a:pPr marL="393700" marR="0" lvl="0" indent="-393700" algn="l" defTabSz="914400" rtl="0" eaLnBrk="1" fontAlgn="auto" latinLnBrk="0" hangingPunct="1">
              <a:lnSpc>
                <a:spcPts val="18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出典：気象庁</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HP</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「大雨や猛暑日など（極端現象）のこれまでの変化」</a:t>
            </a:r>
            <a:endParaRPr kumimoji="1" lang="ja-JP"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8" name="テキスト ボックス 17">
            <a:extLst>
              <a:ext uri="{FF2B5EF4-FFF2-40B4-BE49-F238E27FC236}">
                <a16:creationId xmlns:a16="http://schemas.microsoft.com/office/drawing/2014/main" id="{B7D6ED70-BC52-4AEA-A9ED-DA578B383C2E}"/>
              </a:ext>
            </a:extLst>
          </p:cNvPr>
          <p:cNvSpPr txBox="1"/>
          <p:nvPr/>
        </p:nvSpPr>
        <p:spPr>
          <a:xfrm>
            <a:off x="248777" y="1556895"/>
            <a:ext cx="3295412" cy="323165"/>
          </a:xfrm>
          <a:prstGeom prst="rect">
            <a:avLst/>
          </a:prstGeom>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児童虐待相談対応件数の増加</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1" name="テキスト ボックス 20">
            <a:extLst>
              <a:ext uri="{FF2B5EF4-FFF2-40B4-BE49-F238E27FC236}">
                <a16:creationId xmlns:a16="http://schemas.microsoft.com/office/drawing/2014/main" id="{7554894A-A478-4F49-93E4-5F25E87C4097}"/>
              </a:ext>
            </a:extLst>
          </p:cNvPr>
          <p:cNvSpPr txBox="1"/>
          <p:nvPr/>
        </p:nvSpPr>
        <p:spPr>
          <a:xfrm>
            <a:off x="91072" y="1278378"/>
            <a:ext cx="1755841" cy="327013"/>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子育て</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27" name="テキスト ボックス 26">
            <a:extLst>
              <a:ext uri="{FF2B5EF4-FFF2-40B4-BE49-F238E27FC236}">
                <a16:creationId xmlns:a16="http://schemas.microsoft.com/office/drawing/2014/main" id="{D88DA33B-AEE1-485B-87EE-52BB608BD2F8}"/>
              </a:ext>
            </a:extLst>
          </p:cNvPr>
          <p:cNvSpPr txBox="1"/>
          <p:nvPr/>
        </p:nvSpPr>
        <p:spPr>
          <a:xfrm>
            <a:off x="3249911" y="1277752"/>
            <a:ext cx="1755841" cy="327013"/>
          </a:xfrm>
          <a:prstGeom prst="rect">
            <a:avLst/>
          </a:prstGeom>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孤立死</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28" name="テキスト ボックス 27">
            <a:extLst>
              <a:ext uri="{FF2B5EF4-FFF2-40B4-BE49-F238E27FC236}">
                <a16:creationId xmlns:a16="http://schemas.microsoft.com/office/drawing/2014/main" id="{3C694201-42AB-4033-A12E-ACBC0A76FB06}"/>
              </a:ext>
            </a:extLst>
          </p:cNvPr>
          <p:cNvSpPr txBox="1"/>
          <p:nvPr/>
        </p:nvSpPr>
        <p:spPr>
          <a:xfrm>
            <a:off x="3415550" y="1523386"/>
            <a:ext cx="3458692" cy="553998"/>
          </a:xfrm>
          <a:prstGeom prst="rect">
            <a:avLst/>
          </a:prstGeom>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東京都</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23</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区内における一人暮らしで</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65</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歳以上の人の自宅での死亡者数の増加</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9" name="テキスト ボックス 28">
            <a:extLst>
              <a:ext uri="{FF2B5EF4-FFF2-40B4-BE49-F238E27FC236}">
                <a16:creationId xmlns:a16="http://schemas.microsoft.com/office/drawing/2014/main" id="{06FF3755-A718-4144-B616-B41BD888FB24}"/>
              </a:ext>
            </a:extLst>
          </p:cNvPr>
          <p:cNvSpPr txBox="1"/>
          <p:nvPr/>
        </p:nvSpPr>
        <p:spPr>
          <a:xfrm>
            <a:off x="6742863" y="1291935"/>
            <a:ext cx="1755841" cy="327013"/>
          </a:xfrm>
          <a:prstGeom prst="rect">
            <a:avLst/>
          </a:prstGeom>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防災</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30" name="テキスト ボックス 29">
            <a:extLst>
              <a:ext uri="{FF2B5EF4-FFF2-40B4-BE49-F238E27FC236}">
                <a16:creationId xmlns:a16="http://schemas.microsoft.com/office/drawing/2014/main" id="{60E9EEE0-20FA-4148-BB46-CEA609A9B9E1}"/>
              </a:ext>
            </a:extLst>
          </p:cNvPr>
          <p:cNvSpPr txBox="1"/>
          <p:nvPr/>
        </p:nvSpPr>
        <p:spPr>
          <a:xfrm>
            <a:off x="6908001" y="1561651"/>
            <a:ext cx="2977996" cy="553998"/>
          </a:xfrm>
          <a:prstGeom prst="rect">
            <a:avLst/>
          </a:prstGeom>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短時間強雨の増加傾向による豪雨リスクの上昇</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1" name="テキスト ボックス 30">
            <a:extLst>
              <a:ext uri="{FF2B5EF4-FFF2-40B4-BE49-F238E27FC236}">
                <a16:creationId xmlns:a16="http://schemas.microsoft.com/office/drawing/2014/main" id="{FE005814-9FFD-4728-9A1D-4DCB80E3D617}"/>
              </a:ext>
            </a:extLst>
          </p:cNvPr>
          <p:cNvSpPr txBox="1"/>
          <p:nvPr/>
        </p:nvSpPr>
        <p:spPr>
          <a:xfrm>
            <a:off x="142048" y="5902546"/>
            <a:ext cx="3220572" cy="538609"/>
          </a:xfrm>
          <a:prstGeom prst="rect">
            <a:avLst/>
          </a:prstGeom>
          <a:noFill/>
        </p:spPr>
        <p:txBody>
          <a:bodyPr wrap="square" rtlCol="0">
            <a:spAutoFit/>
          </a:bodyPr>
          <a:lstStyle/>
          <a:p>
            <a:pPr marL="404813" marR="0" lvl="0" indent="-404813" algn="l" defTabSz="914400" rtl="0" eaLnBrk="1" fontAlgn="auto" latinLnBrk="0" hangingPunct="1">
              <a:lnSpc>
                <a:spcPts val="18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出典：厚生労働省</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HP</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「令和元年度児童虐待相談対応件数」</a:t>
            </a:r>
            <a:endParaRPr kumimoji="1" lang="ja-JP"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26" name="図 25" descr="Soliton SecureBrowser Pro">
            <a:extLst>
              <a:ext uri="{FF2B5EF4-FFF2-40B4-BE49-F238E27FC236}">
                <a16:creationId xmlns:a16="http://schemas.microsoft.com/office/drawing/2014/main" id="{88A5FCD7-904A-465F-903B-A732687FBBF3}"/>
              </a:ext>
            </a:extLst>
          </p:cNvPr>
          <p:cNvPicPr>
            <a:picLocks noChangeAspect="1"/>
          </p:cNvPicPr>
          <p:nvPr/>
        </p:nvPicPr>
        <p:blipFill rotWithShape="1">
          <a:blip r:embed="rId3">
            <a:extLst>
              <a:ext uri="{28A0092B-C50C-407E-A947-70E740481C1C}">
                <a14:useLocalDpi xmlns:a14="http://schemas.microsoft.com/office/drawing/2010/main" val="0"/>
              </a:ext>
            </a:extLst>
          </a:blip>
          <a:srcRect l="23886" t="42834" r="26915" b="5429"/>
          <a:stretch/>
        </p:blipFill>
        <p:spPr>
          <a:xfrm>
            <a:off x="6669912" y="2307998"/>
            <a:ext cx="3220572" cy="3551055"/>
          </a:xfrm>
          <a:prstGeom prst="rect">
            <a:avLst/>
          </a:prstGeom>
        </p:spPr>
      </p:pic>
      <p:pic>
        <p:nvPicPr>
          <p:cNvPr id="33" name="図 32" descr="手持ち）令和元年度児童相談所での児童虐待相談対応件数.pdf - Adobe Acrobat Pro DC (32-bit)">
            <a:extLst>
              <a:ext uri="{FF2B5EF4-FFF2-40B4-BE49-F238E27FC236}">
                <a16:creationId xmlns:a16="http://schemas.microsoft.com/office/drawing/2014/main" id="{B8F2535B-222F-4E2C-87C7-5339FAB745B3}"/>
              </a:ext>
            </a:extLst>
          </p:cNvPr>
          <p:cNvPicPr>
            <a:picLocks noChangeAspect="1"/>
          </p:cNvPicPr>
          <p:nvPr/>
        </p:nvPicPr>
        <p:blipFill rotWithShape="1">
          <a:blip r:embed="rId4">
            <a:extLst>
              <a:ext uri="{28A0092B-C50C-407E-A947-70E740481C1C}">
                <a14:useLocalDpi xmlns:a14="http://schemas.microsoft.com/office/drawing/2010/main" val="0"/>
              </a:ext>
            </a:extLst>
          </a:blip>
          <a:srcRect l="10181" t="35646" r="33650" b="19025"/>
          <a:stretch/>
        </p:blipFill>
        <p:spPr>
          <a:xfrm>
            <a:off x="126697" y="2374241"/>
            <a:ext cx="3220572" cy="3510952"/>
          </a:xfrm>
          <a:prstGeom prst="rect">
            <a:avLst/>
          </a:prstGeom>
        </p:spPr>
      </p:pic>
      <p:pic>
        <p:nvPicPr>
          <p:cNvPr id="35" name="図 34" descr="手持ち）令和3年度高齢社会白書（孤立死、60歳以上のインターネット普及率）.pdf - Adobe Acrobat Pro DC (32-bit)">
            <a:extLst>
              <a:ext uri="{FF2B5EF4-FFF2-40B4-BE49-F238E27FC236}">
                <a16:creationId xmlns:a16="http://schemas.microsoft.com/office/drawing/2014/main" id="{090929A6-E9AC-4BFF-B507-C8ABAA87A0A9}"/>
              </a:ext>
            </a:extLst>
          </p:cNvPr>
          <p:cNvPicPr>
            <a:picLocks noChangeAspect="1"/>
          </p:cNvPicPr>
          <p:nvPr/>
        </p:nvPicPr>
        <p:blipFill rotWithShape="1">
          <a:blip r:embed="rId5">
            <a:extLst>
              <a:ext uri="{28A0092B-C50C-407E-A947-70E740481C1C}">
                <a14:useLocalDpi xmlns:a14="http://schemas.microsoft.com/office/drawing/2010/main" val="0"/>
              </a:ext>
            </a:extLst>
          </a:blip>
          <a:srcRect l="7708" t="41270" r="65210" b="15054"/>
          <a:stretch/>
        </p:blipFill>
        <p:spPr>
          <a:xfrm>
            <a:off x="3393236" y="2393832"/>
            <a:ext cx="3220572" cy="3510952"/>
          </a:xfrm>
          <a:prstGeom prst="rect">
            <a:avLst/>
          </a:prstGeom>
        </p:spPr>
      </p:pic>
      <p:sp>
        <p:nvSpPr>
          <p:cNvPr id="37" name="正方形/長方形 36">
            <a:extLst>
              <a:ext uri="{FF2B5EF4-FFF2-40B4-BE49-F238E27FC236}">
                <a16:creationId xmlns:a16="http://schemas.microsoft.com/office/drawing/2014/main" id="{8C50C4C6-BC5D-4F4D-8C31-D7AE0338ED2A}"/>
              </a:ext>
            </a:extLst>
          </p:cNvPr>
          <p:cNvSpPr/>
          <p:nvPr/>
        </p:nvSpPr>
        <p:spPr>
          <a:xfrm>
            <a:off x="3398935" y="1248934"/>
            <a:ext cx="3299000" cy="827578"/>
          </a:xfrm>
          <a:prstGeom prst="rect">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8" name="正方形/長方形 37">
            <a:extLst>
              <a:ext uri="{FF2B5EF4-FFF2-40B4-BE49-F238E27FC236}">
                <a16:creationId xmlns:a16="http://schemas.microsoft.com/office/drawing/2014/main" id="{F13DFEBD-C5F1-4551-8FD7-654D013D41F8}"/>
              </a:ext>
            </a:extLst>
          </p:cNvPr>
          <p:cNvSpPr/>
          <p:nvPr/>
        </p:nvSpPr>
        <p:spPr>
          <a:xfrm>
            <a:off x="233769" y="1241991"/>
            <a:ext cx="3023342" cy="827578"/>
          </a:xfrm>
          <a:prstGeom prst="rect">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9" name="正方形/長方形 38">
            <a:extLst>
              <a:ext uri="{FF2B5EF4-FFF2-40B4-BE49-F238E27FC236}">
                <a16:creationId xmlns:a16="http://schemas.microsoft.com/office/drawing/2014/main" id="{AFA51416-4593-4ED6-8EEC-5660947A088F}"/>
              </a:ext>
            </a:extLst>
          </p:cNvPr>
          <p:cNvSpPr/>
          <p:nvPr/>
        </p:nvSpPr>
        <p:spPr>
          <a:xfrm>
            <a:off x="6857626" y="1248969"/>
            <a:ext cx="2895833" cy="827578"/>
          </a:xfrm>
          <a:prstGeom prst="rect">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3" name="正方形/長方形 22">
            <a:extLst>
              <a:ext uri="{FF2B5EF4-FFF2-40B4-BE49-F238E27FC236}">
                <a16:creationId xmlns:a16="http://schemas.microsoft.com/office/drawing/2014/main" id="{DD3C2C6F-1953-4453-BA3D-4A292F2D6CEE}"/>
              </a:ext>
            </a:extLst>
          </p:cNvPr>
          <p:cNvSpPr/>
          <p:nvPr/>
        </p:nvSpPr>
        <p:spPr>
          <a:xfrm>
            <a:off x="228334" y="581222"/>
            <a:ext cx="9525125" cy="422488"/>
          </a:xfrm>
          <a:prstGeom prst="rect">
            <a:avLst/>
          </a:prstGeom>
          <a:noFill/>
          <a:ln w="12700" cmpd="sng">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solidFill>
                  <a:sysClr val="windowText" lastClr="000000"/>
                </a:solidFill>
              </a:ln>
              <a:solidFill>
                <a:prstClr val="black"/>
              </a:solidFill>
              <a:effectLst/>
              <a:uLnTx/>
              <a:uFillTx/>
              <a:latin typeface="Calibri" panose="020F0502020204030204"/>
              <a:ea typeface="ＭＳ Ｐゴシック" panose="020B0600070205080204" pitchFamily="50" charset="-128"/>
              <a:cs typeface="+mn-cs"/>
            </a:endParaRPr>
          </a:p>
        </p:txBody>
      </p:sp>
      <p:sp>
        <p:nvSpPr>
          <p:cNvPr id="24" name="正方形/長方形 23">
            <a:extLst>
              <a:ext uri="{FF2B5EF4-FFF2-40B4-BE49-F238E27FC236}">
                <a16:creationId xmlns:a16="http://schemas.microsoft.com/office/drawing/2014/main" id="{AC8D091E-5E07-4983-BC4B-32B8786D0400}"/>
              </a:ext>
            </a:extLst>
          </p:cNvPr>
          <p:cNvSpPr/>
          <p:nvPr/>
        </p:nvSpPr>
        <p:spPr>
          <a:xfrm>
            <a:off x="8229600" y="34567"/>
            <a:ext cx="1603558" cy="409086"/>
          </a:xfrm>
          <a:prstGeom prst="rect">
            <a:avLst/>
          </a:prstGeom>
          <a:solidFill>
            <a:schemeClr val="bg1"/>
          </a:solidFill>
          <a:ln>
            <a:solidFill>
              <a:srgbClr val="FF0000"/>
            </a:solidFill>
          </a:ln>
        </p:spPr>
        <p:txBody>
          <a:bodyPr wrap="square" anchor="ctr">
            <a:spAutoFit/>
          </a:bodyPr>
          <a:lstStyle/>
          <a:p>
            <a:pPr marL="0" marR="0" lvl="0" indent="0" algn="ctr" defTabSz="943732" rtl="0" eaLnBrk="1" fontAlgn="base" latinLnBrk="0" hangingPunct="1">
              <a:lnSpc>
                <a:spcPct val="100000"/>
              </a:lnSpc>
              <a:spcBef>
                <a:spcPct val="0"/>
              </a:spcBef>
              <a:spcAft>
                <a:spcPct val="0"/>
              </a:spcAft>
              <a:buClrTx/>
              <a:buSzTx/>
              <a:buFontTx/>
              <a:buNone/>
              <a:tabLst/>
              <a:defRPr/>
            </a:pPr>
            <a:r>
              <a:rPr kumimoji="1" lang="ja-JP" altLang="en-US" sz="1029"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総務省「地域コミュニティに関する研究会」資料</a:t>
            </a:r>
            <a:endParaRPr kumimoji="1" lang="en-US" altLang="ja-JP" sz="1029"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itchFamily="50" charset="-128"/>
              <a:cs typeface="+mn-cs"/>
            </a:endParaRPr>
          </a:p>
        </p:txBody>
      </p:sp>
      <p:sp>
        <p:nvSpPr>
          <p:cNvPr id="32" name="スライド番号プレースホルダー 1">
            <a:extLst>
              <a:ext uri="{FF2B5EF4-FFF2-40B4-BE49-F238E27FC236}">
                <a16:creationId xmlns:a16="http://schemas.microsoft.com/office/drawing/2014/main" id="{0AE3982A-C656-4C86-98BB-F4960AB9B068}"/>
              </a:ext>
            </a:extLst>
          </p:cNvPr>
          <p:cNvSpPr txBox="1">
            <a:spLocks/>
          </p:cNvSpPr>
          <p:nvPr/>
        </p:nvSpPr>
        <p:spPr>
          <a:xfrm>
            <a:off x="9273479" y="6520517"/>
            <a:ext cx="632521" cy="357455"/>
          </a:xfrm>
          <a:prstGeom prst="rect">
            <a:avLst/>
          </a:prstGeom>
        </p:spPr>
        <p:txBody>
          <a:bodyPr vert="horz" lIns="91440" tIns="45720" rIns="91440" bIns="45720" rtlCol="0" anchor="ctr"/>
          <a:lstStyle>
            <a:defPPr>
              <a:defRPr lang="ja-JP"/>
            </a:defPPr>
            <a:lvl1pPr marL="0" algn="r" defTabSz="911148" rtl="0" eaLnBrk="1" latinLnBrk="0" hangingPunct="1">
              <a:defRPr kumimoji="1" sz="1400" b="1" kern="1200">
                <a:solidFill>
                  <a:schemeClr val="tx1">
                    <a:lumMod val="50000"/>
                    <a:lumOff val="50000"/>
                  </a:schemeClr>
                </a:solidFill>
                <a:latin typeface="Meiryo UI" panose="020B0604030504040204" pitchFamily="50" charset="-128"/>
                <a:ea typeface="Meiryo UI" panose="020B0604030504040204" pitchFamily="50" charset="-128"/>
                <a:cs typeface="+mn-cs"/>
              </a:defRPr>
            </a:lvl1pPr>
            <a:lvl2pPr marL="455573" algn="l" defTabSz="911148" rtl="0" eaLnBrk="1" latinLnBrk="0" hangingPunct="1">
              <a:defRPr kumimoji="1" sz="1800" kern="1200">
                <a:solidFill>
                  <a:schemeClr val="tx1"/>
                </a:solidFill>
                <a:latin typeface="+mn-lt"/>
                <a:ea typeface="+mn-ea"/>
                <a:cs typeface="+mn-cs"/>
              </a:defRPr>
            </a:lvl2pPr>
            <a:lvl3pPr marL="911148" algn="l" defTabSz="911148" rtl="0" eaLnBrk="1" latinLnBrk="0" hangingPunct="1">
              <a:defRPr kumimoji="1" sz="1800" kern="1200">
                <a:solidFill>
                  <a:schemeClr val="tx1"/>
                </a:solidFill>
                <a:latin typeface="+mn-lt"/>
                <a:ea typeface="+mn-ea"/>
                <a:cs typeface="+mn-cs"/>
              </a:defRPr>
            </a:lvl3pPr>
            <a:lvl4pPr marL="1366716" algn="l" defTabSz="911148" rtl="0" eaLnBrk="1" latinLnBrk="0" hangingPunct="1">
              <a:defRPr kumimoji="1" sz="1800" kern="1200">
                <a:solidFill>
                  <a:schemeClr val="tx1"/>
                </a:solidFill>
                <a:latin typeface="+mn-lt"/>
                <a:ea typeface="+mn-ea"/>
                <a:cs typeface="+mn-cs"/>
              </a:defRPr>
            </a:lvl4pPr>
            <a:lvl5pPr marL="1822289" algn="l" defTabSz="911148" rtl="0" eaLnBrk="1" latinLnBrk="0" hangingPunct="1">
              <a:defRPr kumimoji="1" sz="1800" kern="1200">
                <a:solidFill>
                  <a:schemeClr val="tx1"/>
                </a:solidFill>
                <a:latin typeface="+mn-lt"/>
                <a:ea typeface="+mn-ea"/>
                <a:cs typeface="+mn-cs"/>
              </a:defRPr>
            </a:lvl5pPr>
            <a:lvl6pPr marL="2277862" algn="l" defTabSz="911148" rtl="0" eaLnBrk="1" latinLnBrk="0" hangingPunct="1">
              <a:defRPr kumimoji="1" sz="1800" kern="1200">
                <a:solidFill>
                  <a:schemeClr val="tx1"/>
                </a:solidFill>
                <a:latin typeface="+mn-lt"/>
                <a:ea typeface="+mn-ea"/>
                <a:cs typeface="+mn-cs"/>
              </a:defRPr>
            </a:lvl6pPr>
            <a:lvl7pPr marL="2733440" algn="l" defTabSz="911148" rtl="0" eaLnBrk="1" latinLnBrk="0" hangingPunct="1">
              <a:defRPr kumimoji="1" sz="1800" kern="1200">
                <a:solidFill>
                  <a:schemeClr val="tx1"/>
                </a:solidFill>
                <a:latin typeface="+mn-lt"/>
                <a:ea typeface="+mn-ea"/>
                <a:cs typeface="+mn-cs"/>
              </a:defRPr>
            </a:lvl7pPr>
            <a:lvl8pPr marL="3189003" algn="l" defTabSz="911148" rtl="0" eaLnBrk="1" latinLnBrk="0" hangingPunct="1">
              <a:defRPr kumimoji="1" sz="1800" kern="1200">
                <a:solidFill>
                  <a:schemeClr val="tx1"/>
                </a:solidFill>
                <a:latin typeface="+mn-lt"/>
                <a:ea typeface="+mn-ea"/>
                <a:cs typeface="+mn-cs"/>
              </a:defRPr>
            </a:lvl8pPr>
            <a:lvl9pPr marL="3644578" algn="l" defTabSz="911148" rtl="0" eaLnBrk="1" latinLnBrk="0" hangingPunct="1">
              <a:defRPr kumimoji="1" sz="1800" kern="1200">
                <a:solidFill>
                  <a:schemeClr val="tx1"/>
                </a:solidFill>
                <a:latin typeface="+mn-lt"/>
                <a:ea typeface="+mn-ea"/>
                <a:cs typeface="+mn-cs"/>
              </a:defRPr>
            </a:lvl9pPr>
          </a:lstStyle>
          <a:p>
            <a:pPr marL="0" marR="0" lvl="0" indent="0" algn="r" defTabSz="894846"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371" b="1" i="0" u="none" strike="noStrike" kern="1200" cap="none" spc="0" normalizeH="0" baseline="0" noProof="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Arial" panose="020B0604020202020204" pitchFamily="34" charset="0"/>
              </a:rPr>
              <a:pPr marL="0" marR="0" lvl="0" indent="0" algn="r" defTabSz="894846" rtl="0" eaLnBrk="1" fontAlgn="auto" latinLnBrk="0" hangingPunct="1">
                <a:lnSpc>
                  <a:spcPct val="100000"/>
                </a:lnSpc>
                <a:spcBef>
                  <a:spcPts val="0"/>
                </a:spcBef>
                <a:spcAft>
                  <a:spcPts val="0"/>
                </a:spcAft>
                <a:buClrTx/>
                <a:buSzTx/>
                <a:buFontTx/>
                <a:buNone/>
                <a:tabLst/>
                <a:defRPr/>
              </a:pPr>
              <a:t>8</a:t>
            </a:fld>
            <a:endParaRPr kumimoji="1" lang="ja-JP" altLang="en-US" sz="1371"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Arial" panose="020B0604020202020204" pitchFamily="34" charset="0"/>
            </a:endParaRPr>
          </a:p>
        </p:txBody>
      </p:sp>
    </p:spTree>
    <p:extLst>
      <p:ext uri="{BB962C8B-B14F-4D97-AF65-F5344CB8AC3E}">
        <p14:creationId xmlns:p14="http://schemas.microsoft.com/office/powerpoint/2010/main" val="3363828966"/>
      </p:ext>
    </p:extLst>
  </p:cSld>
  <p:clrMapOvr>
    <a:masterClrMapping/>
  </p:clrMapOvr>
</p:sld>
</file>

<file path=ppt/theme/theme1.xml><?xml version="1.0" encoding="utf-8"?>
<a:theme xmlns:a="http://schemas.openxmlformats.org/drawingml/2006/main" name="JUSTSYSTEM TARO">
  <a:themeElements>
    <a:clrScheme name="JUSTSYSTEM TAR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JUSTSYSTEM TARO">
      <a:majorFont>
        <a:latin typeface="ＭＳ 明朝"/>
        <a:ea typeface=""/>
        <a:cs typeface="Times New Roman"/>
      </a:majorFont>
      <a:minorFont>
        <a:latin typeface="ＭＳ 明朝"/>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1">
          <a:gsLst>
            <a:gs pos="0">
              <a:srgbClr val="66CCFF"/>
            </a:gs>
            <a:gs pos="50000">
              <a:schemeClr val="bg1"/>
            </a:gs>
            <a:gs pos="100000">
              <a:srgbClr val="0070C0"/>
            </a:gs>
          </a:gsLst>
          <a:lin ang="5400000" scaled="1"/>
        </a:gradFill>
        <a:ln w="57150" cmpd="thickThin">
          <a:solidFill>
            <a:schemeClr val="tx1"/>
          </a:solidFill>
          <a:round/>
          <a:headEnd/>
          <a:tailEnd/>
        </a:ln>
        <a:effectLst/>
      </a:spPr>
      <a:bodyPr lIns="91419" tIns="45709" rIns="91419" bIns="45709" anchor="ctr"/>
      <a:lstStyle>
        <a:defPPr algn="ctr">
          <a:defRPr sz="2800" dirty="0">
            <a:latin typeface="ＭＳ Ｐゴシック" pitchFamily="50" charset="-128"/>
            <a:ea typeface="ＤＦ特太ゴシック体" pitchFamily="1" charset="-128"/>
          </a:defRPr>
        </a:defPPr>
      </a:lstStyle>
    </a:spDef>
  </a:objectDefaults>
  <a:extraClrSchemeLst>
    <a:extraClrScheme>
      <a:clrScheme name="JUSTSYSTEM TAR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SYSTEM TARO 2">
        <a:dk1>
          <a:srgbClr val="000000"/>
        </a:dk1>
        <a:lt1>
          <a:srgbClr val="FFFFFF"/>
        </a:lt1>
        <a:dk2>
          <a:srgbClr val="000000"/>
        </a:dk2>
        <a:lt2>
          <a:srgbClr val="606060"/>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SYSTEM TAR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SYSTEM TAR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USTSYSTEM TAR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USTSYSTEM TAR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USTSYSTEM TAR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USTSYSTEM TAR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USTSYSTEM TAR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USTSYSTEM TAR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USTSYSTEM TAR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USTSYSTEM TAR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60000"/>
            <a:lumOff val="40000"/>
          </a:schemeClr>
        </a:solidFill>
        <a:ln>
          <a:solidFill>
            <a:schemeClr val="accent2"/>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kumimoji="1" baseline="0" dirty="0">
            <a:latin typeface="Meiryo UI" panose="020B0604030504040204" pitchFamily="50" charset="-128"/>
            <a:ea typeface="Meiryo UI" panose="020B0604030504040204"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テーマ1">
  <a:themeElements>
    <a:clrScheme name="ユーザー定義 1">
      <a:dk1>
        <a:sysClr val="windowText" lastClr="000000"/>
      </a:dk1>
      <a:lt1>
        <a:sysClr val="window" lastClr="FFFFFF"/>
      </a:lt1>
      <a:dk2>
        <a:srgbClr val="44546A"/>
      </a:dk2>
      <a:lt2>
        <a:srgbClr val="E7E6E6"/>
      </a:lt2>
      <a:accent1>
        <a:srgbClr val="5B9BD5"/>
      </a:accent1>
      <a:accent2>
        <a:srgbClr val="ED7D31"/>
      </a:accent2>
      <a:accent3>
        <a:srgbClr val="E16969"/>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テーマ1" id="{861F6AA3-0E44-4C9C-A6B8-4BDD7CCFB89D}" vid="{CEF14CAE-316B-46F0-A0AD-44B65E7520E7}"/>
    </a:ext>
  </a:extLst>
</a:theme>
</file>

<file path=ppt/theme/theme13.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kumimoji="1" baseline="0" dirty="0">
            <a:latin typeface="Meiryo UI" panose="020B0604030504040204" pitchFamily="50" charset="-128"/>
            <a:ea typeface="Meiryo UI" panose="020B0604030504040204"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kumimoji="1" baseline="0" dirty="0">
            <a:latin typeface="Meiryo UI" panose="020B0604030504040204" pitchFamily="50" charset="-128"/>
            <a:ea typeface="Meiryo UI" panose="020B0604030504040204"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テーマ1">
  <a:themeElements>
    <a:clrScheme name="ユーザー定義 1">
      <a:dk1>
        <a:sysClr val="windowText" lastClr="000000"/>
      </a:dk1>
      <a:lt1>
        <a:sysClr val="window" lastClr="FFFFFF"/>
      </a:lt1>
      <a:dk2>
        <a:srgbClr val="44546A"/>
      </a:dk2>
      <a:lt2>
        <a:srgbClr val="E7E6E6"/>
      </a:lt2>
      <a:accent1>
        <a:srgbClr val="5B9BD5"/>
      </a:accent1>
      <a:accent2>
        <a:srgbClr val="ED7D31"/>
      </a:accent2>
      <a:accent3>
        <a:srgbClr val="E16969"/>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テーマ1" id="{861F6AA3-0E44-4C9C-A6B8-4BDD7CCFB89D}" vid="{CEF14CAE-316B-46F0-A0AD-44B65E7520E7}"/>
    </a:ext>
  </a:extLst>
</a:theme>
</file>

<file path=ppt/theme/theme7.xml><?xml version="1.0" encoding="utf-8"?>
<a:theme xmlns:a="http://schemas.openxmlformats.org/drawingml/2006/main" name="5_テーマ1">
  <a:themeElements>
    <a:clrScheme name="ユーザー定義 1">
      <a:dk1>
        <a:sysClr val="windowText" lastClr="000000"/>
      </a:dk1>
      <a:lt1>
        <a:sysClr val="window" lastClr="FFFFFF"/>
      </a:lt1>
      <a:dk2>
        <a:srgbClr val="44546A"/>
      </a:dk2>
      <a:lt2>
        <a:srgbClr val="E7E6E6"/>
      </a:lt2>
      <a:accent1>
        <a:srgbClr val="5B9BD5"/>
      </a:accent1>
      <a:accent2>
        <a:srgbClr val="ED7D31"/>
      </a:accent2>
      <a:accent3>
        <a:srgbClr val="E16969"/>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テーマ1" id="{861F6AA3-0E44-4C9C-A6B8-4BDD7CCFB89D}" vid="{CEF14CAE-316B-46F0-A0AD-44B65E7520E7}"/>
    </a:ext>
  </a:extLst>
</a:theme>
</file>

<file path=ppt/theme/theme8.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B08C616C3999D248B0B2097CDE5FD464" ma:contentTypeVersion="11" ma:contentTypeDescription="新しいドキュメントを作成します。" ma:contentTypeScope="" ma:versionID="8953550a7a47c2123657ffdb43503641">
  <xsd:schema xmlns:xsd="http://www.w3.org/2001/XMLSchema" xmlns:xs="http://www.w3.org/2001/XMLSchema" xmlns:p="http://schemas.microsoft.com/office/2006/metadata/properties" xmlns:ns2="84e0b783-7f04-411c-9c2b-a12d91b48801" xmlns:ns3="3a613b93-21ea-498a-b43a-149fa746822d" targetNamespace="http://schemas.microsoft.com/office/2006/metadata/properties" ma:root="true" ma:fieldsID="0fef25069d10676afd661f404d11eb2b" ns2:_="" ns3:_="">
    <xsd:import namespace="84e0b783-7f04-411c-9c2b-a12d91b48801"/>
    <xsd:import namespace="3a613b93-21ea-498a-b43a-149fa746822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e0b783-7f04-411c-9c2b-a12d91b48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7b3ef0ef-2635-4be0-b87e-dbd4e0b9ede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613b93-21ea-498a-b43a-149fa746822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48573a8-92fb-4b91-93de-bb385507257f}" ma:internalName="TaxCatchAll" ma:showField="CatchAllData" ma:web="3a613b93-21ea-498a-b43a-149fa74682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52483E-5D06-4C82-868E-EC19C5E74FCE}">
  <ds:schemaRefs>
    <ds:schemaRef ds:uri="http://schemas.microsoft.com/sharepoint/v3/contenttype/forms"/>
  </ds:schemaRefs>
</ds:datastoreItem>
</file>

<file path=customXml/itemProps2.xml><?xml version="1.0" encoding="utf-8"?>
<ds:datastoreItem xmlns:ds="http://schemas.openxmlformats.org/officeDocument/2006/customXml" ds:itemID="{8E2FE7AA-3FDA-4032-956A-C66A328489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e0b783-7f04-411c-9c2b-a12d91b48801"/>
    <ds:schemaRef ds:uri="3a613b93-21ea-498a-b43a-149fa74682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D:\User\903399\Desktop\慶応大学大学院(09.11．30）.jtd</Template>
  <TotalTime>18562</TotalTime>
  <Pages>3</Pages>
  <Words>16347</Words>
  <Application>Microsoft Office PowerPoint</Application>
  <PresentationFormat>A4 210 x 297 mm</PresentationFormat>
  <Paragraphs>1383</Paragraphs>
  <Slides>50</Slides>
  <Notes>31</Notes>
  <HiddenSlides>0</HiddenSlides>
  <MMClips>0</MMClips>
  <ScaleCrop>false</ScaleCrop>
  <HeadingPairs>
    <vt:vector size="6" baseType="variant">
      <vt:variant>
        <vt:lpstr>使用されているフォント</vt:lpstr>
      </vt:variant>
      <vt:variant>
        <vt:i4>23</vt:i4>
      </vt:variant>
      <vt:variant>
        <vt:lpstr>テーマ</vt:lpstr>
      </vt:variant>
      <vt:variant>
        <vt:i4>13</vt:i4>
      </vt:variant>
      <vt:variant>
        <vt:lpstr>スライド タイトル</vt:lpstr>
      </vt:variant>
      <vt:variant>
        <vt:i4>50</vt:i4>
      </vt:variant>
    </vt:vector>
  </HeadingPairs>
  <TitlesOfParts>
    <vt:vector size="86" baseType="lpstr">
      <vt:lpstr>(日本語用のフォントを使用)</vt:lpstr>
      <vt:lpstr>AR P丸ゴシック体M</vt:lpstr>
      <vt:lpstr>AR丸ゴシック体M</vt:lpstr>
      <vt:lpstr>等线</vt:lpstr>
      <vt:lpstr>ＤＦ特太ゴシック体</vt:lpstr>
      <vt:lpstr>ＤＨＰ特太ゴシック体</vt:lpstr>
      <vt:lpstr>HGP創英角ｺﾞｼｯｸUB</vt:lpstr>
      <vt:lpstr>HG丸ｺﾞｼｯｸM-PRO</vt:lpstr>
      <vt:lpstr>Meiryo UI</vt:lpstr>
      <vt:lpstr>ＭＳ</vt:lpstr>
      <vt:lpstr>ＭＳ Ｐゴシック</vt:lpstr>
      <vt:lpstr>ＭＳ Ｐ明朝</vt:lpstr>
      <vt:lpstr>ＭＳ ゴシック</vt:lpstr>
      <vt:lpstr>ＭＳ 明朝</vt:lpstr>
      <vt:lpstr>宋体</vt:lpstr>
      <vt:lpstr>メイリオ</vt:lpstr>
      <vt:lpstr>游ゴシック</vt:lpstr>
      <vt:lpstr>游ゴシック Light</vt:lpstr>
      <vt:lpstr>Arial</vt:lpstr>
      <vt:lpstr>Calibri</vt:lpstr>
      <vt:lpstr>Calibri Light</vt:lpstr>
      <vt:lpstr>Microsoft Himalaya</vt:lpstr>
      <vt:lpstr>Times New Roman</vt:lpstr>
      <vt:lpstr>JUSTSYSTEM TARO</vt:lpstr>
      <vt:lpstr>10_Office ​​テーマ</vt:lpstr>
      <vt:lpstr>11_Office ​​テーマ</vt:lpstr>
      <vt:lpstr>Office テーマ</vt:lpstr>
      <vt:lpstr>3_Office テーマ</vt:lpstr>
      <vt:lpstr>4_テーマ1</vt:lpstr>
      <vt:lpstr>5_テーマ1</vt:lpstr>
      <vt:lpstr>1_Office テーマ</vt:lpstr>
      <vt:lpstr>Office ​​テーマ</vt:lpstr>
      <vt:lpstr>5_Office ​​テーマ</vt:lpstr>
      <vt:lpstr>11_Office テーマ</vt:lpstr>
      <vt:lpstr>1_テーマ1</vt:lpstr>
      <vt:lpstr>4_Office ​​テーマ</vt:lpstr>
      <vt:lpstr>PowerPoint プレゼンテーション</vt:lpstr>
      <vt:lpstr>日本の人口推移</vt:lpstr>
      <vt:lpstr>我が国の人口の動向について</vt:lpstr>
      <vt:lpstr>人口段階別市区町村の変動（2015→2040）【H30推計】</vt:lpstr>
      <vt:lpstr>地方自治体における経営資源の制約</vt:lpstr>
      <vt:lpstr>地方公共団体の職員数の推移</vt:lpstr>
      <vt:lpstr>PowerPoint プレゼンテーション</vt:lpstr>
      <vt:lpstr>今後の人口推移が財政に与える影響</vt:lpstr>
      <vt:lpstr>複雑化する地域課題</vt:lpstr>
      <vt:lpstr>ライフスタイルの変化</vt:lpstr>
      <vt:lpstr>地方行革の推進の経緯について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指定管理者制度について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公の施設の指定管理者制度の導入状況等に関する調査結果（R３.4.1現在）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民間委託・指定管理者に対する物価高騰対策に関する最近の動向①</vt:lpstr>
      <vt:lpstr>民間委託・指定管理者に対する物価高騰対策に関する最近の動向②</vt:lpstr>
      <vt:lpstr>地方自治体における指定管理者制度に係る課題への対応</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001213</dc:creator>
  <cp:lastModifiedBy>田口　英昭</cp:lastModifiedBy>
  <cp:revision>1007</cp:revision>
  <cp:lastPrinted>2024-10-10T23:46:56Z</cp:lastPrinted>
  <dcterms:created xsi:type="dcterms:W3CDTF">2009-11-10T03:29:00Z</dcterms:created>
  <dcterms:modified xsi:type="dcterms:W3CDTF">2024-10-10T23:47:01Z</dcterms:modified>
</cp:coreProperties>
</file>